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4"/>
  </p:sldMasterIdLst>
  <p:notesMasterIdLst>
    <p:notesMasterId r:id="rId26"/>
  </p:notesMasterIdLst>
  <p:handoutMasterIdLst>
    <p:handoutMasterId r:id="rId27"/>
  </p:handoutMasterIdLst>
  <p:sldIdLst>
    <p:sldId id="2146848880" r:id="rId5"/>
    <p:sldId id="2146848943" r:id="rId6"/>
    <p:sldId id="2146848926" r:id="rId7"/>
    <p:sldId id="2146848923" r:id="rId8"/>
    <p:sldId id="2146848928" r:id="rId9"/>
    <p:sldId id="2146848929" r:id="rId10"/>
    <p:sldId id="2146848930" r:id="rId11"/>
    <p:sldId id="2146848931" r:id="rId12"/>
    <p:sldId id="2146848932" r:id="rId13"/>
    <p:sldId id="2146848927" r:id="rId14"/>
    <p:sldId id="2146848881" r:id="rId15"/>
    <p:sldId id="2146848921" r:id="rId16"/>
    <p:sldId id="2146848934" r:id="rId17"/>
    <p:sldId id="2146848935" r:id="rId18"/>
    <p:sldId id="2146848937" r:id="rId19"/>
    <p:sldId id="2146848938" r:id="rId20"/>
    <p:sldId id="2146848939" r:id="rId21"/>
    <p:sldId id="2146848945" r:id="rId22"/>
    <p:sldId id="2146848941" r:id="rId23"/>
    <p:sldId id="2146848942" r:id="rId24"/>
    <p:sldId id="1335" r:id="rId25"/>
  </p:sldIdLst>
  <p:sldSz cx="12192000" cy="6858000"/>
  <p:notesSz cx="7010400" cy="9296400"/>
  <p:embeddedFontLst>
    <p:embeddedFont>
      <p:font typeface="ＭＳ Ｐゴシック" panose="020B0600070205080204" pitchFamily="34" charset="-128"/>
      <p:regular r:id="rId28"/>
    </p:embeddedFont>
    <p:embeddedFont>
      <p:font typeface="3M Circular TT Black" panose="020B0A04020101010102" pitchFamily="34" charset="0"/>
      <p:bold r:id="rId29"/>
      <p:boldItalic r:id="rId30"/>
    </p:embeddedFont>
    <p:embeddedFont>
      <p:font typeface="3M Circular TT Bold" panose="020B0804020101010102" pitchFamily="34" charset="0"/>
      <p:bold r:id="rId31"/>
    </p:embeddedFont>
    <p:embeddedFont>
      <p:font typeface="3M Circular TT Book" panose="020B0604020101020102" pitchFamily="34" charset="0"/>
      <p:regular r:id="rId32"/>
      <p:bold r:id="rId33"/>
      <p:italic r:id="rId34"/>
      <p:boldItalic r:id="rId35"/>
    </p:embeddedFont>
    <p:embeddedFont>
      <p:font typeface="Open Sans" panose="020B0606030504020204" pitchFamily="34" charset="0"/>
      <p:regular r:id="rId36"/>
      <p:bold r:id="rId37"/>
      <p:italic r:id="rId38"/>
      <p:boldItalic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462151A-4C14-4F36-0669-9E76E653E665}" name="Monica Jordan" initials="MJ" userId="S::mjordan3_mmm.com#ext#@glondon.onmicrosoft.com::b6fea1b1-6b12-4a06-a4fd-ff743eb07528" providerId="AD"/>
  <p188:author id="{44B61588-1BD8-FDAD-0627-41778EDC1A26}" name="Monica Jordan" initials="MJ" userId="S::A4WP0ZZ@mmm.com::059ed121-6124-4215-bfc2-77f05e0129fa" providerId="AD"/>
  <p188:author id="{DFF57AAE-9A89-3F2F-084E-98452089D7F2}" name="Joey Ryan" initials="JR" userId="S::joey.ryan@gravityglobal.com::c7e9ce7a-0217-499d-a4d5-44ab07dc8662" providerId="AD"/>
  <p188:author id="{9FBE6AF3-55D5-7CEB-3922-211285F45370}" name="Taylor Schmisek" initials="TS" userId="S::taylor.schmisek@gravityglobal.com::40d1488f-5cec-4673-ad31-0045c3891139" providerId="AD"/>
  <p188:author id="{74E2E1F8-2B2B-6F66-1FE2-0F2F935E9BDF}" name="Becca Dietz" initials="BD" userId="S::becca.dietz@gravityglobal.com::fd012c09-2369-4581-ae71-aec7e20fcd19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ory Hanscom" initials="CH" lastIdx="1" clrIdx="0">
    <p:extLst>
      <p:ext uri="{19B8F6BF-5375-455C-9EA6-DF929625EA0E}">
        <p15:presenceInfo xmlns:p15="http://schemas.microsoft.com/office/powerpoint/2012/main" userId="S::US345876@mmm.com::6d697531-f294-401b-9c5b-18e19c75e32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AE600"/>
    <a:srgbClr val="00B432"/>
    <a:srgbClr val="FF40FF"/>
    <a:srgbClr val="F5821E"/>
    <a:srgbClr val="FAAA19"/>
    <a:srgbClr val="000000"/>
    <a:srgbClr val="8229B5"/>
    <a:srgbClr val="F5821F"/>
    <a:srgbClr val="FFE825"/>
    <a:srgbClr val="8C006E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E1CD47-8D21-460B-81C6-2B38AC2C37CB}" v="6" dt="2025-06-09T19:40:48.24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64"/>
    <p:restoredTop sz="85158" autoAdjust="0"/>
  </p:normalViewPr>
  <p:slideViewPr>
    <p:cSldViewPr snapToGrid="0">
      <p:cViewPr varScale="1">
        <p:scale>
          <a:sx n="63" d="100"/>
          <a:sy n="63" d="100"/>
        </p:scale>
        <p:origin x="84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" Target="slides/slide9.xml" Id="rId13" /><Relationship Type="http://schemas.openxmlformats.org/officeDocument/2006/relationships/slide" Target="slides/slide14.xml" Id="rId18" /><Relationship Type="http://schemas.openxmlformats.org/officeDocument/2006/relationships/notesMaster" Target="notesMasters/notesMaster1.xml" Id="rId26" /><Relationship Type="http://schemas.openxmlformats.org/officeDocument/2006/relationships/font" Target="fonts/font12.fntdata" Id="rId39" /><Relationship Type="http://schemas.openxmlformats.org/officeDocument/2006/relationships/slide" Target="slides/slide17.xml" Id="rId21" /><Relationship Type="http://schemas.openxmlformats.org/officeDocument/2006/relationships/font" Target="fonts/font7.fntdata" Id="rId34" /><Relationship Type="http://schemas.openxmlformats.org/officeDocument/2006/relationships/viewProps" Target="viewProps.xml" Id="rId42" /><Relationship Type="http://schemas.microsoft.com/office/2018/10/relationships/authors" Target="authors.xml" Id="rId47" /><Relationship Type="http://schemas.openxmlformats.org/officeDocument/2006/relationships/slide" Target="slides/slide3.xml" Id="rId7" /><Relationship Type="http://schemas.openxmlformats.org/officeDocument/2006/relationships/customXml" Target="../customXml/item2.xml" Id="rId2" /><Relationship Type="http://schemas.openxmlformats.org/officeDocument/2006/relationships/slide" Target="slides/slide12.xml" Id="rId16" /><Relationship Type="http://schemas.openxmlformats.org/officeDocument/2006/relationships/font" Target="fonts/font2.fntdata" Id="rId29" /><Relationship Type="http://schemas.openxmlformats.org/officeDocument/2006/relationships/customXml" Target="../customXml/item1.xml" Id="rId1" /><Relationship Type="http://schemas.openxmlformats.org/officeDocument/2006/relationships/slide" Target="slides/slide2.xml" Id="rId6" /><Relationship Type="http://schemas.openxmlformats.org/officeDocument/2006/relationships/slide" Target="slides/slide7.xml" Id="rId11" /><Relationship Type="http://schemas.openxmlformats.org/officeDocument/2006/relationships/slide" Target="slides/slide20.xml" Id="rId24" /><Relationship Type="http://schemas.openxmlformats.org/officeDocument/2006/relationships/font" Target="fonts/font5.fntdata" Id="rId32" /><Relationship Type="http://schemas.openxmlformats.org/officeDocument/2006/relationships/font" Target="fonts/font10.fntdata" Id="rId37" /><Relationship Type="http://schemas.openxmlformats.org/officeDocument/2006/relationships/commentAuthors" Target="commentAuthors.xml" Id="rId40" /><Relationship Type="http://schemas.openxmlformats.org/officeDocument/2006/relationships/slide" Target="slides/slide1.xml" Id="rId5" /><Relationship Type="http://schemas.openxmlformats.org/officeDocument/2006/relationships/slide" Target="slides/slide11.xml" Id="rId15" /><Relationship Type="http://schemas.openxmlformats.org/officeDocument/2006/relationships/slide" Target="slides/slide19.xml" Id="rId23" /><Relationship Type="http://schemas.openxmlformats.org/officeDocument/2006/relationships/font" Target="fonts/font1.fntdata" Id="rId28" /><Relationship Type="http://schemas.openxmlformats.org/officeDocument/2006/relationships/font" Target="fonts/font9.fntdata" Id="rId36" /><Relationship Type="http://schemas.openxmlformats.org/officeDocument/2006/relationships/slide" Target="slides/slide6.xml" Id="rId10" /><Relationship Type="http://schemas.openxmlformats.org/officeDocument/2006/relationships/slide" Target="slides/slide15.xml" Id="rId19" /><Relationship Type="http://schemas.openxmlformats.org/officeDocument/2006/relationships/font" Target="fonts/font4.fntdata" Id="rId31" /><Relationship Type="http://schemas.openxmlformats.org/officeDocument/2006/relationships/tableStyles" Target="tableStyles.xml" Id="rId44" /><Relationship Type="http://schemas.openxmlformats.org/officeDocument/2006/relationships/slideMaster" Target="slideMasters/slideMaster1.xml" Id="rId4" /><Relationship Type="http://schemas.openxmlformats.org/officeDocument/2006/relationships/slide" Target="slides/slide5.xml" Id="rId9" /><Relationship Type="http://schemas.openxmlformats.org/officeDocument/2006/relationships/slide" Target="slides/slide10.xml" Id="rId14" /><Relationship Type="http://schemas.openxmlformats.org/officeDocument/2006/relationships/slide" Target="slides/slide18.xml" Id="rId22" /><Relationship Type="http://schemas.openxmlformats.org/officeDocument/2006/relationships/handoutMaster" Target="handoutMasters/handoutMaster1.xml" Id="rId27" /><Relationship Type="http://schemas.openxmlformats.org/officeDocument/2006/relationships/font" Target="fonts/font3.fntdata" Id="rId30" /><Relationship Type="http://schemas.openxmlformats.org/officeDocument/2006/relationships/font" Target="fonts/font8.fntdata" Id="rId35" /><Relationship Type="http://schemas.openxmlformats.org/officeDocument/2006/relationships/theme" Target="theme/theme1.xml" Id="rId43" /><Relationship Type="http://schemas.openxmlformats.org/officeDocument/2006/relationships/slide" Target="slides/slide4.xml" Id="rId8" /><Relationship Type="http://schemas.openxmlformats.org/officeDocument/2006/relationships/customXml" Target="../customXml/item3.xml" Id="rId3" /><Relationship Type="http://schemas.openxmlformats.org/officeDocument/2006/relationships/slide" Target="slides/slide8.xml" Id="rId12" /><Relationship Type="http://schemas.openxmlformats.org/officeDocument/2006/relationships/slide" Target="slides/slide13.xml" Id="rId17" /><Relationship Type="http://schemas.openxmlformats.org/officeDocument/2006/relationships/slide" Target="slides/slide21.xml" Id="rId25" /><Relationship Type="http://schemas.openxmlformats.org/officeDocument/2006/relationships/font" Target="fonts/font6.fntdata" Id="rId33" /><Relationship Type="http://schemas.openxmlformats.org/officeDocument/2006/relationships/font" Target="fonts/font11.fntdata" Id="rId38" /><Relationship Type="http://schemas.microsoft.com/office/2015/10/relationships/revisionInfo" Target="revisionInfo.xml" Id="rId46" /><Relationship Type="http://schemas.openxmlformats.org/officeDocument/2006/relationships/slide" Target="slides/slide16.xml" Id="rId20" /><Relationship Type="http://schemas.openxmlformats.org/officeDocument/2006/relationships/presProps" Target="presProps.xml" Id="rId41" 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43E2305-466C-4623-BA03-7D1ABB7C9E8B}" type="datetimeFigureOut">
              <a:rPr lang="en-GB" smtClean="0"/>
              <a:t>09/06/2025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BAB2DDB-3F36-4FB8-8004-74C0E9CD6F5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13047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894DEE1-CFED-4862-80A6-C1C29819A1DC}" type="datetimeFigureOut">
              <a:rPr lang="en-GB" smtClean="0"/>
              <a:t>09/06/2025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4745B09-AD31-409C-B2BB-E7C534396A2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90389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https://multimedia.3m.com/mws/securemedia/822672O/3mtm-stone-floor-protection-system.tif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745B09-AD31-409C-B2BB-E7C534396A29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28251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8F9AC7-34A2-72D6-4438-FDBB863D60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7B27742-25EF-AD2A-C333-2190F955E9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32F10F3-86C1-541F-4E43-EB319B94A0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https://multimedia.3m.com/mws/media/2567171O/vct-floor-before-and-after-4-coats-of-protect-and-shine.jpg</a:t>
            </a:r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B3207-5121-1597-27DD-59EAA33E63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745B09-AD31-409C-B2BB-E7C534396A29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74963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https://multimedia.3m.com/mws/media/1351250O/man-walking-with-swing-machine-stone-floor-side-angle.tif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745B09-AD31-409C-B2BB-E7C534396A29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99839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Dull floor image: </a:t>
            </a:r>
            <a:r>
              <a:rPr lang="en-CA" b="0" i="0" dirty="0">
                <a:solidFill>
                  <a:srgbClr val="3D4043"/>
                </a:solidFill>
                <a:effectLst/>
                <a:latin typeface="Open Sans" panose="020B0606030504020204" pitchFamily="34" charset="0"/>
              </a:rPr>
              <a:t>https://multimedia.3m.com/mws/media/2543874O/tan-marble-floor-before-stone-floor-protection-system.jpg</a:t>
            </a:r>
          </a:p>
          <a:p>
            <a:r>
              <a:rPr lang="en-US" dirty="0"/>
              <a:t>Shiny floor image: </a:t>
            </a:r>
            <a:r>
              <a:rPr lang="en-CA" b="0" i="0" dirty="0">
                <a:solidFill>
                  <a:srgbClr val="3D4043"/>
                </a:solidFill>
                <a:effectLst/>
                <a:latin typeface="Open Sans" panose="020B0606030504020204" pitchFamily="34" charset="0"/>
              </a:rPr>
              <a:t>https://multimedia.3m.com/mws/media/2543873O/tan-marble-floor-after-stone-floor-protection-system.jpg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745B09-AD31-409C-B2BB-E7C534396A29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04496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19844E-1172-793D-C180-475C71D644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212A2D3-0435-6860-B112-538F50910B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5216965-96AB-5927-872C-8317B7B0EC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Dull floor image: </a:t>
            </a:r>
            <a:r>
              <a:rPr lang="en-CA" b="0" i="0" dirty="0">
                <a:solidFill>
                  <a:srgbClr val="3D4043"/>
                </a:solidFill>
                <a:effectLst/>
                <a:latin typeface="Open Sans" panose="020B0606030504020204" pitchFamily="34" charset="0"/>
              </a:rPr>
              <a:t>https://multimedia.3m.com/mws/media/2543872O/patterned-marble-floor-before-stone-floor-protection-system.jpg</a:t>
            </a:r>
          </a:p>
          <a:p>
            <a:r>
              <a:rPr lang="en-US" dirty="0"/>
              <a:t>Shiny floor image: </a:t>
            </a:r>
            <a:r>
              <a:rPr lang="en-CA" b="0" i="0" dirty="0">
                <a:solidFill>
                  <a:srgbClr val="3D4043"/>
                </a:solidFill>
                <a:effectLst/>
                <a:latin typeface="Open Sans" panose="020B0606030504020204" pitchFamily="34" charset="0"/>
              </a:rPr>
              <a:t>https://multimedia.3m.com/mws/media/2543871O/patterned-marble-floor-after-stone-floor-protection-system.jpg</a:t>
            </a:r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CFDF7C-D788-DEFF-45B1-EF6AEFCC00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745B09-AD31-409C-B2BB-E7C534396A29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02454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64185D-CDC9-C573-9F61-9A06FEDCF0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6555EE-23E8-AA19-F120-75A8E25411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55DE591-C09B-1D52-BEEF-F8CCF3AA32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Dull floor image: </a:t>
            </a:r>
            <a:r>
              <a:rPr lang="en-CA" b="0" i="0" dirty="0">
                <a:solidFill>
                  <a:srgbClr val="3D4043"/>
                </a:solidFill>
                <a:effectLst/>
                <a:latin typeface="Open Sans" panose="020B0606030504020204" pitchFamily="34" charset="0"/>
              </a:rPr>
              <a:t>https://multimedia.3m.com/mws/media/2548953O/white-gray-black-terrazzo-floor-before-stone-floor-care-protection-system.jpg</a:t>
            </a:r>
          </a:p>
          <a:p>
            <a:r>
              <a:rPr lang="en-US" dirty="0"/>
              <a:t>Shiny floor image: </a:t>
            </a:r>
            <a:r>
              <a:rPr lang="en-CA" b="0" i="0" dirty="0">
                <a:solidFill>
                  <a:srgbClr val="3D4043"/>
                </a:solidFill>
                <a:effectLst/>
                <a:latin typeface="Open Sans" panose="020B0606030504020204" pitchFamily="34" charset="0"/>
              </a:rPr>
              <a:t>https://multimedia.3m.com/mws/media/2548952O/white-gray-black-terrazzo-floor-after-stone-floor-care-protection-system.jpg</a:t>
            </a:r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530F91-BA17-8E84-383E-7366ACF690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745B09-AD31-409C-B2BB-E7C534396A29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89840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6B8379-CF9D-C567-19FE-76746D32F7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6C2965-476D-E17F-AF44-E08D1769AC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E8B67D9-8B23-34CE-A3C3-F4C5561295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Dull floor image: </a:t>
            </a:r>
            <a:r>
              <a:rPr lang="en-CA" b="0" i="0" dirty="0">
                <a:solidFill>
                  <a:srgbClr val="3D4043"/>
                </a:solidFill>
                <a:effectLst/>
                <a:latin typeface="Open Sans" panose="020B0606030504020204" pitchFamily="34" charset="0"/>
              </a:rPr>
              <a:t>https://multimedia.3m.com/mws/media/2548949O/cream-terrazzo-floor-before-stone-floor-care-protection-system.jpg</a:t>
            </a:r>
          </a:p>
          <a:p>
            <a:r>
              <a:rPr lang="en-US" dirty="0"/>
              <a:t>Shiny floor image: </a:t>
            </a:r>
            <a:r>
              <a:rPr lang="en-CA" b="0" i="0" dirty="0">
                <a:solidFill>
                  <a:srgbClr val="3D4043"/>
                </a:solidFill>
                <a:effectLst/>
                <a:latin typeface="Open Sans" panose="020B0606030504020204" pitchFamily="34" charset="0"/>
              </a:rPr>
              <a:t>https://multimedia.3m.com/mws/media/2548948O/cream-terrazzo-floor-after-stone-floor-care-protection-system.jpg</a:t>
            </a:r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ED4D4A-E724-2E82-751A-4A64E979A0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745B09-AD31-409C-B2BB-E7C534396A29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71269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454ACE-4C66-7B32-A9D3-AFE14F6129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4C36CE-84F8-2D3F-F1A2-A1D279ABC8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5DFAD4-57F1-A029-8FB0-01196FE8B4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Dull floor image: </a:t>
            </a:r>
            <a:r>
              <a:rPr lang="en-CA" b="0" i="0" dirty="0">
                <a:solidFill>
                  <a:srgbClr val="3D4043"/>
                </a:solidFill>
                <a:effectLst/>
                <a:latin typeface="Open Sans" panose="020B0606030504020204" pitchFamily="34" charset="0"/>
              </a:rPr>
              <a:t>https://multimedia.3m.com/mws/media/2548950O/black-and-gray-terrazzo-floor-before-stone-floor-care-protection-system.jpg</a:t>
            </a:r>
          </a:p>
          <a:p>
            <a:r>
              <a:rPr lang="en-US" dirty="0"/>
              <a:t>Shiny floor image: </a:t>
            </a:r>
            <a:r>
              <a:rPr lang="en-CA" b="0" i="0" dirty="0">
                <a:solidFill>
                  <a:srgbClr val="3D4043"/>
                </a:solidFill>
                <a:effectLst/>
                <a:latin typeface="Open Sans" panose="020B0606030504020204" pitchFamily="34" charset="0"/>
              </a:rPr>
              <a:t>https://multimedia.3m.com/mws/media/2548951O/black-and-gray-terrazzo-floor-after-stone-floor-care-protection-system.jpg</a:t>
            </a:r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B1D83A-1091-3E8F-46DB-AF405C22D4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745B09-AD31-409C-B2BB-E7C534396A29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14771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299594-DB36-5D39-F2CE-FE24F17F2C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ED0C1DE-CD47-59BB-AD83-81BECB0123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0B5BF41-92B3-A733-8171-F97488044E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Dull floor image: </a:t>
            </a:r>
            <a:r>
              <a:rPr lang="en-CA" b="0" i="0" dirty="0">
                <a:solidFill>
                  <a:srgbClr val="3D4043"/>
                </a:solidFill>
                <a:effectLst/>
                <a:latin typeface="Open Sans" panose="020B0606030504020204" pitchFamily="34" charset="0"/>
              </a:rPr>
              <a:t>https://multimedia.3m.com/mws/media/2567029O/terrazzo-floor-before-picture.jpg</a:t>
            </a:r>
          </a:p>
          <a:p>
            <a:r>
              <a:rPr lang="en-US" dirty="0"/>
              <a:t>Shiny floor image: </a:t>
            </a:r>
            <a:r>
              <a:rPr lang="en-CA" b="0" i="0" dirty="0">
                <a:solidFill>
                  <a:srgbClr val="3D4043"/>
                </a:solidFill>
                <a:effectLst/>
                <a:latin typeface="Open Sans" panose="020B0606030504020204" pitchFamily="34" charset="0"/>
              </a:rPr>
              <a:t>https://multimedia.3m.com/mws/media/2578159O/terrazo-floor-after-stone-floor-protection-system.jpg</a:t>
            </a:r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678F89-C96E-172B-DA35-56BE80174A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745B09-AD31-409C-B2BB-E7C534396A29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45167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178307-E433-7AC2-738D-B7E81E7A7F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B3F1589-00E8-E019-1BA8-311F54054A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59D8E7E-3EB9-BDF5-1BD9-29A4052349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Dull floor image: </a:t>
            </a:r>
            <a:r>
              <a:rPr lang="en-CA" b="0" i="0" dirty="0">
                <a:solidFill>
                  <a:srgbClr val="3D4043"/>
                </a:solidFill>
                <a:effectLst/>
                <a:latin typeface="Open Sans" panose="020B0606030504020204" pitchFamily="34" charset="0"/>
              </a:rPr>
              <a:t>https://multimedia.3m.com/mws/media/2567029O/terrazzo-floor-before-picture.jpg</a:t>
            </a:r>
          </a:p>
          <a:p>
            <a:r>
              <a:rPr lang="en-US" dirty="0"/>
              <a:t>Shiny floor image: </a:t>
            </a:r>
            <a:r>
              <a:rPr lang="en-CA" b="0" i="0" dirty="0">
                <a:solidFill>
                  <a:srgbClr val="3D4043"/>
                </a:solidFill>
                <a:effectLst/>
                <a:latin typeface="Open Sans" panose="020B0606030504020204" pitchFamily="34" charset="0"/>
              </a:rPr>
              <a:t>https://multimedia.3m.com/mws/media/2578159O/terrazo-floor-after-stone-floor-protection-system.jpg</a:t>
            </a:r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B05D91-1AEE-11D6-F638-AAE4BD1FF98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745B09-AD31-409C-B2BB-E7C534396A29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16192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C81152-E95A-811E-9734-1B89B2101D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B8D37CC-F3CF-789E-0C83-306A815462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C0E12E-9785-64E1-38C5-DF18C994485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Shiny floor image: </a:t>
            </a:r>
            <a:r>
              <a:rPr lang="en-CA" b="0" i="0" dirty="0">
                <a:solidFill>
                  <a:srgbClr val="3D4043"/>
                </a:solidFill>
                <a:effectLst/>
                <a:latin typeface="Open Sans" panose="020B0606030504020204" pitchFamily="34" charset="0"/>
              </a:rPr>
              <a:t>https://multimedia.3m.com/mws/media/2567014O/concrete-floor-before-and-after-stone-floor-protection-system-picture.jpg</a:t>
            </a:r>
          </a:p>
          <a:p>
            <a:r>
              <a:rPr lang="en-US" dirty="0"/>
              <a:t>Shiny floor image: </a:t>
            </a:r>
            <a:r>
              <a:rPr lang="en-CA" b="0" i="0" dirty="0">
                <a:solidFill>
                  <a:srgbClr val="3D4043"/>
                </a:solidFill>
                <a:effectLst/>
                <a:latin typeface="Open Sans" panose="020B0606030504020204" pitchFamily="34" charset="0"/>
              </a:rPr>
              <a:t>https://multimedia.3m.com/mws/media/2540225O/concrete-floor-after-stone-floor-protection-system.jpg</a:t>
            </a:r>
          </a:p>
          <a:p>
            <a:r>
              <a:rPr lang="en-US" dirty="0"/>
              <a:t>Shiny floor image: </a:t>
            </a:r>
            <a:r>
              <a:rPr lang="en-CA" b="0" i="0" dirty="0">
                <a:solidFill>
                  <a:srgbClr val="3D4043"/>
                </a:solidFill>
                <a:effectLst/>
                <a:latin typeface="Open Sans" panose="020B0606030504020204" pitchFamily="34" charset="0"/>
              </a:rPr>
              <a:t>https://multimedia.3m.com/mws/media/2540226O/concrete-floor-before-stone-floor-protection-system.jpg</a:t>
            </a:r>
            <a:endParaRPr lang="en-CA" dirty="0"/>
          </a:p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38BF84-C3EF-37C6-EEA5-B358633C8A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745B09-AD31-409C-B2BB-E7C534396A29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67125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7AFD91-F4D2-8651-009B-CC6378AF96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23588F9-5B89-B8E5-B808-422D53BF77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D531921-7D4C-7C32-968B-41EFC83B94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FFACC2-41E1-EB77-35DD-580D0BDC0B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745B09-AD31-409C-B2BB-E7C534396A29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23073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87B8E6-310C-145D-6DF5-06DB6809FA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CA23CA8-02B3-A0C6-2315-F9D25FA3DE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BA6CBB8-AE67-1F86-7F84-384CB8C3E3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Shiny floor image: </a:t>
            </a:r>
            <a:r>
              <a:rPr lang="en-CA" b="0" i="0" dirty="0">
                <a:solidFill>
                  <a:srgbClr val="3D4043"/>
                </a:solidFill>
                <a:effectLst/>
                <a:latin typeface="Open Sans" panose="020B0606030504020204" pitchFamily="34" charset="0"/>
              </a:rPr>
              <a:t>https://multimedia.3m.com/mws/media/2567021O/terrazzo-floor-after-picture-us.jpg</a:t>
            </a:r>
          </a:p>
          <a:p>
            <a:r>
              <a:rPr lang="en-US" dirty="0"/>
              <a:t>Shiny floor image: </a:t>
            </a:r>
            <a:r>
              <a:rPr lang="en-CA" b="0" i="0" dirty="0">
                <a:solidFill>
                  <a:srgbClr val="3D4043"/>
                </a:solidFill>
                <a:effectLst/>
                <a:latin typeface="Open Sans" panose="020B0606030504020204" pitchFamily="34" charset="0"/>
              </a:rPr>
              <a:t>https://multimedia.3m.com/mws/media/2543875O/marble-floor-after-stone-floor-protection-system.jpg</a:t>
            </a:r>
          </a:p>
          <a:p>
            <a:r>
              <a:rPr lang="en-US" dirty="0"/>
              <a:t>Shiny floor image: </a:t>
            </a:r>
            <a:r>
              <a:rPr lang="en-CA" b="0" i="0" dirty="0">
                <a:solidFill>
                  <a:srgbClr val="3D4043"/>
                </a:solidFill>
                <a:effectLst/>
                <a:latin typeface="Open Sans" panose="020B0606030504020204" pitchFamily="34" charset="0"/>
              </a:rPr>
              <a:t>https://multimedia.3m.com/mws/media/2567013O/concrete-floor-after-stone-floor-protection-picture.jpg</a:t>
            </a:r>
          </a:p>
          <a:p>
            <a:endParaRPr lang="en-CA" b="0" i="0" dirty="0">
              <a:solidFill>
                <a:srgbClr val="3D4043"/>
              </a:solidFill>
              <a:effectLst/>
              <a:latin typeface="Open Sans" panose="020B0606030504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5CF04E-54C9-F5B3-1DC8-498D7B7FA4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745B09-AD31-409C-B2BB-E7C534396A29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53602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745B09-AD31-409C-B2BB-E7C534396A29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12131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6941F5-2F41-0893-857C-E36E681694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457E618-2C96-0CEC-FE19-97600D3F83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280EAD5-842C-5D7D-9B87-7BFAC6BB75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Dull floor image: </a:t>
            </a:r>
            <a:r>
              <a:rPr lang="en-CA" b="0" i="0" dirty="0">
                <a:solidFill>
                  <a:srgbClr val="3D4043"/>
                </a:solidFill>
                <a:effectLst/>
                <a:latin typeface="Open Sans" panose="020B0606030504020204" pitchFamily="34" charset="0"/>
              </a:rPr>
              <a:t>https://multimedia.3m.com/mws/media/2567169O/vct-floor-before-protect-and-shine-9.jpg</a:t>
            </a:r>
          </a:p>
          <a:p>
            <a:r>
              <a:rPr lang="en-US" dirty="0"/>
              <a:t>Shiny floor image: </a:t>
            </a:r>
            <a:r>
              <a:rPr lang="en-CA" b="0" i="0" dirty="0">
                <a:solidFill>
                  <a:srgbClr val="3D4043"/>
                </a:solidFill>
                <a:effectLst/>
                <a:latin typeface="Open Sans" panose="020B0606030504020204" pitchFamily="34" charset="0"/>
              </a:rPr>
              <a:t>https://multimedia.3m.com/mws/media/2567162O/vct-floor-after-protect-and-shine-9.jpg</a:t>
            </a:r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013EA8-89DA-AB42-EB0C-9FFB8B410A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745B09-AD31-409C-B2BB-E7C534396A29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93004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270F8D-7662-B15C-2D76-DB44DC9C32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CBD7EE2-1BBE-AFBD-6C97-99DFD718A2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3CDBB46-1B4F-50B2-595B-09E57A9D0CB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Dull floor image: </a:t>
            </a:r>
            <a:r>
              <a:rPr lang="en-CA" b="0" i="0" dirty="0">
                <a:solidFill>
                  <a:srgbClr val="3D4043"/>
                </a:solidFill>
                <a:effectLst/>
                <a:latin typeface="Open Sans" panose="020B0606030504020204" pitchFamily="34" charset="0"/>
              </a:rPr>
              <a:t>https://multimedia.3m.com/mws/media/2567164O/vct-floor-after-spp-and-purple-pad.jpg</a:t>
            </a:r>
          </a:p>
          <a:p>
            <a:r>
              <a:rPr lang="en-US" dirty="0"/>
              <a:t>Shiny floor image: https://multimedia.3m.com/mws/media/2567170O/vct-floor-after-4-coats-of-protect-and-shine.jpg</a:t>
            </a:r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0B719A-F88A-D0D1-2CB6-A650DD813F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745B09-AD31-409C-B2BB-E7C534396A29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94229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78DCD1-6BB5-4C88-398D-D1C1BDCA27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22558FB-0AEA-8598-A89C-008ABDDD75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3760879-9A9D-F432-77B4-78A1C3E918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Dull floor image: </a:t>
            </a:r>
            <a:r>
              <a:rPr lang="en-CA" b="0" i="0" dirty="0">
                <a:solidFill>
                  <a:srgbClr val="3D4043"/>
                </a:solidFill>
                <a:effectLst/>
                <a:latin typeface="Open Sans" panose="020B0606030504020204" pitchFamily="34" charset="0"/>
              </a:rPr>
              <a:t>https://multimedia.3m.com/mws/media/2567165O/vct-floor-before-protect-and-shine-3.jpg</a:t>
            </a:r>
          </a:p>
          <a:p>
            <a:r>
              <a:rPr lang="en-US" dirty="0"/>
              <a:t>Shiny floor image: https://multimedia.3m.com/mws/media/2567156O/vct-floor-after-protect-and-shine-3.jpg</a:t>
            </a:r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3413A9-E134-FD65-57D3-53A4FCADAE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745B09-AD31-409C-B2BB-E7C534396A29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7524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A75C3C-2945-C9B8-1A1A-985668D5A7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C2BC0B4-346E-60E3-03AD-BBBCFE851A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2748F8-7B27-ACD3-834E-766AFDC95B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Dull floor image: </a:t>
            </a:r>
            <a:r>
              <a:rPr lang="en-CA" b="0" i="0" dirty="0">
                <a:solidFill>
                  <a:srgbClr val="3D4043"/>
                </a:solidFill>
                <a:effectLst/>
                <a:latin typeface="Open Sans" panose="020B0606030504020204" pitchFamily="34" charset="0"/>
              </a:rPr>
              <a:t>https://multimedia.3m.com/mws/media/2567164O/vct-floor-after-spp-and-purple-pad.jpg</a:t>
            </a:r>
          </a:p>
          <a:p>
            <a:r>
              <a:rPr lang="en-US" dirty="0"/>
              <a:t>Shiny floor image: https://multimedia.3m.com/mws/media/2567170O/vct-floor-after-4-coats-of-protect-and-shine.jpg</a:t>
            </a:r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1283B7-CD4B-FA31-41F7-6AB3BD516E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745B09-AD31-409C-B2BB-E7C534396A29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70877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8AFB46-AB52-E1FE-B5AD-8F6F5E2716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F68FC07-4532-EEB3-913F-543B447D88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0E95874-E9AB-5BEE-97A3-0ADC7C6821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Dull floor image: </a:t>
            </a:r>
            <a:r>
              <a:rPr lang="en-CA" b="0" i="0" dirty="0">
                <a:solidFill>
                  <a:srgbClr val="3D4043"/>
                </a:solidFill>
                <a:effectLst/>
                <a:latin typeface="Open Sans" panose="020B0606030504020204" pitchFamily="34" charset="0"/>
              </a:rPr>
              <a:t>https://multimedia.3m.com/mws/media/2567166O/vct-floor-before-protect-and-shine-4.jpg</a:t>
            </a:r>
          </a:p>
          <a:p>
            <a:r>
              <a:rPr lang="en-US" dirty="0"/>
              <a:t>Shiny floor image: https://multimedia.3m.com/mws/media/2567157O/vct-floor-after-protect-and-shine-4.jpg</a:t>
            </a:r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2FA597-366B-F416-0B96-8F916B5C74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745B09-AD31-409C-B2BB-E7C534396A29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35339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23599F-24B8-9E8A-2D25-CEE9D2B8A8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DD26AAD-3FC5-86F6-E13C-973275C9DE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924FB3E-CEFC-C932-0F19-E07BD6BBD4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Dull floor image: </a:t>
            </a:r>
            <a:r>
              <a:rPr lang="en-CA" b="0" i="0" dirty="0">
                <a:solidFill>
                  <a:srgbClr val="3D4043"/>
                </a:solidFill>
                <a:effectLst/>
                <a:latin typeface="Open Sans" panose="020B0606030504020204" pitchFamily="34" charset="0"/>
              </a:rPr>
              <a:t>https://multimedia.3m.com/mws/media/2567167O/vct-floor-before-protect-and-shine-5.jpg</a:t>
            </a:r>
          </a:p>
          <a:p>
            <a:r>
              <a:rPr lang="en-US" dirty="0"/>
              <a:t>Shiny floor image: https://multimedia.3m.com/mws/media/2567158O/vct-floor-after-protect-and-shine-5.jpg</a:t>
            </a:r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0B4C95-3529-DF45-5007-77A234307F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745B09-AD31-409C-B2BB-E7C534396A29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48343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391FC0-3F50-1ADB-7EB7-9CBE80D65D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741A71-9A57-0F1E-DC0D-1B9568CDBE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9223D9D-6476-A7AC-9ED5-52C7C36735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Dull floor image: </a:t>
            </a:r>
            <a:r>
              <a:rPr lang="en-CA" b="0" i="0" dirty="0">
                <a:solidFill>
                  <a:srgbClr val="3D4043"/>
                </a:solidFill>
                <a:effectLst/>
                <a:latin typeface="Open Sans" panose="020B0606030504020204" pitchFamily="34" charset="0"/>
              </a:rPr>
              <a:t>https://multimedia.3m.com/mws/media/2567168O/vct-floor-before-protect-and-shine-6.jpg</a:t>
            </a:r>
          </a:p>
          <a:p>
            <a:r>
              <a:rPr lang="en-US" dirty="0"/>
              <a:t>Shiny floor image: https://multimedia.3m.com/mws/media/2567159O/vct-floor-after-protect-and-shine-6.jpg</a:t>
            </a:r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A8E14F-C193-95F4-BCB5-C2257E16F5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745B09-AD31-409C-B2BB-E7C534396A29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64309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Ins="0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9E3FFE-217B-49A6-86E8-7E9F9B7610F2}"/>
              </a:ext>
            </a:extLst>
          </p:cNvPr>
          <p:cNvSpPr txBox="1"/>
          <p:nvPr userDrawn="1"/>
        </p:nvSpPr>
        <p:spPr>
          <a:xfrm>
            <a:off x="11590811" y="6574731"/>
            <a:ext cx="21868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9B7B62B-0732-4BEA-A6C8-5CF96588F2B9}" type="slidenum">
              <a:rPr lang="en-US" sz="800" smtClean="0"/>
              <a:pPr algn="r"/>
              <a:t>‹#›</a:t>
            </a:fld>
            <a:endParaRPr lang="en-US" sz="800" err="1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D2485E65-BDBF-494A-8847-8908887BED57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910048" y="6477000"/>
            <a:ext cx="363963" cy="194400"/>
          </a:xfrm>
          <a:custGeom>
            <a:avLst/>
            <a:gdLst>
              <a:gd name="T0" fmla="*/ 134 w 170"/>
              <a:gd name="T1" fmla="*/ 3 h 90"/>
              <a:gd name="T2" fmla="*/ 122 w 170"/>
              <a:gd name="T3" fmla="*/ 52 h 90"/>
              <a:gd name="T4" fmla="*/ 109 w 170"/>
              <a:gd name="T5" fmla="*/ 3 h 90"/>
              <a:gd name="T6" fmla="*/ 74 w 170"/>
              <a:gd name="T7" fmla="*/ 3 h 90"/>
              <a:gd name="T8" fmla="*/ 74 w 170"/>
              <a:gd name="T9" fmla="*/ 21 h 90"/>
              <a:gd name="T10" fmla="*/ 40 w 170"/>
              <a:gd name="T11" fmla="*/ 1 h 90"/>
              <a:gd name="T12" fmla="*/ 4 w 170"/>
              <a:gd name="T13" fmla="*/ 31 h 90"/>
              <a:gd name="T14" fmla="*/ 28 w 170"/>
              <a:gd name="T15" fmla="*/ 31 h 90"/>
              <a:gd name="T16" fmla="*/ 39 w 170"/>
              <a:gd name="T17" fmla="*/ 20 h 90"/>
              <a:gd name="T18" fmla="*/ 50 w 170"/>
              <a:gd name="T19" fmla="*/ 28 h 90"/>
              <a:gd name="T20" fmla="*/ 39 w 170"/>
              <a:gd name="T21" fmla="*/ 35 h 90"/>
              <a:gd name="T22" fmla="*/ 31 w 170"/>
              <a:gd name="T23" fmla="*/ 35 h 90"/>
              <a:gd name="T24" fmla="*/ 31 w 170"/>
              <a:gd name="T25" fmla="*/ 51 h 90"/>
              <a:gd name="T26" fmla="*/ 38 w 170"/>
              <a:gd name="T27" fmla="*/ 51 h 90"/>
              <a:gd name="T28" fmla="*/ 48 w 170"/>
              <a:gd name="T29" fmla="*/ 60 h 90"/>
              <a:gd name="T30" fmla="*/ 38 w 170"/>
              <a:gd name="T31" fmla="*/ 70 h 90"/>
              <a:gd name="T32" fmla="*/ 25 w 170"/>
              <a:gd name="T33" fmla="*/ 54 h 90"/>
              <a:gd name="T34" fmla="*/ 1 w 170"/>
              <a:gd name="T35" fmla="*/ 54 h 90"/>
              <a:gd name="T36" fmla="*/ 38 w 170"/>
              <a:gd name="T37" fmla="*/ 90 h 90"/>
              <a:gd name="T38" fmla="*/ 74 w 170"/>
              <a:gd name="T39" fmla="*/ 71 h 90"/>
              <a:gd name="T40" fmla="*/ 74 w 170"/>
              <a:gd name="T41" fmla="*/ 88 h 90"/>
              <a:gd name="T42" fmla="*/ 98 w 170"/>
              <a:gd name="T43" fmla="*/ 88 h 90"/>
              <a:gd name="T44" fmla="*/ 98 w 170"/>
              <a:gd name="T45" fmla="*/ 34 h 90"/>
              <a:gd name="T46" fmla="*/ 111 w 170"/>
              <a:gd name="T47" fmla="*/ 88 h 90"/>
              <a:gd name="T48" fmla="*/ 132 w 170"/>
              <a:gd name="T49" fmla="*/ 88 h 90"/>
              <a:gd name="T50" fmla="*/ 146 w 170"/>
              <a:gd name="T51" fmla="*/ 34 h 90"/>
              <a:gd name="T52" fmla="*/ 146 w 170"/>
              <a:gd name="T53" fmla="*/ 88 h 90"/>
              <a:gd name="T54" fmla="*/ 170 w 170"/>
              <a:gd name="T55" fmla="*/ 88 h 90"/>
              <a:gd name="T56" fmla="*/ 170 w 170"/>
              <a:gd name="T57" fmla="*/ 3 h 90"/>
              <a:gd name="T58" fmla="*/ 134 w 170"/>
              <a:gd name="T59" fmla="*/ 3 h 90"/>
              <a:gd name="T60" fmla="*/ 74 w 170"/>
              <a:gd name="T61" fmla="*/ 52 h 90"/>
              <a:gd name="T62" fmla="*/ 64 w 170"/>
              <a:gd name="T63" fmla="*/ 42 h 90"/>
              <a:gd name="T64" fmla="*/ 74 w 170"/>
              <a:gd name="T65" fmla="*/ 31 h 90"/>
              <a:gd name="T66" fmla="*/ 74 w 170"/>
              <a:gd name="T67" fmla="*/ 52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70" h="90">
                <a:moveTo>
                  <a:pt x="134" y="3"/>
                </a:moveTo>
                <a:cubicBezTo>
                  <a:pt x="122" y="52"/>
                  <a:pt x="122" y="52"/>
                  <a:pt x="122" y="52"/>
                </a:cubicBezTo>
                <a:cubicBezTo>
                  <a:pt x="109" y="3"/>
                  <a:pt x="109" y="3"/>
                  <a:pt x="109" y="3"/>
                </a:cubicBezTo>
                <a:cubicBezTo>
                  <a:pt x="74" y="3"/>
                  <a:pt x="74" y="3"/>
                  <a:pt x="74" y="3"/>
                </a:cubicBezTo>
                <a:cubicBezTo>
                  <a:pt x="74" y="21"/>
                  <a:pt x="74" y="21"/>
                  <a:pt x="74" y="21"/>
                </a:cubicBezTo>
                <a:cubicBezTo>
                  <a:pt x="69" y="5"/>
                  <a:pt x="54" y="1"/>
                  <a:pt x="40" y="1"/>
                </a:cubicBezTo>
                <a:cubicBezTo>
                  <a:pt x="23" y="0"/>
                  <a:pt x="5" y="8"/>
                  <a:pt x="4" y="31"/>
                </a:cubicBezTo>
                <a:cubicBezTo>
                  <a:pt x="28" y="31"/>
                  <a:pt x="28" y="31"/>
                  <a:pt x="28" y="31"/>
                </a:cubicBezTo>
                <a:cubicBezTo>
                  <a:pt x="28" y="24"/>
                  <a:pt x="33" y="20"/>
                  <a:pt x="39" y="20"/>
                </a:cubicBezTo>
                <a:cubicBezTo>
                  <a:pt x="46" y="20"/>
                  <a:pt x="50" y="23"/>
                  <a:pt x="50" y="28"/>
                </a:cubicBezTo>
                <a:cubicBezTo>
                  <a:pt x="49" y="32"/>
                  <a:pt x="47" y="35"/>
                  <a:pt x="39" y="35"/>
                </a:cubicBezTo>
                <a:cubicBezTo>
                  <a:pt x="31" y="35"/>
                  <a:pt x="31" y="35"/>
                  <a:pt x="31" y="35"/>
                </a:cubicBezTo>
                <a:cubicBezTo>
                  <a:pt x="31" y="51"/>
                  <a:pt x="31" y="51"/>
                  <a:pt x="31" y="51"/>
                </a:cubicBezTo>
                <a:cubicBezTo>
                  <a:pt x="38" y="51"/>
                  <a:pt x="38" y="51"/>
                  <a:pt x="38" y="51"/>
                </a:cubicBezTo>
                <a:cubicBezTo>
                  <a:pt x="42" y="51"/>
                  <a:pt x="48" y="54"/>
                  <a:pt x="48" y="60"/>
                </a:cubicBezTo>
                <a:cubicBezTo>
                  <a:pt x="49" y="67"/>
                  <a:pt x="44" y="70"/>
                  <a:pt x="38" y="70"/>
                </a:cubicBezTo>
                <a:cubicBezTo>
                  <a:pt x="27" y="69"/>
                  <a:pt x="25" y="61"/>
                  <a:pt x="25" y="54"/>
                </a:cubicBezTo>
                <a:cubicBezTo>
                  <a:pt x="1" y="54"/>
                  <a:pt x="1" y="54"/>
                  <a:pt x="1" y="54"/>
                </a:cubicBezTo>
                <a:cubicBezTo>
                  <a:pt x="1" y="59"/>
                  <a:pt x="0" y="90"/>
                  <a:pt x="38" y="90"/>
                </a:cubicBezTo>
                <a:cubicBezTo>
                  <a:pt x="57" y="90"/>
                  <a:pt x="70" y="82"/>
                  <a:pt x="74" y="71"/>
                </a:cubicBezTo>
                <a:cubicBezTo>
                  <a:pt x="74" y="88"/>
                  <a:pt x="74" y="88"/>
                  <a:pt x="74" y="88"/>
                </a:cubicBezTo>
                <a:cubicBezTo>
                  <a:pt x="98" y="88"/>
                  <a:pt x="98" y="88"/>
                  <a:pt x="98" y="88"/>
                </a:cubicBezTo>
                <a:cubicBezTo>
                  <a:pt x="98" y="34"/>
                  <a:pt x="98" y="34"/>
                  <a:pt x="98" y="34"/>
                </a:cubicBezTo>
                <a:cubicBezTo>
                  <a:pt x="111" y="88"/>
                  <a:pt x="111" y="88"/>
                  <a:pt x="111" y="88"/>
                </a:cubicBezTo>
                <a:cubicBezTo>
                  <a:pt x="132" y="88"/>
                  <a:pt x="132" y="88"/>
                  <a:pt x="132" y="88"/>
                </a:cubicBezTo>
                <a:cubicBezTo>
                  <a:pt x="146" y="34"/>
                  <a:pt x="146" y="34"/>
                  <a:pt x="146" y="34"/>
                </a:cubicBezTo>
                <a:cubicBezTo>
                  <a:pt x="146" y="88"/>
                  <a:pt x="146" y="88"/>
                  <a:pt x="146" y="88"/>
                </a:cubicBezTo>
                <a:cubicBezTo>
                  <a:pt x="170" y="88"/>
                  <a:pt x="170" y="88"/>
                  <a:pt x="170" y="88"/>
                </a:cubicBezTo>
                <a:cubicBezTo>
                  <a:pt x="170" y="3"/>
                  <a:pt x="170" y="3"/>
                  <a:pt x="170" y="3"/>
                </a:cubicBezTo>
                <a:lnTo>
                  <a:pt x="134" y="3"/>
                </a:lnTo>
                <a:close/>
                <a:moveTo>
                  <a:pt x="74" y="52"/>
                </a:moveTo>
                <a:cubicBezTo>
                  <a:pt x="71" y="46"/>
                  <a:pt x="66" y="43"/>
                  <a:pt x="64" y="42"/>
                </a:cubicBezTo>
                <a:cubicBezTo>
                  <a:pt x="69" y="40"/>
                  <a:pt x="72" y="37"/>
                  <a:pt x="74" y="31"/>
                </a:cubicBezTo>
                <a:lnTo>
                  <a:pt x="74" y="5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691A6D2-DA53-4227-B40D-F779479B11FD}"/>
              </a:ext>
            </a:extLst>
          </p:cNvPr>
          <p:cNvGrpSpPr/>
          <p:nvPr userDrawn="1"/>
        </p:nvGrpSpPr>
        <p:grpSpPr>
          <a:xfrm>
            <a:off x="-22860" y="6569823"/>
            <a:ext cx="2766060" cy="138337"/>
            <a:chOff x="-22860" y="6595827"/>
            <a:chExt cx="2766060" cy="138337"/>
          </a:xfrm>
        </p:grpSpPr>
        <p:sp>
          <p:nvSpPr>
            <p:cNvPr id="9" name="Footer Placeholder 3">
              <a:extLst>
                <a:ext uri="{FF2B5EF4-FFF2-40B4-BE49-F238E27FC236}">
                  <a16:creationId xmlns:a16="http://schemas.microsoft.com/office/drawing/2014/main" id="{06A12CDE-A5C8-4AB8-A340-617C75C20048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07721" y="6596419"/>
              <a:ext cx="1064702" cy="137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r" defTabSz="912813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798513" algn="r"/>
                </a:tabLst>
                <a:defRPr/>
              </a:pPr>
              <a:r>
                <a:rPr kumimoji="0" lang="en-US" sz="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. All Rights Reserved.</a:t>
              </a:r>
            </a:p>
          </p:txBody>
        </p:sp>
        <p:sp>
          <p:nvSpPr>
            <p:cNvPr id="10" name="TextBox 25">
              <a:extLst>
                <a:ext uri="{FF2B5EF4-FFF2-40B4-BE49-F238E27FC236}">
                  <a16:creationId xmlns:a16="http://schemas.microsoft.com/office/drawing/2014/main" id="{FC01E7A2-4388-4932-997D-2EE6FDD074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2860" y="6596425"/>
              <a:ext cx="927172" cy="123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r" defTabSz="912813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fld id="{7297CC28-9273-45A3-A669-8857AEF43BF8}" type="datetime3">
                <a:rPr kumimoji="0" lang="en-US" sz="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9 June 2025</a:t>
              </a:fld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3M Circular TT Book" panose="020B0604020101020102" pitchFamily="34" charset="0"/>
                <a:ea typeface="ＭＳ Ｐゴシック" charset="0"/>
                <a:cs typeface="3M Circular TT Book" panose="020B0604020101020102" pitchFamily="34" charset="0"/>
              </a:endParaRPr>
            </a:p>
          </p:txBody>
        </p:sp>
        <p:sp>
          <p:nvSpPr>
            <p:cNvPr id="11" name="Rectangle 26">
              <a:extLst>
                <a:ext uri="{FF2B5EF4-FFF2-40B4-BE49-F238E27FC236}">
                  <a16:creationId xmlns:a16="http://schemas.microsoft.com/office/drawing/2014/main" id="{626847D3-351F-4DF7-B605-DB21CD18B4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595827"/>
              <a:ext cx="666749" cy="123087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2813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0"/>
                <a:cs typeface="3M Circular TT Book" panose="020B0604020101020102" pitchFamily="34" charset="0"/>
              </a:endParaRPr>
            </a:p>
          </p:txBody>
        </p:sp>
        <p:sp>
          <p:nvSpPr>
            <p:cNvPr id="14" name="TextBox 24">
              <a:extLst>
                <a:ext uri="{FF2B5EF4-FFF2-40B4-BE49-F238E27FC236}">
                  <a16:creationId xmlns:a16="http://schemas.microsoft.com/office/drawing/2014/main" id="{8A3ED80A-D0A0-4513-8AB6-54D412B0012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2839" y="6596418"/>
              <a:ext cx="279621" cy="122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© 3M</a:t>
              </a:r>
            </a:p>
          </p:txBody>
        </p:sp>
        <p:sp>
          <p:nvSpPr>
            <p:cNvPr id="15" name="Footer Placeholder 3">
              <a:extLst>
                <a:ext uri="{FF2B5EF4-FFF2-40B4-BE49-F238E27FC236}">
                  <a16:creationId xmlns:a16="http://schemas.microsoft.com/office/drawing/2014/main" id="{F9A1CC6D-3820-48BF-9B5D-DDE47D198728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905198" y="6596401"/>
              <a:ext cx="838002" cy="137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l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80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rPr>
                <a:t>3M Confidential.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81154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5"/>
          </p:nvPr>
        </p:nvSpPr>
        <p:spPr>
          <a:xfrm>
            <a:off x="379410" y="1298448"/>
            <a:ext cx="11431590" cy="4956048"/>
          </a:xfrm>
        </p:spPr>
        <p:txBody>
          <a:bodyPr/>
          <a:lstStyle>
            <a:lvl1pPr>
              <a:lnSpc>
                <a:spcPct val="90000"/>
              </a:lnSpc>
              <a:defRPr sz="4800">
                <a:latin typeface="+mj-lt"/>
              </a:defRPr>
            </a:lvl1pPr>
            <a:lvl2pPr>
              <a:defRPr sz="4400">
                <a:latin typeface="+mj-lt"/>
              </a:defRPr>
            </a:lvl2pPr>
            <a:lvl3pPr>
              <a:defRPr sz="4000">
                <a:latin typeface="+mj-lt"/>
              </a:defRPr>
            </a:lvl3pPr>
            <a:lvl4pPr>
              <a:defRPr sz="3600">
                <a:latin typeface="+mj-lt"/>
              </a:defRPr>
            </a:lvl4pPr>
            <a:lvl5pPr>
              <a:defRPr sz="3200">
                <a:latin typeface="+mj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C7E976-602E-4798-9040-9FC479C609EC}"/>
              </a:ext>
            </a:extLst>
          </p:cNvPr>
          <p:cNvSpPr txBox="1"/>
          <p:nvPr userDrawn="1"/>
        </p:nvSpPr>
        <p:spPr>
          <a:xfrm>
            <a:off x="11590811" y="6574731"/>
            <a:ext cx="21868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9B7B62B-0732-4BEA-A6C8-5CF96588F2B9}" type="slidenum">
              <a:rPr lang="en-US" sz="800" smtClean="0"/>
              <a:pPr algn="r"/>
              <a:t>‹#›</a:t>
            </a:fld>
            <a:endParaRPr lang="en-US" sz="800" err="1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29E3956E-4AE6-4089-8AFA-D06F2A3798E5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910048" y="6477000"/>
            <a:ext cx="363963" cy="194400"/>
          </a:xfrm>
          <a:custGeom>
            <a:avLst/>
            <a:gdLst>
              <a:gd name="T0" fmla="*/ 134 w 170"/>
              <a:gd name="T1" fmla="*/ 3 h 90"/>
              <a:gd name="T2" fmla="*/ 122 w 170"/>
              <a:gd name="T3" fmla="*/ 52 h 90"/>
              <a:gd name="T4" fmla="*/ 109 w 170"/>
              <a:gd name="T5" fmla="*/ 3 h 90"/>
              <a:gd name="T6" fmla="*/ 74 w 170"/>
              <a:gd name="T7" fmla="*/ 3 h 90"/>
              <a:gd name="T8" fmla="*/ 74 w 170"/>
              <a:gd name="T9" fmla="*/ 21 h 90"/>
              <a:gd name="T10" fmla="*/ 40 w 170"/>
              <a:gd name="T11" fmla="*/ 1 h 90"/>
              <a:gd name="T12" fmla="*/ 4 w 170"/>
              <a:gd name="T13" fmla="*/ 31 h 90"/>
              <a:gd name="T14" fmla="*/ 28 w 170"/>
              <a:gd name="T15" fmla="*/ 31 h 90"/>
              <a:gd name="T16" fmla="*/ 39 w 170"/>
              <a:gd name="T17" fmla="*/ 20 h 90"/>
              <a:gd name="T18" fmla="*/ 50 w 170"/>
              <a:gd name="T19" fmla="*/ 28 h 90"/>
              <a:gd name="T20" fmla="*/ 39 w 170"/>
              <a:gd name="T21" fmla="*/ 35 h 90"/>
              <a:gd name="T22" fmla="*/ 31 w 170"/>
              <a:gd name="T23" fmla="*/ 35 h 90"/>
              <a:gd name="T24" fmla="*/ 31 w 170"/>
              <a:gd name="T25" fmla="*/ 51 h 90"/>
              <a:gd name="T26" fmla="*/ 38 w 170"/>
              <a:gd name="T27" fmla="*/ 51 h 90"/>
              <a:gd name="T28" fmla="*/ 48 w 170"/>
              <a:gd name="T29" fmla="*/ 60 h 90"/>
              <a:gd name="T30" fmla="*/ 38 w 170"/>
              <a:gd name="T31" fmla="*/ 70 h 90"/>
              <a:gd name="T32" fmla="*/ 25 w 170"/>
              <a:gd name="T33" fmla="*/ 54 h 90"/>
              <a:gd name="T34" fmla="*/ 1 w 170"/>
              <a:gd name="T35" fmla="*/ 54 h 90"/>
              <a:gd name="T36" fmla="*/ 38 w 170"/>
              <a:gd name="T37" fmla="*/ 90 h 90"/>
              <a:gd name="T38" fmla="*/ 74 w 170"/>
              <a:gd name="T39" fmla="*/ 71 h 90"/>
              <a:gd name="T40" fmla="*/ 74 w 170"/>
              <a:gd name="T41" fmla="*/ 88 h 90"/>
              <a:gd name="T42" fmla="*/ 98 w 170"/>
              <a:gd name="T43" fmla="*/ 88 h 90"/>
              <a:gd name="T44" fmla="*/ 98 w 170"/>
              <a:gd name="T45" fmla="*/ 34 h 90"/>
              <a:gd name="T46" fmla="*/ 111 w 170"/>
              <a:gd name="T47" fmla="*/ 88 h 90"/>
              <a:gd name="T48" fmla="*/ 132 w 170"/>
              <a:gd name="T49" fmla="*/ 88 h 90"/>
              <a:gd name="T50" fmla="*/ 146 w 170"/>
              <a:gd name="T51" fmla="*/ 34 h 90"/>
              <a:gd name="T52" fmla="*/ 146 w 170"/>
              <a:gd name="T53" fmla="*/ 88 h 90"/>
              <a:gd name="T54" fmla="*/ 170 w 170"/>
              <a:gd name="T55" fmla="*/ 88 h 90"/>
              <a:gd name="T56" fmla="*/ 170 w 170"/>
              <a:gd name="T57" fmla="*/ 3 h 90"/>
              <a:gd name="T58" fmla="*/ 134 w 170"/>
              <a:gd name="T59" fmla="*/ 3 h 90"/>
              <a:gd name="T60" fmla="*/ 74 w 170"/>
              <a:gd name="T61" fmla="*/ 52 h 90"/>
              <a:gd name="T62" fmla="*/ 64 w 170"/>
              <a:gd name="T63" fmla="*/ 42 h 90"/>
              <a:gd name="T64" fmla="*/ 74 w 170"/>
              <a:gd name="T65" fmla="*/ 31 h 90"/>
              <a:gd name="T66" fmla="*/ 74 w 170"/>
              <a:gd name="T67" fmla="*/ 52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70" h="90">
                <a:moveTo>
                  <a:pt x="134" y="3"/>
                </a:moveTo>
                <a:cubicBezTo>
                  <a:pt x="122" y="52"/>
                  <a:pt x="122" y="52"/>
                  <a:pt x="122" y="52"/>
                </a:cubicBezTo>
                <a:cubicBezTo>
                  <a:pt x="109" y="3"/>
                  <a:pt x="109" y="3"/>
                  <a:pt x="109" y="3"/>
                </a:cubicBezTo>
                <a:cubicBezTo>
                  <a:pt x="74" y="3"/>
                  <a:pt x="74" y="3"/>
                  <a:pt x="74" y="3"/>
                </a:cubicBezTo>
                <a:cubicBezTo>
                  <a:pt x="74" y="21"/>
                  <a:pt x="74" y="21"/>
                  <a:pt x="74" y="21"/>
                </a:cubicBezTo>
                <a:cubicBezTo>
                  <a:pt x="69" y="5"/>
                  <a:pt x="54" y="1"/>
                  <a:pt x="40" y="1"/>
                </a:cubicBezTo>
                <a:cubicBezTo>
                  <a:pt x="23" y="0"/>
                  <a:pt x="5" y="8"/>
                  <a:pt x="4" y="31"/>
                </a:cubicBezTo>
                <a:cubicBezTo>
                  <a:pt x="28" y="31"/>
                  <a:pt x="28" y="31"/>
                  <a:pt x="28" y="31"/>
                </a:cubicBezTo>
                <a:cubicBezTo>
                  <a:pt x="28" y="24"/>
                  <a:pt x="33" y="20"/>
                  <a:pt x="39" y="20"/>
                </a:cubicBezTo>
                <a:cubicBezTo>
                  <a:pt x="46" y="20"/>
                  <a:pt x="50" y="23"/>
                  <a:pt x="50" y="28"/>
                </a:cubicBezTo>
                <a:cubicBezTo>
                  <a:pt x="49" y="32"/>
                  <a:pt x="47" y="35"/>
                  <a:pt x="39" y="35"/>
                </a:cubicBezTo>
                <a:cubicBezTo>
                  <a:pt x="31" y="35"/>
                  <a:pt x="31" y="35"/>
                  <a:pt x="31" y="35"/>
                </a:cubicBezTo>
                <a:cubicBezTo>
                  <a:pt x="31" y="51"/>
                  <a:pt x="31" y="51"/>
                  <a:pt x="31" y="51"/>
                </a:cubicBezTo>
                <a:cubicBezTo>
                  <a:pt x="38" y="51"/>
                  <a:pt x="38" y="51"/>
                  <a:pt x="38" y="51"/>
                </a:cubicBezTo>
                <a:cubicBezTo>
                  <a:pt x="42" y="51"/>
                  <a:pt x="48" y="54"/>
                  <a:pt x="48" y="60"/>
                </a:cubicBezTo>
                <a:cubicBezTo>
                  <a:pt x="49" y="67"/>
                  <a:pt x="44" y="70"/>
                  <a:pt x="38" y="70"/>
                </a:cubicBezTo>
                <a:cubicBezTo>
                  <a:pt x="27" y="69"/>
                  <a:pt x="25" y="61"/>
                  <a:pt x="25" y="54"/>
                </a:cubicBezTo>
                <a:cubicBezTo>
                  <a:pt x="1" y="54"/>
                  <a:pt x="1" y="54"/>
                  <a:pt x="1" y="54"/>
                </a:cubicBezTo>
                <a:cubicBezTo>
                  <a:pt x="1" y="59"/>
                  <a:pt x="0" y="90"/>
                  <a:pt x="38" y="90"/>
                </a:cubicBezTo>
                <a:cubicBezTo>
                  <a:pt x="57" y="90"/>
                  <a:pt x="70" y="82"/>
                  <a:pt x="74" y="71"/>
                </a:cubicBezTo>
                <a:cubicBezTo>
                  <a:pt x="74" y="88"/>
                  <a:pt x="74" y="88"/>
                  <a:pt x="74" y="88"/>
                </a:cubicBezTo>
                <a:cubicBezTo>
                  <a:pt x="98" y="88"/>
                  <a:pt x="98" y="88"/>
                  <a:pt x="98" y="88"/>
                </a:cubicBezTo>
                <a:cubicBezTo>
                  <a:pt x="98" y="34"/>
                  <a:pt x="98" y="34"/>
                  <a:pt x="98" y="34"/>
                </a:cubicBezTo>
                <a:cubicBezTo>
                  <a:pt x="111" y="88"/>
                  <a:pt x="111" y="88"/>
                  <a:pt x="111" y="88"/>
                </a:cubicBezTo>
                <a:cubicBezTo>
                  <a:pt x="132" y="88"/>
                  <a:pt x="132" y="88"/>
                  <a:pt x="132" y="88"/>
                </a:cubicBezTo>
                <a:cubicBezTo>
                  <a:pt x="146" y="34"/>
                  <a:pt x="146" y="34"/>
                  <a:pt x="146" y="34"/>
                </a:cubicBezTo>
                <a:cubicBezTo>
                  <a:pt x="146" y="88"/>
                  <a:pt x="146" y="88"/>
                  <a:pt x="146" y="88"/>
                </a:cubicBezTo>
                <a:cubicBezTo>
                  <a:pt x="170" y="88"/>
                  <a:pt x="170" y="88"/>
                  <a:pt x="170" y="88"/>
                </a:cubicBezTo>
                <a:cubicBezTo>
                  <a:pt x="170" y="3"/>
                  <a:pt x="170" y="3"/>
                  <a:pt x="170" y="3"/>
                </a:cubicBezTo>
                <a:lnTo>
                  <a:pt x="134" y="3"/>
                </a:lnTo>
                <a:close/>
                <a:moveTo>
                  <a:pt x="74" y="52"/>
                </a:moveTo>
                <a:cubicBezTo>
                  <a:pt x="71" y="46"/>
                  <a:pt x="66" y="43"/>
                  <a:pt x="64" y="42"/>
                </a:cubicBezTo>
                <a:cubicBezTo>
                  <a:pt x="69" y="40"/>
                  <a:pt x="72" y="37"/>
                  <a:pt x="74" y="31"/>
                </a:cubicBezTo>
                <a:lnTo>
                  <a:pt x="74" y="5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6A4CE49-6AFE-43E0-A9E4-47F733AAD2A0}"/>
              </a:ext>
            </a:extLst>
          </p:cNvPr>
          <p:cNvGrpSpPr/>
          <p:nvPr userDrawn="1"/>
        </p:nvGrpSpPr>
        <p:grpSpPr>
          <a:xfrm>
            <a:off x="-22860" y="6569823"/>
            <a:ext cx="2766060" cy="138337"/>
            <a:chOff x="-22860" y="6595827"/>
            <a:chExt cx="2766060" cy="138337"/>
          </a:xfrm>
        </p:grpSpPr>
        <p:sp>
          <p:nvSpPr>
            <p:cNvPr id="12" name="Footer Placeholder 3">
              <a:extLst>
                <a:ext uri="{FF2B5EF4-FFF2-40B4-BE49-F238E27FC236}">
                  <a16:creationId xmlns:a16="http://schemas.microsoft.com/office/drawing/2014/main" id="{AFCF6DEC-CB96-4F4F-A813-9FDC46678D62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07721" y="6596419"/>
              <a:ext cx="1064702" cy="137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r" defTabSz="912813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798513" algn="r"/>
                </a:tabLst>
                <a:defRPr/>
              </a:pPr>
              <a:r>
                <a:rPr kumimoji="0" lang="en-US" sz="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. All Rights Reserved.</a:t>
              </a:r>
            </a:p>
          </p:txBody>
        </p:sp>
        <p:sp>
          <p:nvSpPr>
            <p:cNvPr id="14" name="TextBox 25">
              <a:extLst>
                <a:ext uri="{FF2B5EF4-FFF2-40B4-BE49-F238E27FC236}">
                  <a16:creationId xmlns:a16="http://schemas.microsoft.com/office/drawing/2014/main" id="{BF3572EA-6A3D-45B7-BB6F-13DD9BF48C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2860" y="6596425"/>
              <a:ext cx="927172" cy="123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r" defTabSz="912813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fld id="{7297CC28-9273-45A3-A669-8857AEF43BF8}" type="datetime3">
                <a:rPr kumimoji="0" lang="en-US" sz="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9 June 2025</a:t>
              </a:fld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3M Circular TT Book" panose="020B0604020101020102" pitchFamily="34" charset="0"/>
                <a:ea typeface="ＭＳ Ｐゴシック" charset="0"/>
                <a:cs typeface="3M Circular TT Book" panose="020B0604020101020102" pitchFamily="34" charset="0"/>
              </a:endParaRPr>
            </a:p>
          </p:txBody>
        </p:sp>
        <p:sp>
          <p:nvSpPr>
            <p:cNvPr id="20" name="Rectangle 26">
              <a:extLst>
                <a:ext uri="{FF2B5EF4-FFF2-40B4-BE49-F238E27FC236}">
                  <a16:creationId xmlns:a16="http://schemas.microsoft.com/office/drawing/2014/main" id="{C488333E-1DA7-440F-A801-53A031415D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595827"/>
              <a:ext cx="666749" cy="123087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2813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0"/>
                <a:cs typeface="3M Circular TT Book" panose="020B0604020101020102" pitchFamily="34" charset="0"/>
              </a:endParaRPr>
            </a:p>
          </p:txBody>
        </p:sp>
        <p:sp>
          <p:nvSpPr>
            <p:cNvPr id="21" name="TextBox 24">
              <a:extLst>
                <a:ext uri="{FF2B5EF4-FFF2-40B4-BE49-F238E27FC236}">
                  <a16:creationId xmlns:a16="http://schemas.microsoft.com/office/drawing/2014/main" id="{113AB11E-BA43-44CB-91E3-75E3D9A8B7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2839" y="6596418"/>
              <a:ext cx="279621" cy="122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© 3M</a:t>
              </a:r>
            </a:p>
          </p:txBody>
        </p:sp>
        <p:sp>
          <p:nvSpPr>
            <p:cNvPr id="22" name="Footer Placeholder 3">
              <a:extLst>
                <a:ext uri="{FF2B5EF4-FFF2-40B4-BE49-F238E27FC236}">
                  <a16:creationId xmlns:a16="http://schemas.microsoft.com/office/drawing/2014/main" id="{80EC80E9-2828-473B-B544-EA66FAC710D5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905198" y="6596401"/>
              <a:ext cx="838002" cy="137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l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80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rPr>
                <a:t>3M Confidential.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3070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048" y="384048"/>
            <a:ext cx="11426952" cy="5861304"/>
          </a:xfrm>
        </p:spPr>
        <p:txBody>
          <a:bodyPr r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4C7818-7DB8-467B-9E38-AA676C0E5FDB}"/>
              </a:ext>
            </a:extLst>
          </p:cNvPr>
          <p:cNvSpPr txBox="1"/>
          <p:nvPr userDrawn="1"/>
        </p:nvSpPr>
        <p:spPr>
          <a:xfrm>
            <a:off x="11590811" y="6574731"/>
            <a:ext cx="21868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9B7B62B-0732-4BEA-A6C8-5CF96588F2B9}" type="slidenum">
              <a:rPr lang="en-US" sz="800" smtClean="0"/>
              <a:pPr algn="r"/>
              <a:t>‹#›</a:t>
            </a:fld>
            <a:endParaRPr lang="en-US" sz="800" err="1"/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E57F5270-7B0B-4F18-9CAE-ED7E9D8D9818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910048" y="6477000"/>
            <a:ext cx="363963" cy="194400"/>
          </a:xfrm>
          <a:custGeom>
            <a:avLst/>
            <a:gdLst>
              <a:gd name="T0" fmla="*/ 134 w 170"/>
              <a:gd name="T1" fmla="*/ 3 h 90"/>
              <a:gd name="T2" fmla="*/ 122 w 170"/>
              <a:gd name="T3" fmla="*/ 52 h 90"/>
              <a:gd name="T4" fmla="*/ 109 w 170"/>
              <a:gd name="T5" fmla="*/ 3 h 90"/>
              <a:gd name="T6" fmla="*/ 74 w 170"/>
              <a:gd name="T7" fmla="*/ 3 h 90"/>
              <a:gd name="T8" fmla="*/ 74 w 170"/>
              <a:gd name="T9" fmla="*/ 21 h 90"/>
              <a:gd name="T10" fmla="*/ 40 w 170"/>
              <a:gd name="T11" fmla="*/ 1 h 90"/>
              <a:gd name="T12" fmla="*/ 4 w 170"/>
              <a:gd name="T13" fmla="*/ 31 h 90"/>
              <a:gd name="T14" fmla="*/ 28 w 170"/>
              <a:gd name="T15" fmla="*/ 31 h 90"/>
              <a:gd name="T16" fmla="*/ 39 w 170"/>
              <a:gd name="T17" fmla="*/ 20 h 90"/>
              <a:gd name="T18" fmla="*/ 50 w 170"/>
              <a:gd name="T19" fmla="*/ 28 h 90"/>
              <a:gd name="T20" fmla="*/ 39 w 170"/>
              <a:gd name="T21" fmla="*/ 35 h 90"/>
              <a:gd name="T22" fmla="*/ 31 w 170"/>
              <a:gd name="T23" fmla="*/ 35 h 90"/>
              <a:gd name="T24" fmla="*/ 31 w 170"/>
              <a:gd name="T25" fmla="*/ 51 h 90"/>
              <a:gd name="T26" fmla="*/ 38 w 170"/>
              <a:gd name="T27" fmla="*/ 51 h 90"/>
              <a:gd name="T28" fmla="*/ 48 w 170"/>
              <a:gd name="T29" fmla="*/ 60 h 90"/>
              <a:gd name="T30" fmla="*/ 38 w 170"/>
              <a:gd name="T31" fmla="*/ 70 h 90"/>
              <a:gd name="T32" fmla="*/ 25 w 170"/>
              <a:gd name="T33" fmla="*/ 54 h 90"/>
              <a:gd name="T34" fmla="*/ 1 w 170"/>
              <a:gd name="T35" fmla="*/ 54 h 90"/>
              <a:gd name="T36" fmla="*/ 38 w 170"/>
              <a:gd name="T37" fmla="*/ 90 h 90"/>
              <a:gd name="T38" fmla="*/ 74 w 170"/>
              <a:gd name="T39" fmla="*/ 71 h 90"/>
              <a:gd name="T40" fmla="*/ 74 w 170"/>
              <a:gd name="T41" fmla="*/ 88 h 90"/>
              <a:gd name="T42" fmla="*/ 98 w 170"/>
              <a:gd name="T43" fmla="*/ 88 h 90"/>
              <a:gd name="T44" fmla="*/ 98 w 170"/>
              <a:gd name="T45" fmla="*/ 34 h 90"/>
              <a:gd name="T46" fmla="*/ 111 w 170"/>
              <a:gd name="T47" fmla="*/ 88 h 90"/>
              <a:gd name="T48" fmla="*/ 132 w 170"/>
              <a:gd name="T49" fmla="*/ 88 h 90"/>
              <a:gd name="T50" fmla="*/ 146 w 170"/>
              <a:gd name="T51" fmla="*/ 34 h 90"/>
              <a:gd name="T52" fmla="*/ 146 w 170"/>
              <a:gd name="T53" fmla="*/ 88 h 90"/>
              <a:gd name="T54" fmla="*/ 170 w 170"/>
              <a:gd name="T55" fmla="*/ 88 h 90"/>
              <a:gd name="T56" fmla="*/ 170 w 170"/>
              <a:gd name="T57" fmla="*/ 3 h 90"/>
              <a:gd name="T58" fmla="*/ 134 w 170"/>
              <a:gd name="T59" fmla="*/ 3 h 90"/>
              <a:gd name="T60" fmla="*/ 74 w 170"/>
              <a:gd name="T61" fmla="*/ 52 h 90"/>
              <a:gd name="T62" fmla="*/ 64 w 170"/>
              <a:gd name="T63" fmla="*/ 42 h 90"/>
              <a:gd name="T64" fmla="*/ 74 w 170"/>
              <a:gd name="T65" fmla="*/ 31 h 90"/>
              <a:gd name="T66" fmla="*/ 74 w 170"/>
              <a:gd name="T67" fmla="*/ 52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70" h="90">
                <a:moveTo>
                  <a:pt x="134" y="3"/>
                </a:moveTo>
                <a:cubicBezTo>
                  <a:pt x="122" y="52"/>
                  <a:pt x="122" y="52"/>
                  <a:pt x="122" y="52"/>
                </a:cubicBezTo>
                <a:cubicBezTo>
                  <a:pt x="109" y="3"/>
                  <a:pt x="109" y="3"/>
                  <a:pt x="109" y="3"/>
                </a:cubicBezTo>
                <a:cubicBezTo>
                  <a:pt x="74" y="3"/>
                  <a:pt x="74" y="3"/>
                  <a:pt x="74" y="3"/>
                </a:cubicBezTo>
                <a:cubicBezTo>
                  <a:pt x="74" y="21"/>
                  <a:pt x="74" y="21"/>
                  <a:pt x="74" y="21"/>
                </a:cubicBezTo>
                <a:cubicBezTo>
                  <a:pt x="69" y="5"/>
                  <a:pt x="54" y="1"/>
                  <a:pt x="40" y="1"/>
                </a:cubicBezTo>
                <a:cubicBezTo>
                  <a:pt x="23" y="0"/>
                  <a:pt x="5" y="8"/>
                  <a:pt x="4" y="31"/>
                </a:cubicBezTo>
                <a:cubicBezTo>
                  <a:pt x="28" y="31"/>
                  <a:pt x="28" y="31"/>
                  <a:pt x="28" y="31"/>
                </a:cubicBezTo>
                <a:cubicBezTo>
                  <a:pt x="28" y="24"/>
                  <a:pt x="33" y="20"/>
                  <a:pt x="39" y="20"/>
                </a:cubicBezTo>
                <a:cubicBezTo>
                  <a:pt x="46" y="20"/>
                  <a:pt x="50" y="23"/>
                  <a:pt x="50" y="28"/>
                </a:cubicBezTo>
                <a:cubicBezTo>
                  <a:pt x="49" y="32"/>
                  <a:pt x="47" y="35"/>
                  <a:pt x="39" y="35"/>
                </a:cubicBezTo>
                <a:cubicBezTo>
                  <a:pt x="31" y="35"/>
                  <a:pt x="31" y="35"/>
                  <a:pt x="31" y="35"/>
                </a:cubicBezTo>
                <a:cubicBezTo>
                  <a:pt x="31" y="51"/>
                  <a:pt x="31" y="51"/>
                  <a:pt x="31" y="51"/>
                </a:cubicBezTo>
                <a:cubicBezTo>
                  <a:pt x="38" y="51"/>
                  <a:pt x="38" y="51"/>
                  <a:pt x="38" y="51"/>
                </a:cubicBezTo>
                <a:cubicBezTo>
                  <a:pt x="42" y="51"/>
                  <a:pt x="48" y="54"/>
                  <a:pt x="48" y="60"/>
                </a:cubicBezTo>
                <a:cubicBezTo>
                  <a:pt x="49" y="67"/>
                  <a:pt x="44" y="70"/>
                  <a:pt x="38" y="70"/>
                </a:cubicBezTo>
                <a:cubicBezTo>
                  <a:pt x="27" y="69"/>
                  <a:pt x="25" y="61"/>
                  <a:pt x="25" y="54"/>
                </a:cubicBezTo>
                <a:cubicBezTo>
                  <a:pt x="1" y="54"/>
                  <a:pt x="1" y="54"/>
                  <a:pt x="1" y="54"/>
                </a:cubicBezTo>
                <a:cubicBezTo>
                  <a:pt x="1" y="59"/>
                  <a:pt x="0" y="90"/>
                  <a:pt x="38" y="90"/>
                </a:cubicBezTo>
                <a:cubicBezTo>
                  <a:pt x="57" y="90"/>
                  <a:pt x="70" y="82"/>
                  <a:pt x="74" y="71"/>
                </a:cubicBezTo>
                <a:cubicBezTo>
                  <a:pt x="74" y="88"/>
                  <a:pt x="74" y="88"/>
                  <a:pt x="74" y="88"/>
                </a:cubicBezTo>
                <a:cubicBezTo>
                  <a:pt x="98" y="88"/>
                  <a:pt x="98" y="88"/>
                  <a:pt x="98" y="88"/>
                </a:cubicBezTo>
                <a:cubicBezTo>
                  <a:pt x="98" y="34"/>
                  <a:pt x="98" y="34"/>
                  <a:pt x="98" y="34"/>
                </a:cubicBezTo>
                <a:cubicBezTo>
                  <a:pt x="111" y="88"/>
                  <a:pt x="111" y="88"/>
                  <a:pt x="111" y="88"/>
                </a:cubicBezTo>
                <a:cubicBezTo>
                  <a:pt x="132" y="88"/>
                  <a:pt x="132" y="88"/>
                  <a:pt x="132" y="88"/>
                </a:cubicBezTo>
                <a:cubicBezTo>
                  <a:pt x="146" y="34"/>
                  <a:pt x="146" y="34"/>
                  <a:pt x="146" y="34"/>
                </a:cubicBezTo>
                <a:cubicBezTo>
                  <a:pt x="146" y="88"/>
                  <a:pt x="146" y="88"/>
                  <a:pt x="146" y="88"/>
                </a:cubicBezTo>
                <a:cubicBezTo>
                  <a:pt x="170" y="88"/>
                  <a:pt x="170" y="88"/>
                  <a:pt x="170" y="88"/>
                </a:cubicBezTo>
                <a:cubicBezTo>
                  <a:pt x="170" y="3"/>
                  <a:pt x="170" y="3"/>
                  <a:pt x="170" y="3"/>
                </a:cubicBezTo>
                <a:lnTo>
                  <a:pt x="134" y="3"/>
                </a:lnTo>
                <a:close/>
                <a:moveTo>
                  <a:pt x="74" y="52"/>
                </a:moveTo>
                <a:cubicBezTo>
                  <a:pt x="71" y="46"/>
                  <a:pt x="66" y="43"/>
                  <a:pt x="64" y="42"/>
                </a:cubicBezTo>
                <a:cubicBezTo>
                  <a:pt x="69" y="40"/>
                  <a:pt x="72" y="37"/>
                  <a:pt x="74" y="31"/>
                </a:cubicBezTo>
                <a:lnTo>
                  <a:pt x="74" y="5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B8DA49F-2A82-4A25-B7DF-68BDBD59F8E7}"/>
              </a:ext>
            </a:extLst>
          </p:cNvPr>
          <p:cNvGrpSpPr/>
          <p:nvPr userDrawn="1"/>
        </p:nvGrpSpPr>
        <p:grpSpPr>
          <a:xfrm>
            <a:off x="-22860" y="6569823"/>
            <a:ext cx="2766060" cy="138337"/>
            <a:chOff x="-22860" y="6595827"/>
            <a:chExt cx="2766060" cy="138337"/>
          </a:xfrm>
        </p:grpSpPr>
        <p:sp>
          <p:nvSpPr>
            <p:cNvPr id="12" name="Footer Placeholder 3">
              <a:extLst>
                <a:ext uri="{FF2B5EF4-FFF2-40B4-BE49-F238E27FC236}">
                  <a16:creationId xmlns:a16="http://schemas.microsoft.com/office/drawing/2014/main" id="{95677047-4885-4E97-A3DA-727BB67B768E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07721" y="6596419"/>
              <a:ext cx="1064702" cy="137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r" defTabSz="912813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798513" algn="r"/>
                </a:tabLst>
                <a:defRPr/>
              </a:pPr>
              <a:r>
                <a:rPr kumimoji="0" lang="en-US" sz="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. All Rights Reserved.</a:t>
              </a:r>
            </a:p>
          </p:txBody>
        </p:sp>
        <p:sp>
          <p:nvSpPr>
            <p:cNvPr id="14" name="TextBox 25">
              <a:extLst>
                <a:ext uri="{FF2B5EF4-FFF2-40B4-BE49-F238E27FC236}">
                  <a16:creationId xmlns:a16="http://schemas.microsoft.com/office/drawing/2014/main" id="{74B04A53-7DF9-4EFA-B87E-025996DD0D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2860" y="6596425"/>
              <a:ext cx="927172" cy="123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r" defTabSz="912813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fld id="{7297CC28-9273-45A3-A669-8857AEF43BF8}" type="datetime3">
                <a:rPr kumimoji="0" lang="en-US" sz="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9 June 2025</a:t>
              </a:fld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3M Circular TT Book" panose="020B0604020101020102" pitchFamily="34" charset="0"/>
                <a:ea typeface="ＭＳ Ｐゴシック" charset="0"/>
                <a:cs typeface="3M Circular TT Book" panose="020B0604020101020102" pitchFamily="34" charset="0"/>
              </a:endParaRPr>
            </a:p>
          </p:txBody>
        </p:sp>
        <p:sp>
          <p:nvSpPr>
            <p:cNvPr id="20" name="Rectangle 26">
              <a:extLst>
                <a:ext uri="{FF2B5EF4-FFF2-40B4-BE49-F238E27FC236}">
                  <a16:creationId xmlns:a16="http://schemas.microsoft.com/office/drawing/2014/main" id="{D77D41B0-F83D-4452-8115-2E597916BE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595827"/>
              <a:ext cx="666749" cy="123087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2813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0"/>
                <a:cs typeface="3M Circular TT Book" panose="020B0604020101020102" pitchFamily="34" charset="0"/>
              </a:endParaRPr>
            </a:p>
          </p:txBody>
        </p:sp>
        <p:sp>
          <p:nvSpPr>
            <p:cNvPr id="21" name="TextBox 24">
              <a:extLst>
                <a:ext uri="{FF2B5EF4-FFF2-40B4-BE49-F238E27FC236}">
                  <a16:creationId xmlns:a16="http://schemas.microsoft.com/office/drawing/2014/main" id="{A0205578-7263-4EB1-8D3C-BF31A8B31A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2839" y="6596418"/>
              <a:ext cx="279621" cy="122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© 3M</a:t>
              </a:r>
            </a:p>
          </p:txBody>
        </p:sp>
        <p:sp>
          <p:nvSpPr>
            <p:cNvPr id="22" name="Footer Placeholder 3">
              <a:extLst>
                <a:ext uri="{FF2B5EF4-FFF2-40B4-BE49-F238E27FC236}">
                  <a16:creationId xmlns:a16="http://schemas.microsoft.com/office/drawing/2014/main" id="{470741EF-B2CA-40DC-B692-450CDF550948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905198" y="6596401"/>
              <a:ext cx="838002" cy="137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l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80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rPr>
                <a:t>3M Confidential.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09826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Only_ 1/3  2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4"/>
          <p:cNvSpPr>
            <a:spLocks noGrp="1"/>
          </p:cNvSpPr>
          <p:nvPr>
            <p:ph sz="quarter" idx="13"/>
          </p:nvPr>
        </p:nvSpPr>
        <p:spPr>
          <a:xfrm>
            <a:off x="379412" y="384048"/>
            <a:ext cx="3794760" cy="5861304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  <a:lvl2pPr marL="182563" marR="0" indent="-18256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2pPr>
            <a:lvl3pPr marL="314325" marR="0" indent="-13176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3pPr>
            <a:lvl4pPr marL="473075" marR="0" indent="-115888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4pPr>
            <a:lvl5pPr marL="642938" marR="0" indent="-103188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5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Click to 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Second level</a:t>
            </a:r>
          </a:p>
          <a:p>
            <a:pPr marL="0" marR="0" lvl="2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Third level</a:t>
            </a:r>
          </a:p>
          <a:p>
            <a:pPr marL="0" marR="0" lvl="3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Fourth level</a:t>
            </a:r>
          </a:p>
          <a:p>
            <a:pPr marL="0" marR="0" lvl="4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Fifth level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4187952" y="384048"/>
            <a:ext cx="7623048" cy="58613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509AD8-1A9C-4EF5-B884-55D562DE900B}"/>
              </a:ext>
            </a:extLst>
          </p:cNvPr>
          <p:cNvSpPr txBox="1"/>
          <p:nvPr userDrawn="1"/>
        </p:nvSpPr>
        <p:spPr>
          <a:xfrm>
            <a:off x="11590811" y="6574731"/>
            <a:ext cx="21868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9B7B62B-0732-4BEA-A6C8-5CF96588F2B9}" type="slidenum">
              <a:rPr lang="en-US" sz="800" smtClean="0"/>
              <a:pPr algn="r"/>
              <a:t>‹#›</a:t>
            </a:fld>
            <a:endParaRPr lang="en-US" sz="800" err="1"/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5017569D-9CE0-4BE3-B3CD-1A417F50828C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910048" y="6477000"/>
            <a:ext cx="363963" cy="194400"/>
          </a:xfrm>
          <a:custGeom>
            <a:avLst/>
            <a:gdLst>
              <a:gd name="T0" fmla="*/ 134 w 170"/>
              <a:gd name="T1" fmla="*/ 3 h 90"/>
              <a:gd name="T2" fmla="*/ 122 w 170"/>
              <a:gd name="T3" fmla="*/ 52 h 90"/>
              <a:gd name="T4" fmla="*/ 109 w 170"/>
              <a:gd name="T5" fmla="*/ 3 h 90"/>
              <a:gd name="T6" fmla="*/ 74 w 170"/>
              <a:gd name="T7" fmla="*/ 3 h 90"/>
              <a:gd name="T8" fmla="*/ 74 w 170"/>
              <a:gd name="T9" fmla="*/ 21 h 90"/>
              <a:gd name="T10" fmla="*/ 40 w 170"/>
              <a:gd name="T11" fmla="*/ 1 h 90"/>
              <a:gd name="T12" fmla="*/ 4 w 170"/>
              <a:gd name="T13" fmla="*/ 31 h 90"/>
              <a:gd name="T14" fmla="*/ 28 w 170"/>
              <a:gd name="T15" fmla="*/ 31 h 90"/>
              <a:gd name="T16" fmla="*/ 39 w 170"/>
              <a:gd name="T17" fmla="*/ 20 h 90"/>
              <a:gd name="T18" fmla="*/ 50 w 170"/>
              <a:gd name="T19" fmla="*/ 28 h 90"/>
              <a:gd name="T20" fmla="*/ 39 w 170"/>
              <a:gd name="T21" fmla="*/ 35 h 90"/>
              <a:gd name="T22" fmla="*/ 31 w 170"/>
              <a:gd name="T23" fmla="*/ 35 h 90"/>
              <a:gd name="T24" fmla="*/ 31 w 170"/>
              <a:gd name="T25" fmla="*/ 51 h 90"/>
              <a:gd name="T26" fmla="*/ 38 w 170"/>
              <a:gd name="T27" fmla="*/ 51 h 90"/>
              <a:gd name="T28" fmla="*/ 48 w 170"/>
              <a:gd name="T29" fmla="*/ 60 h 90"/>
              <a:gd name="T30" fmla="*/ 38 w 170"/>
              <a:gd name="T31" fmla="*/ 70 h 90"/>
              <a:gd name="T32" fmla="*/ 25 w 170"/>
              <a:gd name="T33" fmla="*/ 54 h 90"/>
              <a:gd name="T34" fmla="*/ 1 w 170"/>
              <a:gd name="T35" fmla="*/ 54 h 90"/>
              <a:gd name="T36" fmla="*/ 38 w 170"/>
              <a:gd name="T37" fmla="*/ 90 h 90"/>
              <a:gd name="T38" fmla="*/ 74 w 170"/>
              <a:gd name="T39" fmla="*/ 71 h 90"/>
              <a:gd name="T40" fmla="*/ 74 w 170"/>
              <a:gd name="T41" fmla="*/ 88 h 90"/>
              <a:gd name="T42" fmla="*/ 98 w 170"/>
              <a:gd name="T43" fmla="*/ 88 h 90"/>
              <a:gd name="T44" fmla="*/ 98 w 170"/>
              <a:gd name="T45" fmla="*/ 34 h 90"/>
              <a:gd name="T46" fmla="*/ 111 w 170"/>
              <a:gd name="T47" fmla="*/ 88 h 90"/>
              <a:gd name="T48" fmla="*/ 132 w 170"/>
              <a:gd name="T49" fmla="*/ 88 h 90"/>
              <a:gd name="T50" fmla="*/ 146 w 170"/>
              <a:gd name="T51" fmla="*/ 34 h 90"/>
              <a:gd name="T52" fmla="*/ 146 w 170"/>
              <a:gd name="T53" fmla="*/ 88 h 90"/>
              <a:gd name="T54" fmla="*/ 170 w 170"/>
              <a:gd name="T55" fmla="*/ 88 h 90"/>
              <a:gd name="T56" fmla="*/ 170 w 170"/>
              <a:gd name="T57" fmla="*/ 3 h 90"/>
              <a:gd name="T58" fmla="*/ 134 w 170"/>
              <a:gd name="T59" fmla="*/ 3 h 90"/>
              <a:gd name="T60" fmla="*/ 74 w 170"/>
              <a:gd name="T61" fmla="*/ 52 h 90"/>
              <a:gd name="T62" fmla="*/ 64 w 170"/>
              <a:gd name="T63" fmla="*/ 42 h 90"/>
              <a:gd name="T64" fmla="*/ 74 w 170"/>
              <a:gd name="T65" fmla="*/ 31 h 90"/>
              <a:gd name="T66" fmla="*/ 74 w 170"/>
              <a:gd name="T67" fmla="*/ 52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70" h="90">
                <a:moveTo>
                  <a:pt x="134" y="3"/>
                </a:moveTo>
                <a:cubicBezTo>
                  <a:pt x="122" y="52"/>
                  <a:pt x="122" y="52"/>
                  <a:pt x="122" y="52"/>
                </a:cubicBezTo>
                <a:cubicBezTo>
                  <a:pt x="109" y="3"/>
                  <a:pt x="109" y="3"/>
                  <a:pt x="109" y="3"/>
                </a:cubicBezTo>
                <a:cubicBezTo>
                  <a:pt x="74" y="3"/>
                  <a:pt x="74" y="3"/>
                  <a:pt x="74" y="3"/>
                </a:cubicBezTo>
                <a:cubicBezTo>
                  <a:pt x="74" y="21"/>
                  <a:pt x="74" y="21"/>
                  <a:pt x="74" y="21"/>
                </a:cubicBezTo>
                <a:cubicBezTo>
                  <a:pt x="69" y="5"/>
                  <a:pt x="54" y="1"/>
                  <a:pt x="40" y="1"/>
                </a:cubicBezTo>
                <a:cubicBezTo>
                  <a:pt x="23" y="0"/>
                  <a:pt x="5" y="8"/>
                  <a:pt x="4" y="31"/>
                </a:cubicBezTo>
                <a:cubicBezTo>
                  <a:pt x="28" y="31"/>
                  <a:pt x="28" y="31"/>
                  <a:pt x="28" y="31"/>
                </a:cubicBezTo>
                <a:cubicBezTo>
                  <a:pt x="28" y="24"/>
                  <a:pt x="33" y="20"/>
                  <a:pt x="39" y="20"/>
                </a:cubicBezTo>
                <a:cubicBezTo>
                  <a:pt x="46" y="20"/>
                  <a:pt x="50" y="23"/>
                  <a:pt x="50" y="28"/>
                </a:cubicBezTo>
                <a:cubicBezTo>
                  <a:pt x="49" y="32"/>
                  <a:pt x="47" y="35"/>
                  <a:pt x="39" y="35"/>
                </a:cubicBezTo>
                <a:cubicBezTo>
                  <a:pt x="31" y="35"/>
                  <a:pt x="31" y="35"/>
                  <a:pt x="31" y="35"/>
                </a:cubicBezTo>
                <a:cubicBezTo>
                  <a:pt x="31" y="51"/>
                  <a:pt x="31" y="51"/>
                  <a:pt x="31" y="51"/>
                </a:cubicBezTo>
                <a:cubicBezTo>
                  <a:pt x="38" y="51"/>
                  <a:pt x="38" y="51"/>
                  <a:pt x="38" y="51"/>
                </a:cubicBezTo>
                <a:cubicBezTo>
                  <a:pt x="42" y="51"/>
                  <a:pt x="48" y="54"/>
                  <a:pt x="48" y="60"/>
                </a:cubicBezTo>
                <a:cubicBezTo>
                  <a:pt x="49" y="67"/>
                  <a:pt x="44" y="70"/>
                  <a:pt x="38" y="70"/>
                </a:cubicBezTo>
                <a:cubicBezTo>
                  <a:pt x="27" y="69"/>
                  <a:pt x="25" y="61"/>
                  <a:pt x="25" y="54"/>
                </a:cubicBezTo>
                <a:cubicBezTo>
                  <a:pt x="1" y="54"/>
                  <a:pt x="1" y="54"/>
                  <a:pt x="1" y="54"/>
                </a:cubicBezTo>
                <a:cubicBezTo>
                  <a:pt x="1" y="59"/>
                  <a:pt x="0" y="90"/>
                  <a:pt x="38" y="90"/>
                </a:cubicBezTo>
                <a:cubicBezTo>
                  <a:pt x="57" y="90"/>
                  <a:pt x="70" y="82"/>
                  <a:pt x="74" y="71"/>
                </a:cubicBezTo>
                <a:cubicBezTo>
                  <a:pt x="74" y="88"/>
                  <a:pt x="74" y="88"/>
                  <a:pt x="74" y="88"/>
                </a:cubicBezTo>
                <a:cubicBezTo>
                  <a:pt x="98" y="88"/>
                  <a:pt x="98" y="88"/>
                  <a:pt x="98" y="88"/>
                </a:cubicBezTo>
                <a:cubicBezTo>
                  <a:pt x="98" y="34"/>
                  <a:pt x="98" y="34"/>
                  <a:pt x="98" y="34"/>
                </a:cubicBezTo>
                <a:cubicBezTo>
                  <a:pt x="111" y="88"/>
                  <a:pt x="111" y="88"/>
                  <a:pt x="111" y="88"/>
                </a:cubicBezTo>
                <a:cubicBezTo>
                  <a:pt x="132" y="88"/>
                  <a:pt x="132" y="88"/>
                  <a:pt x="132" y="88"/>
                </a:cubicBezTo>
                <a:cubicBezTo>
                  <a:pt x="146" y="34"/>
                  <a:pt x="146" y="34"/>
                  <a:pt x="146" y="34"/>
                </a:cubicBezTo>
                <a:cubicBezTo>
                  <a:pt x="146" y="88"/>
                  <a:pt x="146" y="88"/>
                  <a:pt x="146" y="88"/>
                </a:cubicBezTo>
                <a:cubicBezTo>
                  <a:pt x="170" y="88"/>
                  <a:pt x="170" y="88"/>
                  <a:pt x="170" y="88"/>
                </a:cubicBezTo>
                <a:cubicBezTo>
                  <a:pt x="170" y="3"/>
                  <a:pt x="170" y="3"/>
                  <a:pt x="170" y="3"/>
                </a:cubicBezTo>
                <a:lnTo>
                  <a:pt x="134" y="3"/>
                </a:lnTo>
                <a:close/>
                <a:moveTo>
                  <a:pt x="74" y="52"/>
                </a:moveTo>
                <a:cubicBezTo>
                  <a:pt x="71" y="46"/>
                  <a:pt x="66" y="43"/>
                  <a:pt x="64" y="42"/>
                </a:cubicBezTo>
                <a:cubicBezTo>
                  <a:pt x="69" y="40"/>
                  <a:pt x="72" y="37"/>
                  <a:pt x="74" y="31"/>
                </a:cubicBezTo>
                <a:lnTo>
                  <a:pt x="74" y="5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FAE10B0-6483-4DD3-9AC6-B316EB7FBB02}"/>
              </a:ext>
            </a:extLst>
          </p:cNvPr>
          <p:cNvGrpSpPr/>
          <p:nvPr userDrawn="1"/>
        </p:nvGrpSpPr>
        <p:grpSpPr>
          <a:xfrm>
            <a:off x="-22860" y="6569823"/>
            <a:ext cx="2766060" cy="138337"/>
            <a:chOff x="-22860" y="6595827"/>
            <a:chExt cx="2766060" cy="138337"/>
          </a:xfrm>
        </p:grpSpPr>
        <p:sp>
          <p:nvSpPr>
            <p:cNvPr id="19" name="Footer Placeholder 3">
              <a:extLst>
                <a:ext uri="{FF2B5EF4-FFF2-40B4-BE49-F238E27FC236}">
                  <a16:creationId xmlns:a16="http://schemas.microsoft.com/office/drawing/2014/main" id="{3946B169-B73F-47BE-BA5A-330CF1FA061E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07721" y="6596419"/>
              <a:ext cx="1064702" cy="137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r" defTabSz="912813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798513" algn="r"/>
                </a:tabLst>
                <a:defRPr/>
              </a:pPr>
              <a:r>
                <a:rPr kumimoji="0" lang="en-US" sz="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. All Rights Reserved.</a:t>
              </a:r>
            </a:p>
          </p:txBody>
        </p:sp>
        <p:sp>
          <p:nvSpPr>
            <p:cNvPr id="20" name="TextBox 25">
              <a:extLst>
                <a:ext uri="{FF2B5EF4-FFF2-40B4-BE49-F238E27FC236}">
                  <a16:creationId xmlns:a16="http://schemas.microsoft.com/office/drawing/2014/main" id="{C1C9907D-CB85-47D2-86D9-14E931DBEC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2860" y="6596425"/>
              <a:ext cx="927172" cy="123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r" defTabSz="912813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fld id="{7297CC28-9273-45A3-A669-8857AEF43BF8}" type="datetime3">
                <a:rPr kumimoji="0" lang="en-US" sz="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9 June 2025</a:t>
              </a:fld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3M Circular TT Book" panose="020B0604020101020102" pitchFamily="34" charset="0"/>
                <a:ea typeface="ＭＳ Ｐゴシック" charset="0"/>
                <a:cs typeface="3M Circular TT Book" panose="020B0604020101020102" pitchFamily="34" charset="0"/>
              </a:endParaRPr>
            </a:p>
          </p:txBody>
        </p:sp>
        <p:sp>
          <p:nvSpPr>
            <p:cNvPr id="21" name="Rectangle 26">
              <a:extLst>
                <a:ext uri="{FF2B5EF4-FFF2-40B4-BE49-F238E27FC236}">
                  <a16:creationId xmlns:a16="http://schemas.microsoft.com/office/drawing/2014/main" id="{A302562C-C7B6-4A04-86B2-FD850E7581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595827"/>
              <a:ext cx="666749" cy="123087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2813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0"/>
                <a:cs typeface="3M Circular TT Book" panose="020B0604020101020102" pitchFamily="34" charset="0"/>
              </a:endParaRPr>
            </a:p>
          </p:txBody>
        </p:sp>
        <p:sp>
          <p:nvSpPr>
            <p:cNvPr id="22" name="TextBox 24">
              <a:extLst>
                <a:ext uri="{FF2B5EF4-FFF2-40B4-BE49-F238E27FC236}">
                  <a16:creationId xmlns:a16="http://schemas.microsoft.com/office/drawing/2014/main" id="{F5E5EC0E-7B9B-4EED-B3F6-84B5F2DFF76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2839" y="6596418"/>
              <a:ext cx="279621" cy="122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© 3M</a:t>
              </a:r>
            </a:p>
          </p:txBody>
        </p:sp>
        <p:sp>
          <p:nvSpPr>
            <p:cNvPr id="23" name="Footer Placeholder 3">
              <a:extLst>
                <a:ext uri="{FF2B5EF4-FFF2-40B4-BE49-F238E27FC236}">
                  <a16:creationId xmlns:a16="http://schemas.microsoft.com/office/drawing/2014/main" id="{FC03A5C1-226D-4759-A9FB-9012F2972C11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905198" y="6596401"/>
              <a:ext cx="838002" cy="137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l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80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rPr>
                <a:t>3M Confidential.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04501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379412" y="384048"/>
            <a:ext cx="3794760" cy="5861304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  <a:lvl2pPr marL="182563" marR="0" indent="-18256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2pPr>
            <a:lvl3pPr marL="314325" marR="0" indent="-13176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3pPr>
            <a:lvl4pPr marL="473075" marR="0" indent="-115888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4pPr>
            <a:lvl5pPr marL="642938" marR="0" indent="-103188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5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Click to 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Second level</a:t>
            </a:r>
          </a:p>
          <a:p>
            <a:pPr marL="0" marR="0" lvl="2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Third level</a:t>
            </a:r>
          </a:p>
          <a:p>
            <a:pPr marL="0" marR="0" lvl="3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Fourth level</a:t>
            </a:r>
          </a:p>
          <a:p>
            <a:pPr marL="0" marR="0" lvl="4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Fifth level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Content Placeholder 4"/>
          <p:cNvSpPr>
            <a:spLocks noGrp="1"/>
          </p:cNvSpPr>
          <p:nvPr>
            <p:ph sz="quarter" idx="14"/>
          </p:nvPr>
        </p:nvSpPr>
        <p:spPr>
          <a:xfrm>
            <a:off x="4187952" y="384048"/>
            <a:ext cx="3803904" cy="58613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Content Placeholder 4"/>
          <p:cNvSpPr>
            <a:spLocks noGrp="1"/>
          </p:cNvSpPr>
          <p:nvPr>
            <p:ph sz="quarter" idx="15"/>
          </p:nvPr>
        </p:nvSpPr>
        <p:spPr>
          <a:xfrm>
            <a:off x="8010144" y="384048"/>
            <a:ext cx="3794760" cy="58613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629DD5-8302-44FC-A0B1-8337DE811511}"/>
              </a:ext>
            </a:extLst>
          </p:cNvPr>
          <p:cNvSpPr txBox="1"/>
          <p:nvPr userDrawn="1"/>
        </p:nvSpPr>
        <p:spPr>
          <a:xfrm>
            <a:off x="11590811" y="6574731"/>
            <a:ext cx="21868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9B7B62B-0732-4BEA-A6C8-5CF96588F2B9}" type="slidenum">
              <a:rPr lang="en-US" sz="800" smtClean="0"/>
              <a:pPr algn="r"/>
              <a:t>‹#›</a:t>
            </a:fld>
            <a:endParaRPr lang="en-US" sz="800" err="1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C44D76EA-E240-4A6C-A525-7D54EE25181A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910048" y="6477000"/>
            <a:ext cx="363963" cy="194400"/>
          </a:xfrm>
          <a:custGeom>
            <a:avLst/>
            <a:gdLst>
              <a:gd name="T0" fmla="*/ 134 w 170"/>
              <a:gd name="T1" fmla="*/ 3 h 90"/>
              <a:gd name="T2" fmla="*/ 122 w 170"/>
              <a:gd name="T3" fmla="*/ 52 h 90"/>
              <a:gd name="T4" fmla="*/ 109 w 170"/>
              <a:gd name="T5" fmla="*/ 3 h 90"/>
              <a:gd name="T6" fmla="*/ 74 w 170"/>
              <a:gd name="T7" fmla="*/ 3 h 90"/>
              <a:gd name="T8" fmla="*/ 74 w 170"/>
              <a:gd name="T9" fmla="*/ 21 h 90"/>
              <a:gd name="T10" fmla="*/ 40 w 170"/>
              <a:gd name="T11" fmla="*/ 1 h 90"/>
              <a:gd name="T12" fmla="*/ 4 w 170"/>
              <a:gd name="T13" fmla="*/ 31 h 90"/>
              <a:gd name="T14" fmla="*/ 28 w 170"/>
              <a:gd name="T15" fmla="*/ 31 h 90"/>
              <a:gd name="T16" fmla="*/ 39 w 170"/>
              <a:gd name="T17" fmla="*/ 20 h 90"/>
              <a:gd name="T18" fmla="*/ 50 w 170"/>
              <a:gd name="T19" fmla="*/ 28 h 90"/>
              <a:gd name="T20" fmla="*/ 39 w 170"/>
              <a:gd name="T21" fmla="*/ 35 h 90"/>
              <a:gd name="T22" fmla="*/ 31 w 170"/>
              <a:gd name="T23" fmla="*/ 35 h 90"/>
              <a:gd name="T24" fmla="*/ 31 w 170"/>
              <a:gd name="T25" fmla="*/ 51 h 90"/>
              <a:gd name="T26" fmla="*/ 38 w 170"/>
              <a:gd name="T27" fmla="*/ 51 h 90"/>
              <a:gd name="T28" fmla="*/ 48 w 170"/>
              <a:gd name="T29" fmla="*/ 60 h 90"/>
              <a:gd name="T30" fmla="*/ 38 w 170"/>
              <a:gd name="T31" fmla="*/ 70 h 90"/>
              <a:gd name="T32" fmla="*/ 25 w 170"/>
              <a:gd name="T33" fmla="*/ 54 h 90"/>
              <a:gd name="T34" fmla="*/ 1 w 170"/>
              <a:gd name="T35" fmla="*/ 54 h 90"/>
              <a:gd name="T36" fmla="*/ 38 w 170"/>
              <a:gd name="T37" fmla="*/ 90 h 90"/>
              <a:gd name="T38" fmla="*/ 74 w 170"/>
              <a:gd name="T39" fmla="*/ 71 h 90"/>
              <a:gd name="T40" fmla="*/ 74 w 170"/>
              <a:gd name="T41" fmla="*/ 88 h 90"/>
              <a:gd name="T42" fmla="*/ 98 w 170"/>
              <a:gd name="T43" fmla="*/ 88 h 90"/>
              <a:gd name="T44" fmla="*/ 98 w 170"/>
              <a:gd name="T45" fmla="*/ 34 h 90"/>
              <a:gd name="T46" fmla="*/ 111 w 170"/>
              <a:gd name="T47" fmla="*/ 88 h 90"/>
              <a:gd name="T48" fmla="*/ 132 w 170"/>
              <a:gd name="T49" fmla="*/ 88 h 90"/>
              <a:gd name="T50" fmla="*/ 146 w 170"/>
              <a:gd name="T51" fmla="*/ 34 h 90"/>
              <a:gd name="T52" fmla="*/ 146 w 170"/>
              <a:gd name="T53" fmla="*/ 88 h 90"/>
              <a:gd name="T54" fmla="*/ 170 w 170"/>
              <a:gd name="T55" fmla="*/ 88 h 90"/>
              <a:gd name="T56" fmla="*/ 170 w 170"/>
              <a:gd name="T57" fmla="*/ 3 h 90"/>
              <a:gd name="T58" fmla="*/ 134 w 170"/>
              <a:gd name="T59" fmla="*/ 3 h 90"/>
              <a:gd name="T60" fmla="*/ 74 w 170"/>
              <a:gd name="T61" fmla="*/ 52 h 90"/>
              <a:gd name="T62" fmla="*/ 64 w 170"/>
              <a:gd name="T63" fmla="*/ 42 h 90"/>
              <a:gd name="T64" fmla="*/ 74 w 170"/>
              <a:gd name="T65" fmla="*/ 31 h 90"/>
              <a:gd name="T66" fmla="*/ 74 w 170"/>
              <a:gd name="T67" fmla="*/ 52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70" h="90">
                <a:moveTo>
                  <a:pt x="134" y="3"/>
                </a:moveTo>
                <a:cubicBezTo>
                  <a:pt x="122" y="52"/>
                  <a:pt x="122" y="52"/>
                  <a:pt x="122" y="52"/>
                </a:cubicBezTo>
                <a:cubicBezTo>
                  <a:pt x="109" y="3"/>
                  <a:pt x="109" y="3"/>
                  <a:pt x="109" y="3"/>
                </a:cubicBezTo>
                <a:cubicBezTo>
                  <a:pt x="74" y="3"/>
                  <a:pt x="74" y="3"/>
                  <a:pt x="74" y="3"/>
                </a:cubicBezTo>
                <a:cubicBezTo>
                  <a:pt x="74" y="21"/>
                  <a:pt x="74" y="21"/>
                  <a:pt x="74" y="21"/>
                </a:cubicBezTo>
                <a:cubicBezTo>
                  <a:pt x="69" y="5"/>
                  <a:pt x="54" y="1"/>
                  <a:pt x="40" y="1"/>
                </a:cubicBezTo>
                <a:cubicBezTo>
                  <a:pt x="23" y="0"/>
                  <a:pt x="5" y="8"/>
                  <a:pt x="4" y="31"/>
                </a:cubicBezTo>
                <a:cubicBezTo>
                  <a:pt x="28" y="31"/>
                  <a:pt x="28" y="31"/>
                  <a:pt x="28" y="31"/>
                </a:cubicBezTo>
                <a:cubicBezTo>
                  <a:pt x="28" y="24"/>
                  <a:pt x="33" y="20"/>
                  <a:pt x="39" y="20"/>
                </a:cubicBezTo>
                <a:cubicBezTo>
                  <a:pt x="46" y="20"/>
                  <a:pt x="50" y="23"/>
                  <a:pt x="50" y="28"/>
                </a:cubicBezTo>
                <a:cubicBezTo>
                  <a:pt x="49" y="32"/>
                  <a:pt x="47" y="35"/>
                  <a:pt x="39" y="35"/>
                </a:cubicBezTo>
                <a:cubicBezTo>
                  <a:pt x="31" y="35"/>
                  <a:pt x="31" y="35"/>
                  <a:pt x="31" y="35"/>
                </a:cubicBezTo>
                <a:cubicBezTo>
                  <a:pt x="31" y="51"/>
                  <a:pt x="31" y="51"/>
                  <a:pt x="31" y="51"/>
                </a:cubicBezTo>
                <a:cubicBezTo>
                  <a:pt x="38" y="51"/>
                  <a:pt x="38" y="51"/>
                  <a:pt x="38" y="51"/>
                </a:cubicBezTo>
                <a:cubicBezTo>
                  <a:pt x="42" y="51"/>
                  <a:pt x="48" y="54"/>
                  <a:pt x="48" y="60"/>
                </a:cubicBezTo>
                <a:cubicBezTo>
                  <a:pt x="49" y="67"/>
                  <a:pt x="44" y="70"/>
                  <a:pt x="38" y="70"/>
                </a:cubicBezTo>
                <a:cubicBezTo>
                  <a:pt x="27" y="69"/>
                  <a:pt x="25" y="61"/>
                  <a:pt x="25" y="54"/>
                </a:cubicBezTo>
                <a:cubicBezTo>
                  <a:pt x="1" y="54"/>
                  <a:pt x="1" y="54"/>
                  <a:pt x="1" y="54"/>
                </a:cubicBezTo>
                <a:cubicBezTo>
                  <a:pt x="1" y="59"/>
                  <a:pt x="0" y="90"/>
                  <a:pt x="38" y="90"/>
                </a:cubicBezTo>
                <a:cubicBezTo>
                  <a:pt x="57" y="90"/>
                  <a:pt x="70" y="82"/>
                  <a:pt x="74" y="71"/>
                </a:cubicBezTo>
                <a:cubicBezTo>
                  <a:pt x="74" y="88"/>
                  <a:pt x="74" y="88"/>
                  <a:pt x="74" y="88"/>
                </a:cubicBezTo>
                <a:cubicBezTo>
                  <a:pt x="98" y="88"/>
                  <a:pt x="98" y="88"/>
                  <a:pt x="98" y="88"/>
                </a:cubicBezTo>
                <a:cubicBezTo>
                  <a:pt x="98" y="34"/>
                  <a:pt x="98" y="34"/>
                  <a:pt x="98" y="34"/>
                </a:cubicBezTo>
                <a:cubicBezTo>
                  <a:pt x="111" y="88"/>
                  <a:pt x="111" y="88"/>
                  <a:pt x="111" y="88"/>
                </a:cubicBezTo>
                <a:cubicBezTo>
                  <a:pt x="132" y="88"/>
                  <a:pt x="132" y="88"/>
                  <a:pt x="132" y="88"/>
                </a:cubicBezTo>
                <a:cubicBezTo>
                  <a:pt x="146" y="34"/>
                  <a:pt x="146" y="34"/>
                  <a:pt x="146" y="34"/>
                </a:cubicBezTo>
                <a:cubicBezTo>
                  <a:pt x="146" y="88"/>
                  <a:pt x="146" y="88"/>
                  <a:pt x="146" y="88"/>
                </a:cubicBezTo>
                <a:cubicBezTo>
                  <a:pt x="170" y="88"/>
                  <a:pt x="170" y="88"/>
                  <a:pt x="170" y="88"/>
                </a:cubicBezTo>
                <a:cubicBezTo>
                  <a:pt x="170" y="3"/>
                  <a:pt x="170" y="3"/>
                  <a:pt x="170" y="3"/>
                </a:cubicBezTo>
                <a:lnTo>
                  <a:pt x="134" y="3"/>
                </a:lnTo>
                <a:close/>
                <a:moveTo>
                  <a:pt x="74" y="52"/>
                </a:moveTo>
                <a:cubicBezTo>
                  <a:pt x="71" y="46"/>
                  <a:pt x="66" y="43"/>
                  <a:pt x="64" y="42"/>
                </a:cubicBezTo>
                <a:cubicBezTo>
                  <a:pt x="69" y="40"/>
                  <a:pt x="72" y="37"/>
                  <a:pt x="74" y="31"/>
                </a:cubicBezTo>
                <a:lnTo>
                  <a:pt x="74" y="5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1E4D0F6-5DAB-412C-8F1F-7CBE531A70F8}"/>
              </a:ext>
            </a:extLst>
          </p:cNvPr>
          <p:cNvGrpSpPr/>
          <p:nvPr userDrawn="1"/>
        </p:nvGrpSpPr>
        <p:grpSpPr>
          <a:xfrm>
            <a:off x="-22860" y="6569823"/>
            <a:ext cx="2766060" cy="138337"/>
            <a:chOff x="-22860" y="6595827"/>
            <a:chExt cx="2766060" cy="138337"/>
          </a:xfrm>
        </p:grpSpPr>
        <p:sp>
          <p:nvSpPr>
            <p:cNvPr id="14" name="Footer Placeholder 3">
              <a:extLst>
                <a:ext uri="{FF2B5EF4-FFF2-40B4-BE49-F238E27FC236}">
                  <a16:creationId xmlns:a16="http://schemas.microsoft.com/office/drawing/2014/main" id="{8BCDBED6-3957-4CF5-A8B4-BE0F0AA278C6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07721" y="6596419"/>
              <a:ext cx="1064702" cy="137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r" defTabSz="912813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798513" algn="r"/>
                </a:tabLst>
                <a:defRPr/>
              </a:pPr>
              <a:r>
                <a:rPr kumimoji="0" lang="en-US" sz="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. All Rights Reserved.</a:t>
              </a:r>
            </a:p>
          </p:txBody>
        </p:sp>
        <p:sp>
          <p:nvSpPr>
            <p:cNvPr id="15" name="TextBox 25">
              <a:extLst>
                <a:ext uri="{FF2B5EF4-FFF2-40B4-BE49-F238E27FC236}">
                  <a16:creationId xmlns:a16="http://schemas.microsoft.com/office/drawing/2014/main" id="{06FAE734-6022-4CFB-BBE8-C6C087C058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2860" y="6596425"/>
              <a:ext cx="927172" cy="123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r" defTabSz="912813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fld id="{7297CC28-9273-45A3-A669-8857AEF43BF8}" type="datetime3">
                <a:rPr kumimoji="0" lang="en-US" sz="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9 June 2025</a:t>
              </a:fld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3M Circular TT Book" panose="020B0604020101020102" pitchFamily="34" charset="0"/>
                <a:ea typeface="ＭＳ Ｐゴシック" charset="0"/>
                <a:cs typeface="3M Circular TT Book" panose="020B0604020101020102" pitchFamily="34" charset="0"/>
              </a:endParaRPr>
            </a:p>
          </p:txBody>
        </p:sp>
        <p:sp>
          <p:nvSpPr>
            <p:cNvPr id="16" name="Rectangle 26">
              <a:extLst>
                <a:ext uri="{FF2B5EF4-FFF2-40B4-BE49-F238E27FC236}">
                  <a16:creationId xmlns:a16="http://schemas.microsoft.com/office/drawing/2014/main" id="{57336218-C1BE-4B17-ACB9-E2CFA8EBC9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595827"/>
              <a:ext cx="666749" cy="123087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2813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0"/>
                <a:cs typeface="3M Circular TT Book" panose="020B0604020101020102" pitchFamily="34" charset="0"/>
              </a:endParaRPr>
            </a:p>
          </p:txBody>
        </p:sp>
        <p:sp>
          <p:nvSpPr>
            <p:cNvPr id="23" name="TextBox 24">
              <a:extLst>
                <a:ext uri="{FF2B5EF4-FFF2-40B4-BE49-F238E27FC236}">
                  <a16:creationId xmlns:a16="http://schemas.microsoft.com/office/drawing/2014/main" id="{42D3CC64-9451-41B1-8CF4-F14302BA19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2839" y="6596418"/>
              <a:ext cx="279621" cy="122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© 3M</a:t>
              </a:r>
            </a:p>
          </p:txBody>
        </p:sp>
        <p:sp>
          <p:nvSpPr>
            <p:cNvPr id="24" name="Footer Placeholder 3">
              <a:extLst>
                <a:ext uri="{FF2B5EF4-FFF2-40B4-BE49-F238E27FC236}">
                  <a16:creationId xmlns:a16="http://schemas.microsoft.com/office/drawing/2014/main" id="{969DFDB4-0D9B-4D5F-9E78-85E6F2FB9883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905198" y="6596401"/>
              <a:ext cx="838002" cy="137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l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80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rPr>
                <a:t>3M Confidential.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9582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4"/>
          <p:cNvSpPr>
            <a:spLocks noGrp="1"/>
          </p:cNvSpPr>
          <p:nvPr>
            <p:ph sz="quarter" idx="13"/>
          </p:nvPr>
        </p:nvSpPr>
        <p:spPr>
          <a:xfrm>
            <a:off x="384048" y="383675"/>
            <a:ext cx="7616952" cy="58613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8019288" y="381000"/>
            <a:ext cx="3794760" cy="5864225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45CE4F-6F70-4BAD-A37D-4113302E4C19}"/>
              </a:ext>
            </a:extLst>
          </p:cNvPr>
          <p:cNvSpPr txBox="1"/>
          <p:nvPr userDrawn="1"/>
        </p:nvSpPr>
        <p:spPr>
          <a:xfrm>
            <a:off x="11590811" y="6574731"/>
            <a:ext cx="21868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9B7B62B-0732-4BEA-A6C8-5CF96588F2B9}" type="slidenum">
              <a:rPr lang="en-US" sz="800" smtClean="0"/>
              <a:pPr algn="r"/>
              <a:t>‹#›</a:t>
            </a:fld>
            <a:endParaRPr lang="en-US" sz="800" err="1"/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7E8A698D-770C-494C-B31A-7D8FAE71D857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910048" y="6477000"/>
            <a:ext cx="363963" cy="194400"/>
          </a:xfrm>
          <a:custGeom>
            <a:avLst/>
            <a:gdLst>
              <a:gd name="T0" fmla="*/ 134 w 170"/>
              <a:gd name="T1" fmla="*/ 3 h 90"/>
              <a:gd name="T2" fmla="*/ 122 w 170"/>
              <a:gd name="T3" fmla="*/ 52 h 90"/>
              <a:gd name="T4" fmla="*/ 109 w 170"/>
              <a:gd name="T5" fmla="*/ 3 h 90"/>
              <a:gd name="T6" fmla="*/ 74 w 170"/>
              <a:gd name="T7" fmla="*/ 3 h 90"/>
              <a:gd name="T8" fmla="*/ 74 w 170"/>
              <a:gd name="T9" fmla="*/ 21 h 90"/>
              <a:gd name="T10" fmla="*/ 40 w 170"/>
              <a:gd name="T11" fmla="*/ 1 h 90"/>
              <a:gd name="T12" fmla="*/ 4 w 170"/>
              <a:gd name="T13" fmla="*/ 31 h 90"/>
              <a:gd name="T14" fmla="*/ 28 w 170"/>
              <a:gd name="T15" fmla="*/ 31 h 90"/>
              <a:gd name="T16" fmla="*/ 39 w 170"/>
              <a:gd name="T17" fmla="*/ 20 h 90"/>
              <a:gd name="T18" fmla="*/ 50 w 170"/>
              <a:gd name="T19" fmla="*/ 28 h 90"/>
              <a:gd name="T20" fmla="*/ 39 w 170"/>
              <a:gd name="T21" fmla="*/ 35 h 90"/>
              <a:gd name="T22" fmla="*/ 31 w 170"/>
              <a:gd name="T23" fmla="*/ 35 h 90"/>
              <a:gd name="T24" fmla="*/ 31 w 170"/>
              <a:gd name="T25" fmla="*/ 51 h 90"/>
              <a:gd name="T26" fmla="*/ 38 w 170"/>
              <a:gd name="T27" fmla="*/ 51 h 90"/>
              <a:gd name="T28" fmla="*/ 48 w 170"/>
              <a:gd name="T29" fmla="*/ 60 h 90"/>
              <a:gd name="T30" fmla="*/ 38 w 170"/>
              <a:gd name="T31" fmla="*/ 70 h 90"/>
              <a:gd name="T32" fmla="*/ 25 w 170"/>
              <a:gd name="T33" fmla="*/ 54 h 90"/>
              <a:gd name="T34" fmla="*/ 1 w 170"/>
              <a:gd name="T35" fmla="*/ 54 h 90"/>
              <a:gd name="T36" fmla="*/ 38 w 170"/>
              <a:gd name="T37" fmla="*/ 90 h 90"/>
              <a:gd name="T38" fmla="*/ 74 w 170"/>
              <a:gd name="T39" fmla="*/ 71 h 90"/>
              <a:gd name="T40" fmla="*/ 74 w 170"/>
              <a:gd name="T41" fmla="*/ 88 h 90"/>
              <a:gd name="T42" fmla="*/ 98 w 170"/>
              <a:gd name="T43" fmla="*/ 88 h 90"/>
              <a:gd name="T44" fmla="*/ 98 w 170"/>
              <a:gd name="T45" fmla="*/ 34 h 90"/>
              <a:gd name="T46" fmla="*/ 111 w 170"/>
              <a:gd name="T47" fmla="*/ 88 h 90"/>
              <a:gd name="T48" fmla="*/ 132 w 170"/>
              <a:gd name="T49" fmla="*/ 88 h 90"/>
              <a:gd name="T50" fmla="*/ 146 w 170"/>
              <a:gd name="T51" fmla="*/ 34 h 90"/>
              <a:gd name="T52" fmla="*/ 146 w 170"/>
              <a:gd name="T53" fmla="*/ 88 h 90"/>
              <a:gd name="T54" fmla="*/ 170 w 170"/>
              <a:gd name="T55" fmla="*/ 88 h 90"/>
              <a:gd name="T56" fmla="*/ 170 w 170"/>
              <a:gd name="T57" fmla="*/ 3 h 90"/>
              <a:gd name="T58" fmla="*/ 134 w 170"/>
              <a:gd name="T59" fmla="*/ 3 h 90"/>
              <a:gd name="T60" fmla="*/ 74 w 170"/>
              <a:gd name="T61" fmla="*/ 52 h 90"/>
              <a:gd name="T62" fmla="*/ 64 w 170"/>
              <a:gd name="T63" fmla="*/ 42 h 90"/>
              <a:gd name="T64" fmla="*/ 74 w 170"/>
              <a:gd name="T65" fmla="*/ 31 h 90"/>
              <a:gd name="T66" fmla="*/ 74 w 170"/>
              <a:gd name="T67" fmla="*/ 52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70" h="90">
                <a:moveTo>
                  <a:pt x="134" y="3"/>
                </a:moveTo>
                <a:cubicBezTo>
                  <a:pt x="122" y="52"/>
                  <a:pt x="122" y="52"/>
                  <a:pt x="122" y="52"/>
                </a:cubicBezTo>
                <a:cubicBezTo>
                  <a:pt x="109" y="3"/>
                  <a:pt x="109" y="3"/>
                  <a:pt x="109" y="3"/>
                </a:cubicBezTo>
                <a:cubicBezTo>
                  <a:pt x="74" y="3"/>
                  <a:pt x="74" y="3"/>
                  <a:pt x="74" y="3"/>
                </a:cubicBezTo>
                <a:cubicBezTo>
                  <a:pt x="74" y="21"/>
                  <a:pt x="74" y="21"/>
                  <a:pt x="74" y="21"/>
                </a:cubicBezTo>
                <a:cubicBezTo>
                  <a:pt x="69" y="5"/>
                  <a:pt x="54" y="1"/>
                  <a:pt x="40" y="1"/>
                </a:cubicBezTo>
                <a:cubicBezTo>
                  <a:pt x="23" y="0"/>
                  <a:pt x="5" y="8"/>
                  <a:pt x="4" y="31"/>
                </a:cubicBezTo>
                <a:cubicBezTo>
                  <a:pt x="28" y="31"/>
                  <a:pt x="28" y="31"/>
                  <a:pt x="28" y="31"/>
                </a:cubicBezTo>
                <a:cubicBezTo>
                  <a:pt x="28" y="24"/>
                  <a:pt x="33" y="20"/>
                  <a:pt x="39" y="20"/>
                </a:cubicBezTo>
                <a:cubicBezTo>
                  <a:pt x="46" y="20"/>
                  <a:pt x="50" y="23"/>
                  <a:pt x="50" y="28"/>
                </a:cubicBezTo>
                <a:cubicBezTo>
                  <a:pt x="49" y="32"/>
                  <a:pt x="47" y="35"/>
                  <a:pt x="39" y="35"/>
                </a:cubicBezTo>
                <a:cubicBezTo>
                  <a:pt x="31" y="35"/>
                  <a:pt x="31" y="35"/>
                  <a:pt x="31" y="35"/>
                </a:cubicBezTo>
                <a:cubicBezTo>
                  <a:pt x="31" y="51"/>
                  <a:pt x="31" y="51"/>
                  <a:pt x="31" y="51"/>
                </a:cubicBezTo>
                <a:cubicBezTo>
                  <a:pt x="38" y="51"/>
                  <a:pt x="38" y="51"/>
                  <a:pt x="38" y="51"/>
                </a:cubicBezTo>
                <a:cubicBezTo>
                  <a:pt x="42" y="51"/>
                  <a:pt x="48" y="54"/>
                  <a:pt x="48" y="60"/>
                </a:cubicBezTo>
                <a:cubicBezTo>
                  <a:pt x="49" y="67"/>
                  <a:pt x="44" y="70"/>
                  <a:pt x="38" y="70"/>
                </a:cubicBezTo>
                <a:cubicBezTo>
                  <a:pt x="27" y="69"/>
                  <a:pt x="25" y="61"/>
                  <a:pt x="25" y="54"/>
                </a:cubicBezTo>
                <a:cubicBezTo>
                  <a:pt x="1" y="54"/>
                  <a:pt x="1" y="54"/>
                  <a:pt x="1" y="54"/>
                </a:cubicBezTo>
                <a:cubicBezTo>
                  <a:pt x="1" y="59"/>
                  <a:pt x="0" y="90"/>
                  <a:pt x="38" y="90"/>
                </a:cubicBezTo>
                <a:cubicBezTo>
                  <a:pt x="57" y="90"/>
                  <a:pt x="70" y="82"/>
                  <a:pt x="74" y="71"/>
                </a:cubicBezTo>
                <a:cubicBezTo>
                  <a:pt x="74" y="88"/>
                  <a:pt x="74" y="88"/>
                  <a:pt x="74" y="88"/>
                </a:cubicBezTo>
                <a:cubicBezTo>
                  <a:pt x="98" y="88"/>
                  <a:pt x="98" y="88"/>
                  <a:pt x="98" y="88"/>
                </a:cubicBezTo>
                <a:cubicBezTo>
                  <a:pt x="98" y="34"/>
                  <a:pt x="98" y="34"/>
                  <a:pt x="98" y="34"/>
                </a:cubicBezTo>
                <a:cubicBezTo>
                  <a:pt x="111" y="88"/>
                  <a:pt x="111" y="88"/>
                  <a:pt x="111" y="88"/>
                </a:cubicBezTo>
                <a:cubicBezTo>
                  <a:pt x="132" y="88"/>
                  <a:pt x="132" y="88"/>
                  <a:pt x="132" y="88"/>
                </a:cubicBezTo>
                <a:cubicBezTo>
                  <a:pt x="146" y="34"/>
                  <a:pt x="146" y="34"/>
                  <a:pt x="146" y="34"/>
                </a:cubicBezTo>
                <a:cubicBezTo>
                  <a:pt x="146" y="88"/>
                  <a:pt x="146" y="88"/>
                  <a:pt x="146" y="88"/>
                </a:cubicBezTo>
                <a:cubicBezTo>
                  <a:pt x="170" y="88"/>
                  <a:pt x="170" y="88"/>
                  <a:pt x="170" y="88"/>
                </a:cubicBezTo>
                <a:cubicBezTo>
                  <a:pt x="170" y="3"/>
                  <a:pt x="170" y="3"/>
                  <a:pt x="170" y="3"/>
                </a:cubicBezTo>
                <a:lnTo>
                  <a:pt x="134" y="3"/>
                </a:lnTo>
                <a:close/>
                <a:moveTo>
                  <a:pt x="74" y="52"/>
                </a:moveTo>
                <a:cubicBezTo>
                  <a:pt x="71" y="46"/>
                  <a:pt x="66" y="43"/>
                  <a:pt x="64" y="42"/>
                </a:cubicBezTo>
                <a:cubicBezTo>
                  <a:pt x="69" y="40"/>
                  <a:pt x="72" y="37"/>
                  <a:pt x="74" y="31"/>
                </a:cubicBezTo>
                <a:lnTo>
                  <a:pt x="74" y="5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5B7AAFC-3AA8-49FF-BB2F-268106DDE51A}"/>
              </a:ext>
            </a:extLst>
          </p:cNvPr>
          <p:cNvGrpSpPr/>
          <p:nvPr userDrawn="1"/>
        </p:nvGrpSpPr>
        <p:grpSpPr>
          <a:xfrm>
            <a:off x="-22860" y="6569823"/>
            <a:ext cx="2766060" cy="138337"/>
            <a:chOff x="-22860" y="6595827"/>
            <a:chExt cx="2766060" cy="138337"/>
          </a:xfrm>
        </p:grpSpPr>
        <p:sp>
          <p:nvSpPr>
            <p:cNvPr id="13" name="Footer Placeholder 3">
              <a:extLst>
                <a:ext uri="{FF2B5EF4-FFF2-40B4-BE49-F238E27FC236}">
                  <a16:creationId xmlns:a16="http://schemas.microsoft.com/office/drawing/2014/main" id="{1BB4D2D5-AFEF-4459-9BF9-8D067F6198E9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07721" y="6596419"/>
              <a:ext cx="1064702" cy="137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r" defTabSz="912813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798513" algn="r"/>
                </a:tabLst>
                <a:defRPr/>
              </a:pPr>
              <a:r>
                <a:rPr kumimoji="0" lang="en-US" sz="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. All Rights Reserved.</a:t>
              </a:r>
            </a:p>
          </p:txBody>
        </p:sp>
        <p:sp>
          <p:nvSpPr>
            <p:cNvPr id="15" name="TextBox 25">
              <a:extLst>
                <a:ext uri="{FF2B5EF4-FFF2-40B4-BE49-F238E27FC236}">
                  <a16:creationId xmlns:a16="http://schemas.microsoft.com/office/drawing/2014/main" id="{77D2C44C-7B05-467B-A795-49CF2F50FB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2860" y="6596425"/>
              <a:ext cx="927172" cy="123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r" defTabSz="912813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fld id="{7297CC28-9273-45A3-A669-8857AEF43BF8}" type="datetime3">
                <a:rPr kumimoji="0" lang="en-US" sz="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9 June 2025</a:t>
              </a:fld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3M Circular TT Book" panose="020B0604020101020102" pitchFamily="34" charset="0"/>
                <a:ea typeface="ＭＳ Ｐゴシック" charset="0"/>
                <a:cs typeface="3M Circular TT Book" panose="020B0604020101020102" pitchFamily="34" charset="0"/>
              </a:endParaRPr>
            </a:p>
          </p:txBody>
        </p:sp>
        <p:sp>
          <p:nvSpPr>
            <p:cNvPr id="17" name="Rectangle 26">
              <a:extLst>
                <a:ext uri="{FF2B5EF4-FFF2-40B4-BE49-F238E27FC236}">
                  <a16:creationId xmlns:a16="http://schemas.microsoft.com/office/drawing/2014/main" id="{46D3F0A3-CDF2-4060-8B2F-83A456E62B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595827"/>
              <a:ext cx="666749" cy="123087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2813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0"/>
                <a:cs typeface="3M Circular TT Book" panose="020B0604020101020102" pitchFamily="34" charset="0"/>
              </a:endParaRPr>
            </a:p>
          </p:txBody>
        </p:sp>
        <p:sp>
          <p:nvSpPr>
            <p:cNvPr id="22" name="TextBox 24">
              <a:extLst>
                <a:ext uri="{FF2B5EF4-FFF2-40B4-BE49-F238E27FC236}">
                  <a16:creationId xmlns:a16="http://schemas.microsoft.com/office/drawing/2014/main" id="{EEA5EC81-E79A-4C98-9B65-6C62E7DF25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2839" y="6596418"/>
              <a:ext cx="279621" cy="122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© 3M</a:t>
              </a:r>
            </a:p>
          </p:txBody>
        </p:sp>
        <p:sp>
          <p:nvSpPr>
            <p:cNvPr id="23" name="Footer Placeholder 3">
              <a:extLst>
                <a:ext uri="{FF2B5EF4-FFF2-40B4-BE49-F238E27FC236}">
                  <a16:creationId xmlns:a16="http://schemas.microsoft.com/office/drawing/2014/main" id="{EC50136B-7BAF-40E7-B31A-EE90FE8E964C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905198" y="6596401"/>
              <a:ext cx="838002" cy="137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l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80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rPr>
                <a:t>3M Confidential.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52948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384048" y="384048"/>
            <a:ext cx="3816000" cy="2930652"/>
          </a:xfrm>
          <a:solidFill>
            <a:schemeClr val="bg1">
              <a:lumMod val="85000"/>
            </a:schemeClr>
          </a:solidFill>
        </p:spPr>
        <p:txBody>
          <a:bodyPr lIns="0" rIns="0"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6"/>
          </p:nvPr>
        </p:nvSpPr>
        <p:spPr>
          <a:xfrm>
            <a:off x="384048" y="3314645"/>
            <a:ext cx="3816000" cy="2938461"/>
          </a:xfrm>
          <a:solidFill>
            <a:schemeClr val="bg1">
              <a:lumMod val="85000"/>
            </a:schemeClr>
          </a:solidFill>
        </p:spPr>
        <p:txBody>
          <a:bodyPr lIns="0" rIns="0"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4200048" y="384048"/>
            <a:ext cx="3803262" cy="2930652"/>
          </a:xfrm>
          <a:solidFill>
            <a:schemeClr val="bg1">
              <a:lumMod val="85000"/>
            </a:schemeClr>
          </a:solidFill>
        </p:spPr>
        <p:txBody>
          <a:bodyPr lIns="0" rIns="0"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4" name="Picture Placeholder 9"/>
          <p:cNvSpPr>
            <a:spLocks noGrp="1"/>
          </p:cNvSpPr>
          <p:nvPr>
            <p:ph type="pic" sz="quarter" idx="17"/>
          </p:nvPr>
        </p:nvSpPr>
        <p:spPr>
          <a:xfrm>
            <a:off x="4200048" y="3314646"/>
            <a:ext cx="3803262" cy="2938462"/>
          </a:xfrm>
          <a:solidFill>
            <a:schemeClr val="bg1">
              <a:lumMod val="85000"/>
            </a:schemeClr>
          </a:solidFill>
        </p:spPr>
        <p:txBody>
          <a:bodyPr lIns="0" rIns="0"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5"/>
          </p:nvPr>
        </p:nvSpPr>
        <p:spPr>
          <a:xfrm>
            <a:off x="8001000" y="384048"/>
            <a:ext cx="3816000" cy="2930652"/>
          </a:xfrm>
          <a:solidFill>
            <a:schemeClr val="bg1">
              <a:lumMod val="85000"/>
            </a:schemeClr>
          </a:solidFill>
        </p:spPr>
        <p:txBody>
          <a:bodyPr lIns="0" rIns="0"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5" name="Picture Placeholder 9"/>
          <p:cNvSpPr>
            <a:spLocks noGrp="1"/>
          </p:cNvSpPr>
          <p:nvPr>
            <p:ph type="pic" sz="quarter" idx="18"/>
          </p:nvPr>
        </p:nvSpPr>
        <p:spPr>
          <a:xfrm>
            <a:off x="8001000" y="3314646"/>
            <a:ext cx="3816000" cy="2938460"/>
          </a:xfrm>
          <a:solidFill>
            <a:schemeClr val="bg1">
              <a:lumMod val="85000"/>
            </a:schemeClr>
          </a:solidFill>
        </p:spPr>
        <p:txBody>
          <a:bodyPr lIns="0" rIns="0"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D45E3E5-52BA-45CB-AE34-D170892E860C}"/>
              </a:ext>
            </a:extLst>
          </p:cNvPr>
          <p:cNvSpPr txBox="1"/>
          <p:nvPr userDrawn="1"/>
        </p:nvSpPr>
        <p:spPr>
          <a:xfrm>
            <a:off x="11590811" y="6574731"/>
            <a:ext cx="21868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9B7B62B-0732-4BEA-A6C8-5CF96588F2B9}" type="slidenum">
              <a:rPr lang="en-US" sz="800" smtClean="0"/>
              <a:pPr algn="r"/>
              <a:t>‹#›</a:t>
            </a:fld>
            <a:endParaRPr lang="en-US" sz="800" err="1"/>
          </a:p>
        </p:txBody>
      </p:sp>
      <p:sp>
        <p:nvSpPr>
          <p:cNvPr id="29" name="Freeform 5">
            <a:extLst>
              <a:ext uri="{FF2B5EF4-FFF2-40B4-BE49-F238E27FC236}">
                <a16:creationId xmlns:a16="http://schemas.microsoft.com/office/drawing/2014/main" id="{3B577B29-35AD-4376-AB85-5AD24BCE43D7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910048" y="6477000"/>
            <a:ext cx="363963" cy="194400"/>
          </a:xfrm>
          <a:custGeom>
            <a:avLst/>
            <a:gdLst>
              <a:gd name="T0" fmla="*/ 134 w 170"/>
              <a:gd name="T1" fmla="*/ 3 h 90"/>
              <a:gd name="T2" fmla="*/ 122 w 170"/>
              <a:gd name="T3" fmla="*/ 52 h 90"/>
              <a:gd name="T4" fmla="*/ 109 w 170"/>
              <a:gd name="T5" fmla="*/ 3 h 90"/>
              <a:gd name="T6" fmla="*/ 74 w 170"/>
              <a:gd name="T7" fmla="*/ 3 h 90"/>
              <a:gd name="T8" fmla="*/ 74 w 170"/>
              <a:gd name="T9" fmla="*/ 21 h 90"/>
              <a:gd name="T10" fmla="*/ 40 w 170"/>
              <a:gd name="T11" fmla="*/ 1 h 90"/>
              <a:gd name="T12" fmla="*/ 4 w 170"/>
              <a:gd name="T13" fmla="*/ 31 h 90"/>
              <a:gd name="T14" fmla="*/ 28 w 170"/>
              <a:gd name="T15" fmla="*/ 31 h 90"/>
              <a:gd name="T16" fmla="*/ 39 w 170"/>
              <a:gd name="T17" fmla="*/ 20 h 90"/>
              <a:gd name="T18" fmla="*/ 50 w 170"/>
              <a:gd name="T19" fmla="*/ 28 h 90"/>
              <a:gd name="T20" fmla="*/ 39 w 170"/>
              <a:gd name="T21" fmla="*/ 35 h 90"/>
              <a:gd name="T22" fmla="*/ 31 w 170"/>
              <a:gd name="T23" fmla="*/ 35 h 90"/>
              <a:gd name="T24" fmla="*/ 31 w 170"/>
              <a:gd name="T25" fmla="*/ 51 h 90"/>
              <a:gd name="T26" fmla="*/ 38 w 170"/>
              <a:gd name="T27" fmla="*/ 51 h 90"/>
              <a:gd name="T28" fmla="*/ 48 w 170"/>
              <a:gd name="T29" fmla="*/ 60 h 90"/>
              <a:gd name="T30" fmla="*/ 38 w 170"/>
              <a:gd name="T31" fmla="*/ 70 h 90"/>
              <a:gd name="T32" fmla="*/ 25 w 170"/>
              <a:gd name="T33" fmla="*/ 54 h 90"/>
              <a:gd name="T34" fmla="*/ 1 w 170"/>
              <a:gd name="T35" fmla="*/ 54 h 90"/>
              <a:gd name="T36" fmla="*/ 38 w 170"/>
              <a:gd name="T37" fmla="*/ 90 h 90"/>
              <a:gd name="T38" fmla="*/ 74 w 170"/>
              <a:gd name="T39" fmla="*/ 71 h 90"/>
              <a:gd name="T40" fmla="*/ 74 w 170"/>
              <a:gd name="T41" fmla="*/ 88 h 90"/>
              <a:gd name="T42" fmla="*/ 98 w 170"/>
              <a:gd name="T43" fmla="*/ 88 h 90"/>
              <a:gd name="T44" fmla="*/ 98 w 170"/>
              <a:gd name="T45" fmla="*/ 34 h 90"/>
              <a:gd name="T46" fmla="*/ 111 w 170"/>
              <a:gd name="T47" fmla="*/ 88 h 90"/>
              <a:gd name="T48" fmla="*/ 132 w 170"/>
              <a:gd name="T49" fmla="*/ 88 h 90"/>
              <a:gd name="T50" fmla="*/ 146 w 170"/>
              <a:gd name="T51" fmla="*/ 34 h 90"/>
              <a:gd name="T52" fmla="*/ 146 w 170"/>
              <a:gd name="T53" fmla="*/ 88 h 90"/>
              <a:gd name="T54" fmla="*/ 170 w 170"/>
              <a:gd name="T55" fmla="*/ 88 h 90"/>
              <a:gd name="T56" fmla="*/ 170 w 170"/>
              <a:gd name="T57" fmla="*/ 3 h 90"/>
              <a:gd name="T58" fmla="*/ 134 w 170"/>
              <a:gd name="T59" fmla="*/ 3 h 90"/>
              <a:gd name="T60" fmla="*/ 74 w 170"/>
              <a:gd name="T61" fmla="*/ 52 h 90"/>
              <a:gd name="T62" fmla="*/ 64 w 170"/>
              <a:gd name="T63" fmla="*/ 42 h 90"/>
              <a:gd name="T64" fmla="*/ 74 w 170"/>
              <a:gd name="T65" fmla="*/ 31 h 90"/>
              <a:gd name="T66" fmla="*/ 74 w 170"/>
              <a:gd name="T67" fmla="*/ 52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70" h="90">
                <a:moveTo>
                  <a:pt x="134" y="3"/>
                </a:moveTo>
                <a:cubicBezTo>
                  <a:pt x="122" y="52"/>
                  <a:pt x="122" y="52"/>
                  <a:pt x="122" y="52"/>
                </a:cubicBezTo>
                <a:cubicBezTo>
                  <a:pt x="109" y="3"/>
                  <a:pt x="109" y="3"/>
                  <a:pt x="109" y="3"/>
                </a:cubicBezTo>
                <a:cubicBezTo>
                  <a:pt x="74" y="3"/>
                  <a:pt x="74" y="3"/>
                  <a:pt x="74" y="3"/>
                </a:cubicBezTo>
                <a:cubicBezTo>
                  <a:pt x="74" y="21"/>
                  <a:pt x="74" y="21"/>
                  <a:pt x="74" y="21"/>
                </a:cubicBezTo>
                <a:cubicBezTo>
                  <a:pt x="69" y="5"/>
                  <a:pt x="54" y="1"/>
                  <a:pt x="40" y="1"/>
                </a:cubicBezTo>
                <a:cubicBezTo>
                  <a:pt x="23" y="0"/>
                  <a:pt x="5" y="8"/>
                  <a:pt x="4" y="31"/>
                </a:cubicBezTo>
                <a:cubicBezTo>
                  <a:pt x="28" y="31"/>
                  <a:pt x="28" y="31"/>
                  <a:pt x="28" y="31"/>
                </a:cubicBezTo>
                <a:cubicBezTo>
                  <a:pt x="28" y="24"/>
                  <a:pt x="33" y="20"/>
                  <a:pt x="39" y="20"/>
                </a:cubicBezTo>
                <a:cubicBezTo>
                  <a:pt x="46" y="20"/>
                  <a:pt x="50" y="23"/>
                  <a:pt x="50" y="28"/>
                </a:cubicBezTo>
                <a:cubicBezTo>
                  <a:pt x="49" y="32"/>
                  <a:pt x="47" y="35"/>
                  <a:pt x="39" y="35"/>
                </a:cubicBezTo>
                <a:cubicBezTo>
                  <a:pt x="31" y="35"/>
                  <a:pt x="31" y="35"/>
                  <a:pt x="31" y="35"/>
                </a:cubicBezTo>
                <a:cubicBezTo>
                  <a:pt x="31" y="51"/>
                  <a:pt x="31" y="51"/>
                  <a:pt x="31" y="51"/>
                </a:cubicBezTo>
                <a:cubicBezTo>
                  <a:pt x="38" y="51"/>
                  <a:pt x="38" y="51"/>
                  <a:pt x="38" y="51"/>
                </a:cubicBezTo>
                <a:cubicBezTo>
                  <a:pt x="42" y="51"/>
                  <a:pt x="48" y="54"/>
                  <a:pt x="48" y="60"/>
                </a:cubicBezTo>
                <a:cubicBezTo>
                  <a:pt x="49" y="67"/>
                  <a:pt x="44" y="70"/>
                  <a:pt x="38" y="70"/>
                </a:cubicBezTo>
                <a:cubicBezTo>
                  <a:pt x="27" y="69"/>
                  <a:pt x="25" y="61"/>
                  <a:pt x="25" y="54"/>
                </a:cubicBezTo>
                <a:cubicBezTo>
                  <a:pt x="1" y="54"/>
                  <a:pt x="1" y="54"/>
                  <a:pt x="1" y="54"/>
                </a:cubicBezTo>
                <a:cubicBezTo>
                  <a:pt x="1" y="59"/>
                  <a:pt x="0" y="90"/>
                  <a:pt x="38" y="90"/>
                </a:cubicBezTo>
                <a:cubicBezTo>
                  <a:pt x="57" y="90"/>
                  <a:pt x="70" y="82"/>
                  <a:pt x="74" y="71"/>
                </a:cubicBezTo>
                <a:cubicBezTo>
                  <a:pt x="74" y="88"/>
                  <a:pt x="74" y="88"/>
                  <a:pt x="74" y="88"/>
                </a:cubicBezTo>
                <a:cubicBezTo>
                  <a:pt x="98" y="88"/>
                  <a:pt x="98" y="88"/>
                  <a:pt x="98" y="88"/>
                </a:cubicBezTo>
                <a:cubicBezTo>
                  <a:pt x="98" y="34"/>
                  <a:pt x="98" y="34"/>
                  <a:pt x="98" y="34"/>
                </a:cubicBezTo>
                <a:cubicBezTo>
                  <a:pt x="111" y="88"/>
                  <a:pt x="111" y="88"/>
                  <a:pt x="111" y="88"/>
                </a:cubicBezTo>
                <a:cubicBezTo>
                  <a:pt x="132" y="88"/>
                  <a:pt x="132" y="88"/>
                  <a:pt x="132" y="88"/>
                </a:cubicBezTo>
                <a:cubicBezTo>
                  <a:pt x="146" y="34"/>
                  <a:pt x="146" y="34"/>
                  <a:pt x="146" y="34"/>
                </a:cubicBezTo>
                <a:cubicBezTo>
                  <a:pt x="146" y="88"/>
                  <a:pt x="146" y="88"/>
                  <a:pt x="146" y="88"/>
                </a:cubicBezTo>
                <a:cubicBezTo>
                  <a:pt x="170" y="88"/>
                  <a:pt x="170" y="88"/>
                  <a:pt x="170" y="88"/>
                </a:cubicBezTo>
                <a:cubicBezTo>
                  <a:pt x="170" y="3"/>
                  <a:pt x="170" y="3"/>
                  <a:pt x="170" y="3"/>
                </a:cubicBezTo>
                <a:lnTo>
                  <a:pt x="134" y="3"/>
                </a:lnTo>
                <a:close/>
                <a:moveTo>
                  <a:pt x="74" y="52"/>
                </a:moveTo>
                <a:cubicBezTo>
                  <a:pt x="71" y="46"/>
                  <a:pt x="66" y="43"/>
                  <a:pt x="64" y="42"/>
                </a:cubicBezTo>
                <a:cubicBezTo>
                  <a:pt x="69" y="40"/>
                  <a:pt x="72" y="37"/>
                  <a:pt x="74" y="31"/>
                </a:cubicBezTo>
                <a:lnTo>
                  <a:pt x="74" y="5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B0C0AC3-044D-4C91-A5BE-0F9CABC8550F}"/>
              </a:ext>
            </a:extLst>
          </p:cNvPr>
          <p:cNvGrpSpPr/>
          <p:nvPr userDrawn="1"/>
        </p:nvGrpSpPr>
        <p:grpSpPr>
          <a:xfrm>
            <a:off x="-22860" y="6569823"/>
            <a:ext cx="2766060" cy="138337"/>
            <a:chOff x="-22860" y="6595827"/>
            <a:chExt cx="2766060" cy="138337"/>
          </a:xfrm>
        </p:grpSpPr>
        <p:sp>
          <p:nvSpPr>
            <p:cNvPr id="18" name="Footer Placeholder 3">
              <a:extLst>
                <a:ext uri="{FF2B5EF4-FFF2-40B4-BE49-F238E27FC236}">
                  <a16:creationId xmlns:a16="http://schemas.microsoft.com/office/drawing/2014/main" id="{9CEA6B75-5546-49E7-8F15-5CCCBA27ADE1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07721" y="6596419"/>
              <a:ext cx="1064702" cy="137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r" defTabSz="912813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798513" algn="r"/>
                </a:tabLst>
                <a:defRPr/>
              </a:pPr>
              <a:r>
                <a:rPr kumimoji="0" lang="en-US" sz="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. All Rights Reserved.</a:t>
              </a:r>
            </a:p>
          </p:txBody>
        </p:sp>
        <p:sp>
          <p:nvSpPr>
            <p:cNvPr id="19" name="TextBox 25">
              <a:extLst>
                <a:ext uri="{FF2B5EF4-FFF2-40B4-BE49-F238E27FC236}">
                  <a16:creationId xmlns:a16="http://schemas.microsoft.com/office/drawing/2014/main" id="{4DEAC9CD-B13E-4D35-AB68-7AE7A06F443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2860" y="6596425"/>
              <a:ext cx="927172" cy="123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r" defTabSz="912813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fld id="{7297CC28-9273-45A3-A669-8857AEF43BF8}" type="datetime3">
                <a:rPr kumimoji="0" lang="en-US" sz="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9 June 2025</a:t>
              </a:fld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3M Circular TT Book" panose="020B0604020101020102" pitchFamily="34" charset="0"/>
                <a:ea typeface="ＭＳ Ｐゴシック" charset="0"/>
                <a:cs typeface="3M Circular TT Book" panose="020B0604020101020102" pitchFamily="34" charset="0"/>
              </a:endParaRPr>
            </a:p>
          </p:txBody>
        </p:sp>
        <p:sp>
          <p:nvSpPr>
            <p:cNvPr id="20" name="Rectangle 26">
              <a:extLst>
                <a:ext uri="{FF2B5EF4-FFF2-40B4-BE49-F238E27FC236}">
                  <a16:creationId xmlns:a16="http://schemas.microsoft.com/office/drawing/2014/main" id="{01DA0C63-CE71-441C-8394-40BA33F4C9B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595827"/>
              <a:ext cx="666749" cy="123087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2813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0"/>
                <a:cs typeface="3M Circular TT Book" panose="020B0604020101020102" pitchFamily="34" charset="0"/>
              </a:endParaRPr>
            </a:p>
          </p:txBody>
        </p:sp>
        <p:sp>
          <p:nvSpPr>
            <p:cNvPr id="21" name="TextBox 24">
              <a:extLst>
                <a:ext uri="{FF2B5EF4-FFF2-40B4-BE49-F238E27FC236}">
                  <a16:creationId xmlns:a16="http://schemas.microsoft.com/office/drawing/2014/main" id="{CC87C814-250D-4D13-9F92-B437C3A596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2839" y="6596418"/>
              <a:ext cx="279621" cy="122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© 3M</a:t>
              </a:r>
            </a:p>
          </p:txBody>
        </p:sp>
        <p:sp>
          <p:nvSpPr>
            <p:cNvPr id="22" name="Footer Placeholder 3">
              <a:extLst>
                <a:ext uri="{FF2B5EF4-FFF2-40B4-BE49-F238E27FC236}">
                  <a16:creationId xmlns:a16="http://schemas.microsoft.com/office/drawing/2014/main" id="{65582DA2-7D06-400F-85D7-66EFEB14445C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905198" y="6596401"/>
              <a:ext cx="838002" cy="137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l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80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rPr>
                <a:t>3M Confidential.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89092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1/3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79413" y="379413"/>
            <a:ext cx="6546044" cy="82296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2280423-D31A-0A49-9C46-7AC0C2A2DBA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128000" y="0"/>
            <a:ext cx="4064000" cy="6858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7A8E2A-4A36-49B7-97C5-B28B154DFB63}"/>
              </a:ext>
            </a:extLst>
          </p:cNvPr>
          <p:cNvSpPr txBox="1"/>
          <p:nvPr userDrawn="1"/>
        </p:nvSpPr>
        <p:spPr>
          <a:xfrm>
            <a:off x="11590811" y="6574731"/>
            <a:ext cx="21868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9B7B62B-0732-4BEA-A6C8-5CF96588F2B9}" type="slidenum">
              <a:rPr lang="en-US" sz="800" smtClean="0"/>
              <a:pPr algn="r"/>
              <a:t>‹#›</a:t>
            </a:fld>
            <a:endParaRPr lang="en-US" sz="800" err="1"/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4E3195D2-07B8-4C69-B164-16DF82FEFA3C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910048" y="6477000"/>
            <a:ext cx="363963" cy="194400"/>
          </a:xfrm>
          <a:custGeom>
            <a:avLst/>
            <a:gdLst>
              <a:gd name="T0" fmla="*/ 134 w 170"/>
              <a:gd name="T1" fmla="*/ 3 h 90"/>
              <a:gd name="T2" fmla="*/ 122 w 170"/>
              <a:gd name="T3" fmla="*/ 52 h 90"/>
              <a:gd name="T4" fmla="*/ 109 w 170"/>
              <a:gd name="T5" fmla="*/ 3 h 90"/>
              <a:gd name="T6" fmla="*/ 74 w 170"/>
              <a:gd name="T7" fmla="*/ 3 h 90"/>
              <a:gd name="T8" fmla="*/ 74 w 170"/>
              <a:gd name="T9" fmla="*/ 21 h 90"/>
              <a:gd name="T10" fmla="*/ 40 w 170"/>
              <a:gd name="T11" fmla="*/ 1 h 90"/>
              <a:gd name="T12" fmla="*/ 4 w 170"/>
              <a:gd name="T13" fmla="*/ 31 h 90"/>
              <a:gd name="T14" fmla="*/ 28 w 170"/>
              <a:gd name="T15" fmla="*/ 31 h 90"/>
              <a:gd name="T16" fmla="*/ 39 w 170"/>
              <a:gd name="T17" fmla="*/ 20 h 90"/>
              <a:gd name="T18" fmla="*/ 50 w 170"/>
              <a:gd name="T19" fmla="*/ 28 h 90"/>
              <a:gd name="T20" fmla="*/ 39 w 170"/>
              <a:gd name="T21" fmla="*/ 35 h 90"/>
              <a:gd name="T22" fmla="*/ 31 w 170"/>
              <a:gd name="T23" fmla="*/ 35 h 90"/>
              <a:gd name="T24" fmla="*/ 31 w 170"/>
              <a:gd name="T25" fmla="*/ 51 h 90"/>
              <a:gd name="T26" fmla="*/ 38 w 170"/>
              <a:gd name="T27" fmla="*/ 51 h 90"/>
              <a:gd name="T28" fmla="*/ 48 w 170"/>
              <a:gd name="T29" fmla="*/ 60 h 90"/>
              <a:gd name="T30" fmla="*/ 38 w 170"/>
              <a:gd name="T31" fmla="*/ 70 h 90"/>
              <a:gd name="T32" fmla="*/ 25 w 170"/>
              <a:gd name="T33" fmla="*/ 54 h 90"/>
              <a:gd name="T34" fmla="*/ 1 w 170"/>
              <a:gd name="T35" fmla="*/ 54 h 90"/>
              <a:gd name="T36" fmla="*/ 38 w 170"/>
              <a:gd name="T37" fmla="*/ 90 h 90"/>
              <a:gd name="T38" fmla="*/ 74 w 170"/>
              <a:gd name="T39" fmla="*/ 71 h 90"/>
              <a:gd name="T40" fmla="*/ 74 w 170"/>
              <a:gd name="T41" fmla="*/ 88 h 90"/>
              <a:gd name="T42" fmla="*/ 98 w 170"/>
              <a:gd name="T43" fmla="*/ 88 h 90"/>
              <a:gd name="T44" fmla="*/ 98 w 170"/>
              <a:gd name="T45" fmla="*/ 34 h 90"/>
              <a:gd name="T46" fmla="*/ 111 w 170"/>
              <a:gd name="T47" fmla="*/ 88 h 90"/>
              <a:gd name="T48" fmla="*/ 132 w 170"/>
              <a:gd name="T49" fmla="*/ 88 h 90"/>
              <a:gd name="T50" fmla="*/ 146 w 170"/>
              <a:gd name="T51" fmla="*/ 34 h 90"/>
              <a:gd name="T52" fmla="*/ 146 w 170"/>
              <a:gd name="T53" fmla="*/ 88 h 90"/>
              <a:gd name="T54" fmla="*/ 170 w 170"/>
              <a:gd name="T55" fmla="*/ 88 h 90"/>
              <a:gd name="T56" fmla="*/ 170 w 170"/>
              <a:gd name="T57" fmla="*/ 3 h 90"/>
              <a:gd name="T58" fmla="*/ 134 w 170"/>
              <a:gd name="T59" fmla="*/ 3 h 90"/>
              <a:gd name="T60" fmla="*/ 74 w 170"/>
              <a:gd name="T61" fmla="*/ 52 h 90"/>
              <a:gd name="T62" fmla="*/ 64 w 170"/>
              <a:gd name="T63" fmla="*/ 42 h 90"/>
              <a:gd name="T64" fmla="*/ 74 w 170"/>
              <a:gd name="T65" fmla="*/ 31 h 90"/>
              <a:gd name="T66" fmla="*/ 74 w 170"/>
              <a:gd name="T67" fmla="*/ 52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70" h="90">
                <a:moveTo>
                  <a:pt x="134" y="3"/>
                </a:moveTo>
                <a:cubicBezTo>
                  <a:pt x="122" y="52"/>
                  <a:pt x="122" y="52"/>
                  <a:pt x="122" y="52"/>
                </a:cubicBezTo>
                <a:cubicBezTo>
                  <a:pt x="109" y="3"/>
                  <a:pt x="109" y="3"/>
                  <a:pt x="109" y="3"/>
                </a:cubicBezTo>
                <a:cubicBezTo>
                  <a:pt x="74" y="3"/>
                  <a:pt x="74" y="3"/>
                  <a:pt x="74" y="3"/>
                </a:cubicBezTo>
                <a:cubicBezTo>
                  <a:pt x="74" y="21"/>
                  <a:pt x="74" y="21"/>
                  <a:pt x="74" y="21"/>
                </a:cubicBezTo>
                <a:cubicBezTo>
                  <a:pt x="69" y="5"/>
                  <a:pt x="54" y="1"/>
                  <a:pt x="40" y="1"/>
                </a:cubicBezTo>
                <a:cubicBezTo>
                  <a:pt x="23" y="0"/>
                  <a:pt x="5" y="8"/>
                  <a:pt x="4" y="31"/>
                </a:cubicBezTo>
                <a:cubicBezTo>
                  <a:pt x="28" y="31"/>
                  <a:pt x="28" y="31"/>
                  <a:pt x="28" y="31"/>
                </a:cubicBezTo>
                <a:cubicBezTo>
                  <a:pt x="28" y="24"/>
                  <a:pt x="33" y="20"/>
                  <a:pt x="39" y="20"/>
                </a:cubicBezTo>
                <a:cubicBezTo>
                  <a:pt x="46" y="20"/>
                  <a:pt x="50" y="23"/>
                  <a:pt x="50" y="28"/>
                </a:cubicBezTo>
                <a:cubicBezTo>
                  <a:pt x="49" y="32"/>
                  <a:pt x="47" y="35"/>
                  <a:pt x="39" y="35"/>
                </a:cubicBezTo>
                <a:cubicBezTo>
                  <a:pt x="31" y="35"/>
                  <a:pt x="31" y="35"/>
                  <a:pt x="31" y="35"/>
                </a:cubicBezTo>
                <a:cubicBezTo>
                  <a:pt x="31" y="51"/>
                  <a:pt x="31" y="51"/>
                  <a:pt x="31" y="51"/>
                </a:cubicBezTo>
                <a:cubicBezTo>
                  <a:pt x="38" y="51"/>
                  <a:pt x="38" y="51"/>
                  <a:pt x="38" y="51"/>
                </a:cubicBezTo>
                <a:cubicBezTo>
                  <a:pt x="42" y="51"/>
                  <a:pt x="48" y="54"/>
                  <a:pt x="48" y="60"/>
                </a:cubicBezTo>
                <a:cubicBezTo>
                  <a:pt x="49" y="67"/>
                  <a:pt x="44" y="70"/>
                  <a:pt x="38" y="70"/>
                </a:cubicBezTo>
                <a:cubicBezTo>
                  <a:pt x="27" y="69"/>
                  <a:pt x="25" y="61"/>
                  <a:pt x="25" y="54"/>
                </a:cubicBezTo>
                <a:cubicBezTo>
                  <a:pt x="1" y="54"/>
                  <a:pt x="1" y="54"/>
                  <a:pt x="1" y="54"/>
                </a:cubicBezTo>
                <a:cubicBezTo>
                  <a:pt x="1" y="59"/>
                  <a:pt x="0" y="90"/>
                  <a:pt x="38" y="90"/>
                </a:cubicBezTo>
                <a:cubicBezTo>
                  <a:pt x="57" y="90"/>
                  <a:pt x="70" y="82"/>
                  <a:pt x="74" y="71"/>
                </a:cubicBezTo>
                <a:cubicBezTo>
                  <a:pt x="74" y="88"/>
                  <a:pt x="74" y="88"/>
                  <a:pt x="74" y="88"/>
                </a:cubicBezTo>
                <a:cubicBezTo>
                  <a:pt x="98" y="88"/>
                  <a:pt x="98" y="88"/>
                  <a:pt x="98" y="88"/>
                </a:cubicBezTo>
                <a:cubicBezTo>
                  <a:pt x="98" y="34"/>
                  <a:pt x="98" y="34"/>
                  <a:pt x="98" y="34"/>
                </a:cubicBezTo>
                <a:cubicBezTo>
                  <a:pt x="111" y="88"/>
                  <a:pt x="111" y="88"/>
                  <a:pt x="111" y="88"/>
                </a:cubicBezTo>
                <a:cubicBezTo>
                  <a:pt x="132" y="88"/>
                  <a:pt x="132" y="88"/>
                  <a:pt x="132" y="88"/>
                </a:cubicBezTo>
                <a:cubicBezTo>
                  <a:pt x="146" y="34"/>
                  <a:pt x="146" y="34"/>
                  <a:pt x="146" y="34"/>
                </a:cubicBezTo>
                <a:cubicBezTo>
                  <a:pt x="146" y="88"/>
                  <a:pt x="146" y="88"/>
                  <a:pt x="146" y="88"/>
                </a:cubicBezTo>
                <a:cubicBezTo>
                  <a:pt x="170" y="88"/>
                  <a:pt x="170" y="88"/>
                  <a:pt x="170" y="88"/>
                </a:cubicBezTo>
                <a:cubicBezTo>
                  <a:pt x="170" y="3"/>
                  <a:pt x="170" y="3"/>
                  <a:pt x="170" y="3"/>
                </a:cubicBezTo>
                <a:lnTo>
                  <a:pt x="134" y="3"/>
                </a:lnTo>
                <a:close/>
                <a:moveTo>
                  <a:pt x="74" y="52"/>
                </a:moveTo>
                <a:cubicBezTo>
                  <a:pt x="71" y="46"/>
                  <a:pt x="66" y="43"/>
                  <a:pt x="64" y="42"/>
                </a:cubicBezTo>
                <a:cubicBezTo>
                  <a:pt x="69" y="40"/>
                  <a:pt x="72" y="37"/>
                  <a:pt x="74" y="31"/>
                </a:cubicBezTo>
                <a:lnTo>
                  <a:pt x="74" y="5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D7375B6-2F05-435F-8405-D6A69B36C390}"/>
              </a:ext>
            </a:extLst>
          </p:cNvPr>
          <p:cNvGrpSpPr/>
          <p:nvPr userDrawn="1"/>
        </p:nvGrpSpPr>
        <p:grpSpPr>
          <a:xfrm>
            <a:off x="-22860" y="6569823"/>
            <a:ext cx="2766060" cy="138337"/>
            <a:chOff x="-22860" y="6595827"/>
            <a:chExt cx="2766060" cy="138337"/>
          </a:xfrm>
        </p:grpSpPr>
        <p:sp>
          <p:nvSpPr>
            <p:cNvPr id="13" name="Footer Placeholder 3">
              <a:extLst>
                <a:ext uri="{FF2B5EF4-FFF2-40B4-BE49-F238E27FC236}">
                  <a16:creationId xmlns:a16="http://schemas.microsoft.com/office/drawing/2014/main" id="{658D4024-932D-4BD7-8816-5439BEFB15B6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07721" y="6596419"/>
              <a:ext cx="1064702" cy="137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r" defTabSz="912813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798513" algn="r"/>
                </a:tabLst>
                <a:defRPr/>
              </a:pPr>
              <a:r>
                <a:rPr kumimoji="0" lang="en-US" sz="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. All Rights Reserved.</a:t>
              </a:r>
            </a:p>
          </p:txBody>
        </p:sp>
        <p:sp>
          <p:nvSpPr>
            <p:cNvPr id="14" name="TextBox 25">
              <a:extLst>
                <a:ext uri="{FF2B5EF4-FFF2-40B4-BE49-F238E27FC236}">
                  <a16:creationId xmlns:a16="http://schemas.microsoft.com/office/drawing/2014/main" id="{46614E42-7CF7-4D68-AFF2-220AA6709B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2860" y="6596425"/>
              <a:ext cx="927172" cy="123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r" defTabSz="912813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fld id="{7297CC28-9273-45A3-A669-8857AEF43BF8}" type="datetime3">
                <a:rPr kumimoji="0" lang="en-US" sz="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9 June 2025</a:t>
              </a:fld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3M Circular TT Book" panose="020B0604020101020102" pitchFamily="34" charset="0"/>
                <a:ea typeface="ＭＳ Ｐゴシック" charset="0"/>
                <a:cs typeface="3M Circular TT Book" panose="020B0604020101020102" pitchFamily="34" charset="0"/>
              </a:endParaRPr>
            </a:p>
          </p:txBody>
        </p:sp>
        <p:sp>
          <p:nvSpPr>
            <p:cNvPr id="16" name="Rectangle 26">
              <a:extLst>
                <a:ext uri="{FF2B5EF4-FFF2-40B4-BE49-F238E27FC236}">
                  <a16:creationId xmlns:a16="http://schemas.microsoft.com/office/drawing/2014/main" id="{4B979D3F-52C3-4CFF-86F5-716C60EDFC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595827"/>
              <a:ext cx="666749" cy="123087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2813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0"/>
                <a:cs typeface="3M Circular TT Book" panose="020B0604020101020102" pitchFamily="34" charset="0"/>
              </a:endParaRPr>
            </a:p>
          </p:txBody>
        </p:sp>
        <p:sp>
          <p:nvSpPr>
            <p:cNvPr id="22" name="TextBox 24">
              <a:extLst>
                <a:ext uri="{FF2B5EF4-FFF2-40B4-BE49-F238E27FC236}">
                  <a16:creationId xmlns:a16="http://schemas.microsoft.com/office/drawing/2014/main" id="{A4002AE0-1215-44D8-A69A-99D0043688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2839" y="6596418"/>
              <a:ext cx="279621" cy="122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© 3M</a:t>
              </a:r>
            </a:p>
          </p:txBody>
        </p:sp>
        <p:sp>
          <p:nvSpPr>
            <p:cNvPr id="23" name="Footer Placeholder 3">
              <a:extLst>
                <a:ext uri="{FF2B5EF4-FFF2-40B4-BE49-F238E27FC236}">
                  <a16:creationId xmlns:a16="http://schemas.microsoft.com/office/drawing/2014/main" id="{0DD60D4F-DDED-4FC0-904A-DE255BA26019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905198" y="6596401"/>
              <a:ext cx="838002" cy="137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l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80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rPr>
                <a:t>3M Confidential.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8302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ed list- 2 Column with image-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rIns="0"/>
          <a:lstStyle/>
          <a:p>
            <a:r>
              <a:rPr lang="en-US"/>
              <a:t>Image right</a:t>
            </a:r>
            <a:endParaRPr lang="en-GB"/>
          </a:p>
        </p:txBody>
      </p:sp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1408C6FB-BB0C-CD4B-B374-025253E647E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62597" y="1333500"/>
            <a:ext cx="5242052" cy="47879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61D9E2-4BFB-4A6F-A885-AE3A5C254DC7}"/>
              </a:ext>
            </a:extLst>
          </p:cNvPr>
          <p:cNvSpPr txBox="1"/>
          <p:nvPr userDrawn="1"/>
        </p:nvSpPr>
        <p:spPr>
          <a:xfrm>
            <a:off x="11590811" y="6574731"/>
            <a:ext cx="21868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9B7B62B-0732-4BEA-A6C8-5CF96588F2B9}" type="slidenum">
              <a:rPr lang="en-US" sz="800" smtClean="0"/>
              <a:pPr algn="r"/>
              <a:t>‹#›</a:t>
            </a:fld>
            <a:endParaRPr lang="en-US" sz="800" err="1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348D6E41-D129-47BF-8048-84CC50D0625D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910048" y="6477000"/>
            <a:ext cx="363963" cy="194400"/>
          </a:xfrm>
          <a:custGeom>
            <a:avLst/>
            <a:gdLst>
              <a:gd name="T0" fmla="*/ 134 w 170"/>
              <a:gd name="T1" fmla="*/ 3 h 90"/>
              <a:gd name="T2" fmla="*/ 122 w 170"/>
              <a:gd name="T3" fmla="*/ 52 h 90"/>
              <a:gd name="T4" fmla="*/ 109 w 170"/>
              <a:gd name="T5" fmla="*/ 3 h 90"/>
              <a:gd name="T6" fmla="*/ 74 w 170"/>
              <a:gd name="T7" fmla="*/ 3 h 90"/>
              <a:gd name="T8" fmla="*/ 74 w 170"/>
              <a:gd name="T9" fmla="*/ 21 h 90"/>
              <a:gd name="T10" fmla="*/ 40 w 170"/>
              <a:gd name="T11" fmla="*/ 1 h 90"/>
              <a:gd name="T12" fmla="*/ 4 w 170"/>
              <a:gd name="T13" fmla="*/ 31 h 90"/>
              <a:gd name="T14" fmla="*/ 28 w 170"/>
              <a:gd name="T15" fmla="*/ 31 h 90"/>
              <a:gd name="T16" fmla="*/ 39 w 170"/>
              <a:gd name="T17" fmla="*/ 20 h 90"/>
              <a:gd name="T18" fmla="*/ 50 w 170"/>
              <a:gd name="T19" fmla="*/ 28 h 90"/>
              <a:gd name="T20" fmla="*/ 39 w 170"/>
              <a:gd name="T21" fmla="*/ 35 h 90"/>
              <a:gd name="T22" fmla="*/ 31 w 170"/>
              <a:gd name="T23" fmla="*/ 35 h 90"/>
              <a:gd name="T24" fmla="*/ 31 w 170"/>
              <a:gd name="T25" fmla="*/ 51 h 90"/>
              <a:gd name="T26" fmla="*/ 38 w 170"/>
              <a:gd name="T27" fmla="*/ 51 h 90"/>
              <a:gd name="T28" fmla="*/ 48 w 170"/>
              <a:gd name="T29" fmla="*/ 60 h 90"/>
              <a:gd name="T30" fmla="*/ 38 w 170"/>
              <a:gd name="T31" fmla="*/ 70 h 90"/>
              <a:gd name="T32" fmla="*/ 25 w 170"/>
              <a:gd name="T33" fmla="*/ 54 h 90"/>
              <a:gd name="T34" fmla="*/ 1 w 170"/>
              <a:gd name="T35" fmla="*/ 54 h 90"/>
              <a:gd name="T36" fmla="*/ 38 w 170"/>
              <a:gd name="T37" fmla="*/ 90 h 90"/>
              <a:gd name="T38" fmla="*/ 74 w 170"/>
              <a:gd name="T39" fmla="*/ 71 h 90"/>
              <a:gd name="T40" fmla="*/ 74 w 170"/>
              <a:gd name="T41" fmla="*/ 88 h 90"/>
              <a:gd name="T42" fmla="*/ 98 w 170"/>
              <a:gd name="T43" fmla="*/ 88 h 90"/>
              <a:gd name="T44" fmla="*/ 98 w 170"/>
              <a:gd name="T45" fmla="*/ 34 h 90"/>
              <a:gd name="T46" fmla="*/ 111 w 170"/>
              <a:gd name="T47" fmla="*/ 88 h 90"/>
              <a:gd name="T48" fmla="*/ 132 w 170"/>
              <a:gd name="T49" fmla="*/ 88 h 90"/>
              <a:gd name="T50" fmla="*/ 146 w 170"/>
              <a:gd name="T51" fmla="*/ 34 h 90"/>
              <a:gd name="T52" fmla="*/ 146 w 170"/>
              <a:gd name="T53" fmla="*/ 88 h 90"/>
              <a:gd name="T54" fmla="*/ 170 w 170"/>
              <a:gd name="T55" fmla="*/ 88 h 90"/>
              <a:gd name="T56" fmla="*/ 170 w 170"/>
              <a:gd name="T57" fmla="*/ 3 h 90"/>
              <a:gd name="T58" fmla="*/ 134 w 170"/>
              <a:gd name="T59" fmla="*/ 3 h 90"/>
              <a:gd name="T60" fmla="*/ 74 w 170"/>
              <a:gd name="T61" fmla="*/ 52 h 90"/>
              <a:gd name="T62" fmla="*/ 64 w 170"/>
              <a:gd name="T63" fmla="*/ 42 h 90"/>
              <a:gd name="T64" fmla="*/ 74 w 170"/>
              <a:gd name="T65" fmla="*/ 31 h 90"/>
              <a:gd name="T66" fmla="*/ 74 w 170"/>
              <a:gd name="T67" fmla="*/ 52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70" h="90">
                <a:moveTo>
                  <a:pt x="134" y="3"/>
                </a:moveTo>
                <a:cubicBezTo>
                  <a:pt x="122" y="52"/>
                  <a:pt x="122" y="52"/>
                  <a:pt x="122" y="52"/>
                </a:cubicBezTo>
                <a:cubicBezTo>
                  <a:pt x="109" y="3"/>
                  <a:pt x="109" y="3"/>
                  <a:pt x="109" y="3"/>
                </a:cubicBezTo>
                <a:cubicBezTo>
                  <a:pt x="74" y="3"/>
                  <a:pt x="74" y="3"/>
                  <a:pt x="74" y="3"/>
                </a:cubicBezTo>
                <a:cubicBezTo>
                  <a:pt x="74" y="21"/>
                  <a:pt x="74" y="21"/>
                  <a:pt x="74" y="21"/>
                </a:cubicBezTo>
                <a:cubicBezTo>
                  <a:pt x="69" y="5"/>
                  <a:pt x="54" y="1"/>
                  <a:pt x="40" y="1"/>
                </a:cubicBezTo>
                <a:cubicBezTo>
                  <a:pt x="23" y="0"/>
                  <a:pt x="5" y="8"/>
                  <a:pt x="4" y="31"/>
                </a:cubicBezTo>
                <a:cubicBezTo>
                  <a:pt x="28" y="31"/>
                  <a:pt x="28" y="31"/>
                  <a:pt x="28" y="31"/>
                </a:cubicBezTo>
                <a:cubicBezTo>
                  <a:pt x="28" y="24"/>
                  <a:pt x="33" y="20"/>
                  <a:pt x="39" y="20"/>
                </a:cubicBezTo>
                <a:cubicBezTo>
                  <a:pt x="46" y="20"/>
                  <a:pt x="50" y="23"/>
                  <a:pt x="50" y="28"/>
                </a:cubicBezTo>
                <a:cubicBezTo>
                  <a:pt x="49" y="32"/>
                  <a:pt x="47" y="35"/>
                  <a:pt x="39" y="35"/>
                </a:cubicBezTo>
                <a:cubicBezTo>
                  <a:pt x="31" y="35"/>
                  <a:pt x="31" y="35"/>
                  <a:pt x="31" y="35"/>
                </a:cubicBezTo>
                <a:cubicBezTo>
                  <a:pt x="31" y="51"/>
                  <a:pt x="31" y="51"/>
                  <a:pt x="31" y="51"/>
                </a:cubicBezTo>
                <a:cubicBezTo>
                  <a:pt x="38" y="51"/>
                  <a:pt x="38" y="51"/>
                  <a:pt x="38" y="51"/>
                </a:cubicBezTo>
                <a:cubicBezTo>
                  <a:pt x="42" y="51"/>
                  <a:pt x="48" y="54"/>
                  <a:pt x="48" y="60"/>
                </a:cubicBezTo>
                <a:cubicBezTo>
                  <a:pt x="49" y="67"/>
                  <a:pt x="44" y="70"/>
                  <a:pt x="38" y="70"/>
                </a:cubicBezTo>
                <a:cubicBezTo>
                  <a:pt x="27" y="69"/>
                  <a:pt x="25" y="61"/>
                  <a:pt x="25" y="54"/>
                </a:cubicBezTo>
                <a:cubicBezTo>
                  <a:pt x="1" y="54"/>
                  <a:pt x="1" y="54"/>
                  <a:pt x="1" y="54"/>
                </a:cubicBezTo>
                <a:cubicBezTo>
                  <a:pt x="1" y="59"/>
                  <a:pt x="0" y="90"/>
                  <a:pt x="38" y="90"/>
                </a:cubicBezTo>
                <a:cubicBezTo>
                  <a:pt x="57" y="90"/>
                  <a:pt x="70" y="82"/>
                  <a:pt x="74" y="71"/>
                </a:cubicBezTo>
                <a:cubicBezTo>
                  <a:pt x="74" y="88"/>
                  <a:pt x="74" y="88"/>
                  <a:pt x="74" y="88"/>
                </a:cubicBezTo>
                <a:cubicBezTo>
                  <a:pt x="98" y="88"/>
                  <a:pt x="98" y="88"/>
                  <a:pt x="98" y="88"/>
                </a:cubicBezTo>
                <a:cubicBezTo>
                  <a:pt x="98" y="34"/>
                  <a:pt x="98" y="34"/>
                  <a:pt x="98" y="34"/>
                </a:cubicBezTo>
                <a:cubicBezTo>
                  <a:pt x="111" y="88"/>
                  <a:pt x="111" y="88"/>
                  <a:pt x="111" y="88"/>
                </a:cubicBezTo>
                <a:cubicBezTo>
                  <a:pt x="132" y="88"/>
                  <a:pt x="132" y="88"/>
                  <a:pt x="132" y="88"/>
                </a:cubicBezTo>
                <a:cubicBezTo>
                  <a:pt x="146" y="34"/>
                  <a:pt x="146" y="34"/>
                  <a:pt x="146" y="34"/>
                </a:cubicBezTo>
                <a:cubicBezTo>
                  <a:pt x="146" y="88"/>
                  <a:pt x="146" y="88"/>
                  <a:pt x="146" y="88"/>
                </a:cubicBezTo>
                <a:cubicBezTo>
                  <a:pt x="170" y="88"/>
                  <a:pt x="170" y="88"/>
                  <a:pt x="170" y="88"/>
                </a:cubicBezTo>
                <a:cubicBezTo>
                  <a:pt x="170" y="3"/>
                  <a:pt x="170" y="3"/>
                  <a:pt x="170" y="3"/>
                </a:cubicBezTo>
                <a:lnTo>
                  <a:pt x="134" y="3"/>
                </a:lnTo>
                <a:close/>
                <a:moveTo>
                  <a:pt x="74" y="52"/>
                </a:moveTo>
                <a:cubicBezTo>
                  <a:pt x="71" y="46"/>
                  <a:pt x="66" y="43"/>
                  <a:pt x="64" y="42"/>
                </a:cubicBezTo>
                <a:cubicBezTo>
                  <a:pt x="69" y="40"/>
                  <a:pt x="72" y="37"/>
                  <a:pt x="74" y="31"/>
                </a:cubicBezTo>
                <a:lnTo>
                  <a:pt x="74" y="5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D5AE57E-ED9D-4D30-B5BB-5B890BD8A6A0}"/>
              </a:ext>
            </a:extLst>
          </p:cNvPr>
          <p:cNvGrpSpPr/>
          <p:nvPr userDrawn="1"/>
        </p:nvGrpSpPr>
        <p:grpSpPr>
          <a:xfrm>
            <a:off x="-22860" y="6569823"/>
            <a:ext cx="2766060" cy="138337"/>
            <a:chOff x="-22860" y="6595827"/>
            <a:chExt cx="2766060" cy="138337"/>
          </a:xfrm>
        </p:grpSpPr>
        <p:sp>
          <p:nvSpPr>
            <p:cNvPr id="15" name="Footer Placeholder 3">
              <a:extLst>
                <a:ext uri="{FF2B5EF4-FFF2-40B4-BE49-F238E27FC236}">
                  <a16:creationId xmlns:a16="http://schemas.microsoft.com/office/drawing/2014/main" id="{A9D80115-46FD-4867-98CE-79D9ACB5A221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07721" y="6596419"/>
              <a:ext cx="1064702" cy="137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r" defTabSz="912813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798513" algn="r"/>
                </a:tabLst>
                <a:defRPr/>
              </a:pPr>
              <a:r>
                <a:rPr kumimoji="0" lang="en-US" sz="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. All Rights Reserved.</a:t>
              </a:r>
            </a:p>
          </p:txBody>
        </p:sp>
        <p:sp>
          <p:nvSpPr>
            <p:cNvPr id="16" name="TextBox 25">
              <a:extLst>
                <a:ext uri="{FF2B5EF4-FFF2-40B4-BE49-F238E27FC236}">
                  <a16:creationId xmlns:a16="http://schemas.microsoft.com/office/drawing/2014/main" id="{7D15C1AF-3889-495A-82E5-86D5347DA6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2860" y="6596425"/>
              <a:ext cx="927172" cy="123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r" defTabSz="912813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fld id="{7297CC28-9273-45A3-A669-8857AEF43BF8}" type="datetime3">
                <a:rPr kumimoji="0" lang="en-US" sz="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9 June 2025</a:t>
              </a:fld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3M Circular TT Book" panose="020B0604020101020102" pitchFamily="34" charset="0"/>
                <a:ea typeface="ＭＳ Ｐゴシック" charset="0"/>
                <a:cs typeface="3M Circular TT Book" panose="020B0604020101020102" pitchFamily="34" charset="0"/>
              </a:endParaRPr>
            </a:p>
          </p:txBody>
        </p:sp>
        <p:sp>
          <p:nvSpPr>
            <p:cNvPr id="21" name="Rectangle 26">
              <a:extLst>
                <a:ext uri="{FF2B5EF4-FFF2-40B4-BE49-F238E27FC236}">
                  <a16:creationId xmlns:a16="http://schemas.microsoft.com/office/drawing/2014/main" id="{8F161AC0-C82E-449A-9774-6250C2166F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595827"/>
              <a:ext cx="666749" cy="123087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2813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0"/>
                <a:cs typeface="3M Circular TT Book" panose="020B0604020101020102" pitchFamily="34" charset="0"/>
              </a:endParaRPr>
            </a:p>
          </p:txBody>
        </p:sp>
        <p:sp>
          <p:nvSpPr>
            <p:cNvPr id="22" name="TextBox 24">
              <a:extLst>
                <a:ext uri="{FF2B5EF4-FFF2-40B4-BE49-F238E27FC236}">
                  <a16:creationId xmlns:a16="http://schemas.microsoft.com/office/drawing/2014/main" id="{55AF0BF9-A59D-4ED9-AFDF-D217FEEC5D3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2839" y="6596418"/>
              <a:ext cx="279621" cy="122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© 3M</a:t>
              </a:r>
            </a:p>
          </p:txBody>
        </p:sp>
        <p:sp>
          <p:nvSpPr>
            <p:cNvPr id="23" name="Footer Placeholder 3">
              <a:extLst>
                <a:ext uri="{FF2B5EF4-FFF2-40B4-BE49-F238E27FC236}">
                  <a16:creationId xmlns:a16="http://schemas.microsoft.com/office/drawing/2014/main" id="{78A3495F-08B5-49B7-B8D0-854401294998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905198" y="6596401"/>
              <a:ext cx="838002" cy="137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l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80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rPr>
                <a:t>3M Confidential.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69402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9412" y="381000"/>
            <a:ext cx="11425237" cy="435864"/>
          </a:xfrm>
        </p:spPr>
        <p:txBody>
          <a:bodyPr rIns="0"/>
          <a:lstStyle>
            <a:lvl1pPr>
              <a:defRPr/>
            </a:lvl1pPr>
          </a:lstStyle>
          <a:p>
            <a:r>
              <a:rPr lang="en-US"/>
              <a:t>Image left</a:t>
            </a:r>
            <a:endParaRPr lang="en-GB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DEF009F2-17EF-7F4F-91BC-C9D2B62F45C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84048" y="1333500"/>
            <a:ext cx="5708649" cy="49149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250FB7-BC1F-4D60-A1BA-8872DD950A0A}"/>
              </a:ext>
            </a:extLst>
          </p:cNvPr>
          <p:cNvSpPr txBox="1"/>
          <p:nvPr userDrawn="1"/>
        </p:nvSpPr>
        <p:spPr>
          <a:xfrm>
            <a:off x="11590811" y="6574731"/>
            <a:ext cx="21868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9B7B62B-0732-4BEA-A6C8-5CF96588F2B9}" type="slidenum">
              <a:rPr lang="en-US" sz="800" smtClean="0"/>
              <a:pPr algn="r"/>
              <a:t>‹#›</a:t>
            </a:fld>
            <a:endParaRPr lang="en-US" sz="800" err="1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A0C22D61-94E0-4F0C-876C-100C5DBEFFE3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910048" y="6477000"/>
            <a:ext cx="363963" cy="194400"/>
          </a:xfrm>
          <a:custGeom>
            <a:avLst/>
            <a:gdLst>
              <a:gd name="T0" fmla="*/ 134 w 170"/>
              <a:gd name="T1" fmla="*/ 3 h 90"/>
              <a:gd name="T2" fmla="*/ 122 w 170"/>
              <a:gd name="T3" fmla="*/ 52 h 90"/>
              <a:gd name="T4" fmla="*/ 109 w 170"/>
              <a:gd name="T5" fmla="*/ 3 h 90"/>
              <a:gd name="T6" fmla="*/ 74 w 170"/>
              <a:gd name="T7" fmla="*/ 3 h 90"/>
              <a:gd name="T8" fmla="*/ 74 w 170"/>
              <a:gd name="T9" fmla="*/ 21 h 90"/>
              <a:gd name="T10" fmla="*/ 40 w 170"/>
              <a:gd name="T11" fmla="*/ 1 h 90"/>
              <a:gd name="T12" fmla="*/ 4 w 170"/>
              <a:gd name="T13" fmla="*/ 31 h 90"/>
              <a:gd name="T14" fmla="*/ 28 w 170"/>
              <a:gd name="T15" fmla="*/ 31 h 90"/>
              <a:gd name="T16" fmla="*/ 39 w 170"/>
              <a:gd name="T17" fmla="*/ 20 h 90"/>
              <a:gd name="T18" fmla="*/ 50 w 170"/>
              <a:gd name="T19" fmla="*/ 28 h 90"/>
              <a:gd name="T20" fmla="*/ 39 w 170"/>
              <a:gd name="T21" fmla="*/ 35 h 90"/>
              <a:gd name="T22" fmla="*/ 31 w 170"/>
              <a:gd name="T23" fmla="*/ 35 h 90"/>
              <a:gd name="T24" fmla="*/ 31 w 170"/>
              <a:gd name="T25" fmla="*/ 51 h 90"/>
              <a:gd name="T26" fmla="*/ 38 w 170"/>
              <a:gd name="T27" fmla="*/ 51 h 90"/>
              <a:gd name="T28" fmla="*/ 48 w 170"/>
              <a:gd name="T29" fmla="*/ 60 h 90"/>
              <a:gd name="T30" fmla="*/ 38 w 170"/>
              <a:gd name="T31" fmla="*/ 70 h 90"/>
              <a:gd name="T32" fmla="*/ 25 w 170"/>
              <a:gd name="T33" fmla="*/ 54 h 90"/>
              <a:gd name="T34" fmla="*/ 1 w 170"/>
              <a:gd name="T35" fmla="*/ 54 h 90"/>
              <a:gd name="T36" fmla="*/ 38 w 170"/>
              <a:gd name="T37" fmla="*/ 90 h 90"/>
              <a:gd name="T38" fmla="*/ 74 w 170"/>
              <a:gd name="T39" fmla="*/ 71 h 90"/>
              <a:gd name="T40" fmla="*/ 74 w 170"/>
              <a:gd name="T41" fmla="*/ 88 h 90"/>
              <a:gd name="T42" fmla="*/ 98 w 170"/>
              <a:gd name="T43" fmla="*/ 88 h 90"/>
              <a:gd name="T44" fmla="*/ 98 w 170"/>
              <a:gd name="T45" fmla="*/ 34 h 90"/>
              <a:gd name="T46" fmla="*/ 111 w 170"/>
              <a:gd name="T47" fmla="*/ 88 h 90"/>
              <a:gd name="T48" fmla="*/ 132 w 170"/>
              <a:gd name="T49" fmla="*/ 88 h 90"/>
              <a:gd name="T50" fmla="*/ 146 w 170"/>
              <a:gd name="T51" fmla="*/ 34 h 90"/>
              <a:gd name="T52" fmla="*/ 146 w 170"/>
              <a:gd name="T53" fmla="*/ 88 h 90"/>
              <a:gd name="T54" fmla="*/ 170 w 170"/>
              <a:gd name="T55" fmla="*/ 88 h 90"/>
              <a:gd name="T56" fmla="*/ 170 w 170"/>
              <a:gd name="T57" fmla="*/ 3 h 90"/>
              <a:gd name="T58" fmla="*/ 134 w 170"/>
              <a:gd name="T59" fmla="*/ 3 h 90"/>
              <a:gd name="T60" fmla="*/ 74 w 170"/>
              <a:gd name="T61" fmla="*/ 52 h 90"/>
              <a:gd name="T62" fmla="*/ 64 w 170"/>
              <a:gd name="T63" fmla="*/ 42 h 90"/>
              <a:gd name="T64" fmla="*/ 74 w 170"/>
              <a:gd name="T65" fmla="*/ 31 h 90"/>
              <a:gd name="T66" fmla="*/ 74 w 170"/>
              <a:gd name="T67" fmla="*/ 52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70" h="90">
                <a:moveTo>
                  <a:pt x="134" y="3"/>
                </a:moveTo>
                <a:cubicBezTo>
                  <a:pt x="122" y="52"/>
                  <a:pt x="122" y="52"/>
                  <a:pt x="122" y="52"/>
                </a:cubicBezTo>
                <a:cubicBezTo>
                  <a:pt x="109" y="3"/>
                  <a:pt x="109" y="3"/>
                  <a:pt x="109" y="3"/>
                </a:cubicBezTo>
                <a:cubicBezTo>
                  <a:pt x="74" y="3"/>
                  <a:pt x="74" y="3"/>
                  <a:pt x="74" y="3"/>
                </a:cubicBezTo>
                <a:cubicBezTo>
                  <a:pt x="74" y="21"/>
                  <a:pt x="74" y="21"/>
                  <a:pt x="74" y="21"/>
                </a:cubicBezTo>
                <a:cubicBezTo>
                  <a:pt x="69" y="5"/>
                  <a:pt x="54" y="1"/>
                  <a:pt x="40" y="1"/>
                </a:cubicBezTo>
                <a:cubicBezTo>
                  <a:pt x="23" y="0"/>
                  <a:pt x="5" y="8"/>
                  <a:pt x="4" y="31"/>
                </a:cubicBezTo>
                <a:cubicBezTo>
                  <a:pt x="28" y="31"/>
                  <a:pt x="28" y="31"/>
                  <a:pt x="28" y="31"/>
                </a:cubicBezTo>
                <a:cubicBezTo>
                  <a:pt x="28" y="24"/>
                  <a:pt x="33" y="20"/>
                  <a:pt x="39" y="20"/>
                </a:cubicBezTo>
                <a:cubicBezTo>
                  <a:pt x="46" y="20"/>
                  <a:pt x="50" y="23"/>
                  <a:pt x="50" y="28"/>
                </a:cubicBezTo>
                <a:cubicBezTo>
                  <a:pt x="49" y="32"/>
                  <a:pt x="47" y="35"/>
                  <a:pt x="39" y="35"/>
                </a:cubicBezTo>
                <a:cubicBezTo>
                  <a:pt x="31" y="35"/>
                  <a:pt x="31" y="35"/>
                  <a:pt x="31" y="35"/>
                </a:cubicBezTo>
                <a:cubicBezTo>
                  <a:pt x="31" y="51"/>
                  <a:pt x="31" y="51"/>
                  <a:pt x="31" y="51"/>
                </a:cubicBezTo>
                <a:cubicBezTo>
                  <a:pt x="38" y="51"/>
                  <a:pt x="38" y="51"/>
                  <a:pt x="38" y="51"/>
                </a:cubicBezTo>
                <a:cubicBezTo>
                  <a:pt x="42" y="51"/>
                  <a:pt x="48" y="54"/>
                  <a:pt x="48" y="60"/>
                </a:cubicBezTo>
                <a:cubicBezTo>
                  <a:pt x="49" y="67"/>
                  <a:pt x="44" y="70"/>
                  <a:pt x="38" y="70"/>
                </a:cubicBezTo>
                <a:cubicBezTo>
                  <a:pt x="27" y="69"/>
                  <a:pt x="25" y="61"/>
                  <a:pt x="25" y="54"/>
                </a:cubicBezTo>
                <a:cubicBezTo>
                  <a:pt x="1" y="54"/>
                  <a:pt x="1" y="54"/>
                  <a:pt x="1" y="54"/>
                </a:cubicBezTo>
                <a:cubicBezTo>
                  <a:pt x="1" y="59"/>
                  <a:pt x="0" y="90"/>
                  <a:pt x="38" y="90"/>
                </a:cubicBezTo>
                <a:cubicBezTo>
                  <a:pt x="57" y="90"/>
                  <a:pt x="70" y="82"/>
                  <a:pt x="74" y="71"/>
                </a:cubicBezTo>
                <a:cubicBezTo>
                  <a:pt x="74" y="88"/>
                  <a:pt x="74" y="88"/>
                  <a:pt x="74" y="88"/>
                </a:cubicBezTo>
                <a:cubicBezTo>
                  <a:pt x="98" y="88"/>
                  <a:pt x="98" y="88"/>
                  <a:pt x="98" y="88"/>
                </a:cubicBezTo>
                <a:cubicBezTo>
                  <a:pt x="98" y="34"/>
                  <a:pt x="98" y="34"/>
                  <a:pt x="98" y="34"/>
                </a:cubicBezTo>
                <a:cubicBezTo>
                  <a:pt x="111" y="88"/>
                  <a:pt x="111" y="88"/>
                  <a:pt x="111" y="88"/>
                </a:cubicBezTo>
                <a:cubicBezTo>
                  <a:pt x="132" y="88"/>
                  <a:pt x="132" y="88"/>
                  <a:pt x="132" y="88"/>
                </a:cubicBezTo>
                <a:cubicBezTo>
                  <a:pt x="146" y="34"/>
                  <a:pt x="146" y="34"/>
                  <a:pt x="146" y="34"/>
                </a:cubicBezTo>
                <a:cubicBezTo>
                  <a:pt x="146" y="88"/>
                  <a:pt x="146" y="88"/>
                  <a:pt x="146" y="88"/>
                </a:cubicBezTo>
                <a:cubicBezTo>
                  <a:pt x="170" y="88"/>
                  <a:pt x="170" y="88"/>
                  <a:pt x="170" y="88"/>
                </a:cubicBezTo>
                <a:cubicBezTo>
                  <a:pt x="170" y="3"/>
                  <a:pt x="170" y="3"/>
                  <a:pt x="170" y="3"/>
                </a:cubicBezTo>
                <a:lnTo>
                  <a:pt x="134" y="3"/>
                </a:lnTo>
                <a:close/>
                <a:moveTo>
                  <a:pt x="74" y="52"/>
                </a:moveTo>
                <a:cubicBezTo>
                  <a:pt x="71" y="46"/>
                  <a:pt x="66" y="43"/>
                  <a:pt x="64" y="42"/>
                </a:cubicBezTo>
                <a:cubicBezTo>
                  <a:pt x="69" y="40"/>
                  <a:pt x="72" y="37"/>
                  <a:pt x="74" y="31"/>
                </a:cubicBezTo>
                <a:lnTo>
                  <a:pt x="74" y="5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2CE2885-9B92-43AC-A8FC-DE8903D555B8}"/>
              </a:ext>
            </a:extLst>
          </p:cNvPr>
          <p:cNvGrpSpPr/>
          <p:nvPr userDrawn="1"/>
        </p:nvGrpSpPr>
        <p:grpSpPr>
          <a:xfrm>
            <a:off x="-22860" y="6569823"/>
            <a:ext cx="2766060" cy="138337"/>
            <a:chOff x="-22860" y="6595827"/>
            <a:chExt cx="2766060" cy="138337"/>
          </a:xfrm>
        </p:grpSpPr>
        <p:sp>
          <p:nvSpPr>
            <p:cNvPr id="15" name="Footer Placeholder 3">
              <a:extLst>
                <a:ext uri="{FF2B5EF4-FFF2-40B4-BE49-F238E27FC236}">
                  <a16:creationId xmlns:a16="http://schemas.microsoft.com/office/drawing/2014/main" id="{9049E853-7A75-419C-B2FB-00E3C2430683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07721" y="6596419"/>
              <a:ext cx="1064702" cy="137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r" defTabSz="912813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798513" algn="r"/>
                </a:tabLst>
                <a:defRPr/>
              </a:pPr>
              <a:r>
                <a:rPr kumimoji="0" lang="en-US" sz="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. All Rights Reserved.</a:t>
              </a:r>
            </a:p>
          </p:txBody>
        </p:sp>
        <p:sp>
          <p:nvSpPr>
            <p:cNvPr id="16" name="TextBox 25">
              <a:extLst>
                <a:ext uri="{FF2B5EF4-FFF2-40B4-BE49-F238E27FC236}">
                  <a16:creationId xmlns:a16="http://schemas.microsoft.com/office/drawing/2014/main" id="{8632C330-393C-4984-86D5-59EC238378A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2860" y="6596425"/>
              <a:ext cx="927172" cy="123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r" defTabSz="912813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fld id="{7297CC28-9273-45A3-A669-8857AEF43BF8}" type="datetime3">
                <a:rPr kumimoji="0" lang="en-US" sz="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9 June 2025</a:t>
              </a:fld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3M Circular TT Book" panose="020B0604020101020102" pitchFamily="34" charset="0"/>
                <a:ea typeface="ＭＳ Ｐゴシック" charset="0"/>
                <a:cs typeface="3M Circular TT Book" panose="020B0604020101020102" pitchFamily="34" charset="0"/>
              </a:endParaRPr>
            </a:p>
          </p:txBody>
        </p:sp>
        <p:sp>
          <p:nvSpPr>
            <p:cNvPr id="17" name="Rectangle 26">
              <a:extLst>
                <a:ext uri="{FF2B5EF4-FFF2-40B4-BE49-F238E27FC236}">
                  <a16:creationId xmlns:a16="http://schemas.microsoft.com/office/drawing/2014/main" id="{27A66FA0-7B4C-49EA-BEE1-A8F88221A7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595827"/>
              <a:ext cx="666749" cy="123087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2813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0"/>
                <a:cs typeface="3M Circular TT Book" panose="020B0604020101020102" pitchFamily="34" charset="0"/>
              </a:endParaRPr>
            </a:p>
          </p:txBody>
        </p:sp>
        <p:sp>
          <p:nvSpPr>
            <p:cNvPr id="22" name="TextBox 24">
              <a:extLst>
                <a:ext uri="{FF2B5EF4-FFF2-40B4-BE49-F238E27FC236}">
                  <a16:creationId xmlns:a16="http://schemas.microsoft.com/office/drawing/2014/main" id="{6F0A99C5-714E-4F9D-BC33-6413A242414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2839" y="6596418"/>
              <a:ext cx="279621" cy="122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© 3M</a:t>
              </a:r>
            </a:p>
          </p:txBody>
        </p:sp>
        <p:sp>
          <p:nvSpPr>
            <p:cNvPr id="23" name="Footer Placeholder 3">
              <a:extLst>
                <a:ext uri="{FF2B5EF4-FFF2-40B4-BE49-F238E27FC236}">
                  <a16:creationId xmlns:a16="http://schemas.microsoft.com/office/drawing/2014/main" id="{DF148B9C-D872-4166-937E-F26F48AF49E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905198" y="6596401"/>
              <a:ext cx="838002" cy="137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l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80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rPr>
                <a:t>3M Confidential.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30540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with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9412" y="381000"/>
            <a:ext cx="11425237" cy="435864"/>
          </a:xfrm>
        </p:spPr>
        <p:txBody>
          <a:bodyPr rIns="0"/>
          <a:lstStyle>
            <a:lvl1pPr>
              <a:defRPr/>
            </a:lvl1pPr>
          </a:lstStyle>
          <a:p>
            <a:r>
              <a:rPr lang="en-US"/>
              <a:t>2 images</a:t>
            </a:r>
            <a:endParaRPr lang="en-GB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DEF009F2-17EF-7F4F-91BC-C9D2B62F45C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84048" y="1335024"/>
            <a:ext cx="3379977" cy="2185416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DD33E0B6-FA3C-4C42-8E9A-A34DC203DBF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84048" y="3944207"/>
            <a:ext cx="3379977" cy="2185416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726177-B364-4A05-B182-1F9BFBA166D4}"/>
              </a:ext>
            </a:extLst>
          </p:cNvPr>
          <p:cNvSpPr txBox="1"/>
          <p:nvPr userDrawn="1"/>
        </p:nvSpPr>
        <p:spPr>
          <a:xfrm>
            <a:off x="11590811" y="6574731"/>
            <a:ext cx="21868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9B7B62B-0732-4BEA-A6C8-5CF96588F2B9}" type="slidenum">
              <a:rPr lang="en-US" sz="800" smtClean="0"/>
              <a:pPr algn="r"/>
              <a:t>‹#›</a:t>
            </a:fld>
            <a:endParaRPr lang="en-US" sz="800" err="1"/>
          </a:p>
        </p:txBody>
      </p:sp>
      <p:sp>
        <p:nvSpPr>
          <p:cNvPr id="25" name="Freeform 5">
            <a:extLst>
              <a:ext uri="{FF2B5EF4-FFF2-40B4-BE49-F238E27FC236}">
                <a16:creationId xmlns:a16="http://schemas.microsoft.com/office/drawing/2014/main" id="{BB0B2729-CE39-4D19-BEF6-01A72BE96E46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910048" y="6477000"/>
            <a:ext cx="363963" cy="194400"/>
          </a:xfrm>
          <a:custGeom>
            <a:avLst/>
            <a:gdLst>
              <a:gd name="T0" fmla="*/ 134 w 170"/>
              <a:gd name="T1" fmla="*/ 3 h 90"/>
              <a:gd name="T2" fmla="*/ 122 w 170"/>
              <a:gd name="T3" fmla="*/ 52 h 90"/>
              <a:gd name="T4" fmla="*/ 109 w 170"/>
              <a:gd name="T5" fmla="*/ 3 h 90"/>
              <a:gd name="T6" fmla="*/ 74 w 170"/>
              <a:gd name="T7" fmla="*/ 3 h 90"/>
              <a:gd name="T8" fmla="*/ 74 w 170"/>
              <a:gd name="T9" fmla="*/ 21 h 90"/>
              <a:gd name="T10" fmla="*/ 40 w 170"/>
              <a:gd name="T11" fmla="*/ 1 h 90"/>
              <a:gd name="T12" fmla="*/ 4 w 170"/>
              <a:gd name="T13" fmla="*/ 31 h 90"/>
              <a:gd name="T14" fmla="*/ 28 w 170"/>
              <a:gd name="T15" fmla="*/ 31 h 90"/>
              <a:gd name="T16" fmla="*/ 39 w 170"/>
              <a:gd name="T17" fmla="*/ 20 h 90"/>
              <a:gd name="T18" fmla="*/ 50 w 170"/>
              <a:gd name="T19" fmla="*/ 28 h 90"/>
              <a:gd name="T20" fmla="*/ 39 w 170"/>
              <a:gd name="T21" fmla="*/ 35 h 90"/>
              <a:gd name="T22" fmla="*/ 31 w 170"/>
              <a:gd name="T23" fmla="*/ 35 h 90"/>
              <a:gd name="T24" fmla="*/ 31 w 170"/>
              <a:gd name="T25" fmla="*/ 51 h 90"/>
              <a:gd name="T26" fmla="*/ 38 w 170"/>
              <a:gd name="T27" fmla="*/ 51 h 90"/>
              <a:gd name="T28" fmla="*/ 48 w 170"/>
              <a:gd name="T29" fmla="*/ 60 h 90"/>
              <a:gd name="T30" fmla="*/ 38 w 170"/>
              <a:gd name="T31" fmla="*/ 70 h 90"/>
              <a:gd name="T32" fmla="*/ 25 w 170"/>
              <a:gd name="T33" fmla="*/ 54 h 90"/>
              <a:gd name="T34" fmla="*/ 1 w 170"/>
              <a:gd name="T35" fmla="*/ 54 h 90"/>
              <a:gd name="T36" fmla="*/ 38 w 170"/>
              <a:gd name="T37" fmla="*/ 90 h 90"/>
              <a:gd name="T38" fmla="*/ 74 w 170"/>
              <a:gd name="T39" fmla="*/ 71 h 90"/>
              <a:gd name="T40" fmla="*/ 74 w 170"/>
              <a:gd name="T41" fmla="*/ 88 h 90"/>
              <a:gd name="T42" fmla="*/ 98 w 170"/>
              <a:gd name="T43" fmla="*/ 88 h 90"/>
              <a:gd name="T44" fmla="*/ 98 w 170"/>
              <a:gd name="T45" fmla="*/ 34 h 90"/>
              <a:gd name="T46" fmla="*/ 111 w 170"/>
              <a:gd name="T47" fmla="*/ 88 h 90"/>
              <a:gd name="T48" fmla="*/ 132 w 170"/>
              <a:gd name="T49" fmla="*/ 88 h 90"/>
              <a:gd name="T50" fmla="*/ 146 w 170"/>
              <a:gd name="T51" fmla="*/ 34 h 90"/>
              <a:gd name="T52" fmla="*/ 146 w 170"/>
              <a:gd name="T53" fmla="*/ 88 h 90"/>
              <a:gd name="T54" fmla="*/ 170 w 170"/>
              <a:gd name="T55" fmla="*/ 88 h 90"/>
              <a:gd name="T56" fmla="*/ 170 w 170"/>
              <a:gd name="T57" fmla="*/ 3 h 90"/>
              <a:gd name="T58" fmla="*/ 134 w 170"/>
              <a:gd name="T59" fmla="*/ 3 h 90"/>
              <a:gd name="T60" fmla="*/ 74 w 170"/>
              <a:gd name="T61" fmla="*/ 52 h 90"/>
              <a:gd name="T62" fmla="*/ 64 w 170"/>
              <a:gd name="T63" fmla="*/ 42 h 90"/>
              <a:gd name="T64" fmla="*/ 74 w 170"/>
              <a:gd name="T65" fmla="*/ 31 h 90"/>
              <a:gd name="T66" fmla="*/ 74 w 170"/>
              <a:gd name="T67" fmla="*/ 52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70" h="90">
                <a:moveTo>
                  <a:pt x="134" y="3"/>
                </a:moveTo>
                <a:cubicBezTo>
                  <a:pt x="122" y="52"/>
                  <a:pt x="122" y="52"/>
                  <a:pt x="122" y="52"/>
                </a:cubicBezTo>
                <a:cubicBezTo>
                  <a:pt x="109" y="3"/>
                  <a:pt x="109" y="3"/>
                  <a:pt x="109" y="3"/>
                </a:cubicBezTo>
                <a:cubicBezTo>
                  <a:pt x="74" y="3"/>
                  <a:pt x="74" y="3"/>
                  <a:pt x="74" y="3"/>
                </a:cubicBezTo>
                <a:cubicBezTo>
                  <a:pt x="74" y="21"/>
                  <a:pt x="74" y="21"/>
                  <a:pt x="74" y="21"/>
                </a:cubicBezTo>
                <a:cubicBezTo>
                  <a:pt x="69" y="5"/>
                  <a:pt x="54" y="1"/>
                  <a:pt x="40" y="1"/>
                </a:cubicBezTo>
                <a:cubicBezTo>
                  <a:pt x="23" y="0"/>
                  <a:pt x="5" y="8"/>
                  <a:pt x="4" y="31"/>
                </a:cubicBezTo>
                <a:cubicBezTo>
                  <a:pt x="28" y="31"/>
                  <a:pt x="28" y="31"/>
                  <a:pt x="28" y="31"/>
                </a:cubicBezTo>
                <a:cubicBezTo>
                  <a:pt x="28" y="24"/>
                  <a:pt x="33" y="20"/>
                  <a:pt x="39" y="20"/>
                </a:cubicBezTo>
                <a:cubicBezTo>
                  <a:pt x="46" y="20"/>
                  <a:pt x="50" y="23"/>
                  <a:pt x="50" y="28"/>
                </a:cubicBezTo>
                <a:cubicBezTo>
                  <a:pt x="49" y="32"/>
                  <a:pt x="47" y="35"/>
                  <a:pt x="39" y="35"/>
                </a:cubicBezTo>
                <a:cubicBezTo>
                  <a:pt x="31" y="35"/>
                  <a:pt x="31" y="35"/>
                  <a:pt x="31" y="35"/>
                </a:cubicBezTo>
                <a:cubicBezTo>
                  <a:pt x="31" y="51"/>
                  <a:pt x="31" y="51"/>
                  <a:pt x="31" y="51"/>
                </a:cubicBezTo>
                <a:cubicBezTo>
                  <a:pt x="38" y="51"/>
                  <a:pt x="38" y="51"/>
                  <a:pt x="38" y="51"/>
                </a:cubicBezTo>
                <a:cubicBezTo>
                  <a:pt x="42" y="51"/>
                  <a:pt x="48" y="54"/>
                  <a:pt x="48" y="60"/>
                </a:cubicBezTo>
                <a:cubicBezTo>
                  <a:pt x="49" y="67"/>
                  <a:pt x="44" y="70"/>
                  <a:pt x="38" y="70"/>
                </a:cubicBezTo>
                <a:cubicBezTo>
                  <a:pt x="27" y="69"/>
                  <a:pt x="25" y="61"/>
                  <a:pt x="25" y="54"/>
                </a:cubicBezTo>
                <a:cubicBezTo>
                  <a:pt x="1" y="54"/>
                  <a:pt x="1" y="54"/>
                  <a:pt x="1" y="54"/>
                </a:cubicBezTo>
                <a:cubicBezTo>
                  <a:pt x="1" y="59"/>
                  <a:pt x="0" y="90"/>
                  <a:pt x="38" y="90"/>
                </a:cubicBezTo>
                <a:cubicBezTo>
                  <a:pt x="57" y="90"/>
                  <a:pt x="70" y="82"/>
                  <a:pt x="74" y="71"/>
                </a:cubicBezTo>
                <a:cubicBezTo>
                  <a:pt x="74" y="88"/>
                  <a:pt x="74" y="88"/>
                  <a:pt x="74" y="88"/>
                </a:cubicBezTo>
                <a:cubicBezTo>
                  <a:pt x="98" y="88"/>
                  <a:pt x="98" y="88"/>
                  <a:pt x="98" y="88"/>
                </a:cubicBezTo>
                <a:cubicBezTo>
                  <a:pt x="98" y="34"/>
                  <a:pt x="98" y="34"/>
                  <a:pt x="98" y="34"/>
                </a:cubicBezTo>
                <a:cubicBezTo>
                  <a:pt x="111" y="88"/>
                  <a:pt x="111" y="88"/>
                  <a:pt x="111" y="88"/>
                </a:cubicBezTo>
                <a:cubicBezTo>
                  <a:pt x="132" y="88"/>
                  <a:pt x="132" y="88"/>
                  <a:pt x="132" y="88"/>
                </a:cubicBezTo>
                <a:cubicBezTo>
                  <a:pt x="146" y="34"/>
                  <a:pt x="146" y="34"/>
                  <a:pt x="146" y="34"/>
                </a:cubicBezTo>
                <a:cubicBezTo>
                  <a:pt x="146" y="88"/>
                  <a:pt x="146" y="88"/>
                  <a:pt x="146" y="88"/>
                </a:cubicBezTo>
                <a:cubicBezTo>
                  <a:pt x="170" y="88"/>
                  <a:pt x="170" y="88"/>
                  <a:pt x="170" y="88"/>
                </a:cubicBezTo>
                <a:cubicBezTo>
                  <a:pt x="170" y="3"/>
                  <a:pt x="170" y="3"/>
                  <a:pt x="170" y="3"/>
                </a:cubicBezTo>
                <a:lnTo>
                  <a:pt x="134" y="3"/>
                </a:lnTo>
                <a:close/>
                <a:moveTo>
                  <a:pt x="74" y="52"/>
                </a:moveTo>
                <a:cubicBezTo>
                  <a:pt x="71" y="46"/>
                  <a:pt x="66" y="43"/>
                  <a:pt x="64" y="42"/>
                </a:cubicBezTo>
                <a:cubicBezTo>
                  <a:pt x="69" y="40"/>
                  <a:pt x="72" y="37"/>
                  <a:pt x="74" y="31"/>
                </a:cubicBezTo>
                <a:lnTo>
                  <a:pt x="74" y="5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1194B9D-C2C5-4A01-9445-F1167CC4097A}"/>
              </a:ext>
            </a:extLst>
          </p:cNvPr>
          <p:cNvGrpSpPr/>
          <p:nvPr userDrawn="1"/>
        </p:nvGrpSpPr>
        <p:grpSpPr>
          <a:xfrm>
            <a:off x="-22860" y="6569823"/>
            <a:ext cx="2766060" cy="138337"/>
            <a:chOff x="-22860" y="6595827"/>
            <a:chExt cx="2766060" cy="138337"/>
          </a:xfrm>
        </p:grpSpPr>
        <p:sp>
          <p:nvSpPr>
            <p:cNvPr id="15" name="Footer Placeholder 3">
              <a:extLst>
                <a:ext uri="{FF2B5EF4-FFF2-40B4-BE49-F238E27FC236}">
                  <a16:creationId xmlns:a16="http://schemas.microsoft.com/office/drawing/2014/main" id="{BF360822-D4E6-421A-92DB-96F04DCB21A3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07721" y="6596419"/>
              <a:ext cx="1064702" cy="137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r" defTabSz="912813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798513" algn="r"/>
                </a:tabLst>
                <a:defRPr/>
              </a:pPr>
              <a:r>
                <a:rPr kumimoji="0" lang="en-US" sz="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. All Rights Reserved.</a:t>
              </a:r>
            </a:p>
          </p:txBody>
        </p:sp>
        <p:sp>
          <p:nvSpPr>
            <p:cNvPr id="16" name="TextBox 25">
              <a:extLst>
                <a:ext uri="{FF2B5EF4-FFF2-40B4-BE49-F238E27FC236}">
                  <a16:creationId xmlns:a16="http://schemas.microsoft.com/office/drawing/2014/main" id="{372EB1BA-DBAA-4D01-83CC-39D54F8A17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2860" y="6596425"/>
              <a:ext cx="927172" cy="123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r" defTabSz="912813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fld id="{7297CC28-9273-45A3-A669-8857AEF43BF8}" type="datetime3">
                <a:rPr kumimoji="0" lang="en-US" sz="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9 June 2025</a:t>
              </a:fld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3M Circular TT Book" panose="020B0604020101020102" pitchFamily="34" charset="0"/>
                <a:ea typeface="ＭＳ Ｐゴシック" charset="0"/>
                <a:cs typeface="3M Circular TT Book" panose="020B0604020101020102" pitchFamily="34" charset="0"/>
              </a:endParaRPr>
            </a:p>
          </p:txBody>
        </p:sp>
        <p:sp>
          <p:nvSpPr>
            <p:cNvPr id="18" name="Rectangle 26">
              <a:extLst>
                <a:ext uri="{FF2B5EF4-FFF2-40B4-BE49-F238E27FC236}">
                  <a16:creationId xmlns:a16="http://schemas.microsoft.com/office/drawing/2014/main" id="{23124B40-703E-4D86-9A25-7FFA80B9E2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595827"/>
              <a:ext cx="666749" cy="123087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2813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0"/>
                <a:cs typeface="3M Circular TT Book" panose="020B0604020101020102" pitchFamily="34" charset="0"/>
              </a:endParaRPr>
            </a:p>
          </p:txBody>
        </p:sp>
        <p:sp>
          <p:nvSpPr>
            <p:cNvPr id="19" name="TextBox 24">
              <a:extLst>
                <a:ext uri="{FF2B5EF4-FFF2-40B4-BE49-F238E27FC236}">
                  <a16:creationId xmlns:a16="http://schemas.microsoft.com/office/drawing/2014/main" id="{B53BB185-470E-48F1-95C6-0B65571CB9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2839" y="6596418"/>
              <a:ext cx="279621" cy="122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© 3M</a:t>
              </a:r>
            </a:p>
          </p:txBody>
        </p:sp>
        <p:sp>
          <p:nvSpPr>
            <p:cNvPr id="26" name="Footer Placeholder 3">
              <a:extLst>
                <a:ext uri="{FF2B5EF4-FFF2-40B4-BE49-F238E27FC236}">
                  <a16:creationId xmlns:a16="http://schemas.microsoft.com/office/drawing/2014/main" id="{EB3BE6BB-07F1-49C5-AAD2-3EE520F35DA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905198" y="6596401"/>
              <a:ext cx="838002" cy="137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l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80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rPr>
                <a:t>3M Confidential.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71962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79412" y="379413"/>
            <a:ext cx="11425237" cy="82296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5"/>
          </p:nvPr>
        </p:nvSpPr>
        <p:spPr>
          <a:xfrm>
            <a:off x="379410" y="1295401"/>
            <a:ext cx="11430000" cy="4953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  <a:lvl2pPr marL="182563" marR="0" indent="-18256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2pPr>
            <a:lvl3pPr marL="314325" marR="0" indent="-13176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1600"/>
            </a:lvl3pPr>
            <a:lvl4pPr marL="473075" marR="0" indent="-115888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1400"/>
            </a:lvl4pPr>
            <a:lvl5pPr marL="642938" marR="0" indent="-103188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1200"/>
            </a:lvl5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Click to 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Second level</a:t>
            </a:r>
          </a:p>
          <a:p>
            <a:pPr marL="0" marR="0" lvl="2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Third level</a:t>
            </a:r>
          </a:p>
          <a:p>
            <a:pPr marL="0" marR="0" lvl="3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Fourth level</a:t>
            </a:r>
          </a:p>
          <a:p>
            <a:pPr marL="0" marR="0" lvl="4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Fifth level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387DB69-820F-41BD-AED8-27F06F0EF12A}"/>
              </a:ext>
            </a:extLst>
          </p:cNvPr>
          <p:cNvSpPr txBox="1"/>
          <p:nvPr userDrawn="1"/>
        </p:nvSpPr>
        <p:spPr>
          <a:xfrm>
            <a:off x="11590811" y="6574731"/>
            <a:ext cx="21868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9B7B62B-0732-4BEA-A6C8-5CF96588F2B9}" type="slidenum">
              <a:rPr lang="en-US" sz="800" smtClean="0"/>
              <a:pPr algn="r"/>
              <a:t>‹#›</a:t>
            </a:fld>
            <a:endParaRPr lang="en-US" sz="800" err="1"/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F6A4115B-255F-4168-995A-C88FF2AE586A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910048" y="6477000"/>
            <a:ext cx="363963" cy="194400"/>
          </a:xfrm>
          <a:custGeom>
            <a:avLst/>
            <a:gdLst>
              <a:gd name="T0" fmla="*/ 134 w 170"/>
              <a:gd name="T1" fmla="*/ 3 h 90"/>
              <a:gd name="T2" fmla="*/ 122 w 170"/>
              <a:gd name="T3" fmla="*/ 52 h 90"/>
              <a:gd name="T4" fmla="*/ 109 w 170"/>
              <a:gd name="T5" fmla="*/ 3 h 90"/>
              <a:gd name="T6" fmla="*/ 74 w 170"/>
              <a:gd name="T7" fmla="*/ 3 h 90"/>
              <a:gd name="T8" fmla="*/ 74 w 170"/>
              <a:gd name="T9" fmla="*/ 21 h 90"/>
              <a:gd name="T10" fmla="*/ 40 w 170"/>
              <a:gd name="T11" fmla="*/ 1 h 90"/>
              <a:gd name="T12" fmla="*/ 4 w 170"/>
              <a:gd name="T13" fmla="*/ 31 h 90"/>
              <a:gd name="T14" fmla="*/ 28 w 170"/>
              <a:gd name="T15" fmla="*/ 31 h 90"/>
              <a:gd name="T16" fmla="*/ 39 w 170"/>
              <a:gd name="T17" fmla="*/ 20 h 90"/>
              <a:gd name="T18" fmla="*/ 50 w 170"/>
              <a:gd name="T19" fmla="*/ 28 h 90"/>
              <a:gd name="T20" fmla="*/ 39 w 170"/>
              <a:gd name="T21" fmla="*/ 35 h 90"/>
              <a:gd name="T22" fmla="*/ 31 w 170"/>
              <a:gd name="T23" fmla="*/ 35 h 90"/>
              <a:gd name="T24" fmla="*/ 31 w 170"/>
              <a:gd name="T25" fmla="*/ 51 h 90"/>
              <a:gd name="T26" fmla="*/ 38 w 170"/>
              <a:gd name="T27" fmla="*/ 51 h 90"/>
              <a:gd name="T28" fmla="*/ 48 w 170"/>
              <a:gd name="T29" fmla="*/ 60 h 90"/>
              <a:gd name="T30" fmla="*/ 38 w 170"/>
              <a:gd name="T31" fmla="*/ 70 h 90"/>
              <a:gd name="T32" fmla="*/ 25 w 170"/>
              <a:gd name="T33" fmla="*/ 54 h 90"/>
              <a:gd name="T34" fmla="*/ 1 w 170"/>
              <a:gd name="T35" fmla="*/ 54 h 90"/>
              <a:gd name="T36" fmla="*/ 38 w 170"/>
              <a:gd name="T37" fmla="*/ 90 h 90"/>
              <a:gd name="T38" fmla="*/ 74 w 170"/>
              <a:gd name="T39" fmla="*/ 71 h 90"/>
              <a:gd name="T40" fmla="*/ 74 w 170"/>
              <a:gd name="T41" fmla="*/ 88 h 90"/>
              <a:gd name="T42" fmla="*/ 98 w 170"/>
              <a:gd name="T43" fmla="*/ 88 h 90"/>
              <a:gd name="T44" fmla="*/ 98 w 170"/>
              <a:gd name="T45" fmla="*/ 34 h 90"/>
              <a:gd name="T46" fmla="*/ 111 w 170"/>
              <a:gd name="T47" fmla="*/ 88 h 90"/>
              <a:gd name="T48" fmla="*/ 132 w 170"/>
              <a:gd name="T49" fmla="*/ 88 h 90"/>
              <a:gd name="T50" fmla="*/ 146 w 170"/>
              <a:gd name="T51" fmla="*/ 34 h 90"/>
              <a:gd name="T52" fmla="*/ 146 w 170"/>
              <a:gd name="T53" fmla="*/ 88 h 90"/>
              <a:gd name="T54" fmla="*/ 170 w 170"/>
              <a:gd name="T55" fmla="*/ 88 h 90"/>
              <a:gd name="T56" fmla="*/ 170 w 170"/>
              <a:gd name="T57" fmla="*/ 3 h 90"/>
              <a:gd name="T58" fmla="*/ 134 w 170"/>
              <a:gd name="T59" fmla="*/ 3 h 90"/>
              <a:gd name="T60" fmla="*/ 74 w 170"/>
              <a:gd name="T61" fmla="*/ 52 h 90"/>
              <a:gd name="T62" fmla="*/ 64 w 170"/>
              <a:gd name="T63" fmla="*/ 42 h 90"/>
              <a:gd name="T64" fmla="*/ 74 w 170"/>
              <a:gd name="T65" fmla="*/ 31 h 90"/>
              <a:gd name="T66" fmla="*/ 74 w 170"/>
              <a:gd name="T67" fmla="*/ 52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70" h="90">
                <a:moveTo>
                  <a:pt x="134" y="3"/>
                </a:moveTo>
                <a:cubicBezTo>
                  <a:pt x="122" y="52"/>
                  <a:pt x="122" y="52"/>
                  <a:pt x="122" y="52"/>
                </a:cubicBezTo>
                <a:cubicBezTo>
                  <a:pt x="109" y="3"/>
                  <a:pt x="109" y="3"/>
                  <a:pt x="109" y="3"/>
                </a:cubicBezTo>
                <a:cubicBezTo>
                  <a:pt x="74" y="3"/>
                  <a:pt x="74" y="3"/>
                  <a:pt x="74" y="3"/>
                </a:cubicBezTo>
                <a:cubicBezTo>
                  <a:pt x="74" y="21"/>
                  <a:pt x="74" y="21"/>
                  <a:pt x="74" y="21"/>
                </a:cubicBezTo>
                <a:cubicBezTo>
                  <a:pt x="69" y="5"/>
                  <a:pt x="54" y="1"/>
                  <a:pt x="40" y="1"/>
                </a:cubicBezTo>
                <a:cubicBezTo>
                  <a:pt x="23" y="0"/>
                  <a:pt x="5" y="8"/>
                  <a:pt x="4" y="31"/>
                </a:cubicBezTo>
                <a:cubicBezTo>
                  <a:pt x="28" y="31"/>
                  <a:pt x="28" y="31"/>
                  <a:pt x="28" y="31"/>
                </a:cubicBezTo>
                <a:cubicBezTo>
                  <a:pt x="28" y="24"/>
                  <a:pt x="33" y="20"/>
                  <a:pt x="39" y="20"/>
                </a:cubicBezTo>
                <a:cubicBezTo>
                  <a:pt x="46" y="20"/>
                  <a:pt x="50" y="23"/>
                  <a:pt x="50" y="28"/>
                </a:cubicBezTo>
                <a:cubicBezTo>
                  <a:pt x="49" y="32"/>
                  <a:pt x="47" y="35"/>
                  <a:pt x="39" y="35"/>
                </a:cubicBezTo>
                <a:cubicBezTo>
                  <a:pt x="31" y="35"/>
                  <a:pt x="31" y="35"/>
                  <a:pt x="31" y="35"/>
                </a:cubicBezTo>
                <a:cubicBezTo>
                  <a:pt x="31" y="51"/>
                  <a:pt x="31" y="51"/>
                  <a:pt x="31" y="51"/>
                </a:cubicBezTo>
                <a:cubicBezTo>
                  <a:pt x="38" y="51"/>
                  <a:pt x="38" y="51"/>
                  <a:pt x="38" y="51"/>
                </a:cubicBezTo>
                <a:cubicBezTo>
                  <a:pt x="42" y="51"/>
                  <a:pt x="48" y="54"/>
                  <a:pt x="48" y="60"/>
                </a:cubicBezTo>
                <a:cubicBezTo>
                  <a:pt x="49" y="67"/>
                  <a:pt x="44" y="70"/>
                  <a:pt x="38" y="70"/>
                </a:cubicBezTo>
                <a:cubicBezTo>
                  <a:pt x="27" y="69"/>
                  <a:pt x="25" y="61"/>
                  <a:pt x="25" y="54"/>
                </a:cubicBezTo>
                <a:cubicBezTo>
                  <a:pt x="1" y="54"/>
                  <a:pt x="1" y="54"/>
                  <a:pt x="1" y="54"/>
                </a:cubicBezTo>
                <a:cubicBezTo>
                  <a:pt x="1" y="59"/>
                  <a:pt x="0" y="90"/>
                  <a:pt x="38" y="90"/>
                </a:cubicBezTo>
                <a:cubicBezTo>
                  <a:pt x="57" y="90"/>
                  <a:pt x="70" y="82"/>
                  <a:pt x="74" y="71"/>
                </a:cubicBezTo>
                <a:cubicBezTo>
                  <a:pt x="74" y="88"/>
                  <a:pt x="74" y="88"/>
                  <a:pt x="74" y="88"/>
                </a:cubicBezTo>
                <a:cubicBezTo>
                  <a:pt x="98" y="88"/>
                  <a:pt x="98" y="88"/>
                  <a:pt x="98" y="88"/>
                </a:cubicBezTo>
                <a:cubicBezTo>
                  <a:pt x="98" y="34"/>
                  <a:pt x="98" y="34"/>
                  <a:pt x="98" y="34"/>
                </a:cubicBezTo>
                <a:cubicBezTo>
                  <a:pt x="111" y="88"/>
                  <a:pt x="111" y="88"/>
                  <a:pt x="111" y="88"/>
                </a:cubicBezTo>
                <a:cubicBezTo>
                  <a:pt x="132" y="88"/>
                  <a:pt x="132" y="88"/>
                  <a:pt x="132" y="88"/>
                </a:cubicBezTo>
                <a:cubicBezTo>
                  <a:pt x="146" y="34"/>
                  <a:pt x="146" y="34"/>
                  <a:pt x="146" y="34"/>
                </a:cubicBezTo>
                <a:cubicBezTo>
                  <a:pt x="146" y="88"/>
                  <a:pt x="146" y="88"/>
                  <a:pt x="146" y="88"/>
                </a:cubicBezTo>
                <a:cubicBezTo>
                  <a:pt x="170" y="88"/>
                  <a:pt x="170" y="88"/>
                  <a:pt x="170" y="88"/>
                </a:cubicBezTo>
                <a:cubicBezTo>
                  <a:pt x="170" y="3"/>
                  <a:pt x="170" y="3"/>
                  <a:pt x="170" y="3"/>
                </a:cubicBezTo>
                <a:lnTo>
                  <a:pt x="134" y="3"/>
                </a:lnTo>
                <a:close/>
                <a:moveTo>
                  <a:pt x="74" y="52"/>
                </a:moveTo>
                <a:cubicBezTo>
                  <a:pt x="71" y="46"/>
                  <a:pt x="66" y="43"/>
                  <a:pt x="64" y="42"/>
                </a:cubicBezTo>
                <a:cubicBezTo>
                  <a:pt x="69" y="40"/>
                  <a:pt x="72" y="37"/>
                  <a:pt x="74" y="31"/>
                </a:cubicBezTo>
                <a:lnTo>
                  <a:pt x="74" y="5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7EA5B7C-FF4F-417B-956F-81F3E1FB79E9}"/>
              </a:ext>
            </a:extLst>
          </p:cNvPr>
          <p:cNvGrpSpPr/>
          <p:nvPr userDrawn="1"/>
        </p:nvGrpSpPr>
        <p:grpSpPr>
          <a:xfrm>
            <a:off x="-22860" y="6569823"/>
            <a:ext cx="2766060" cy="138337"/>
            <a:chOff x="-22860" y="6595827"/>
            <a:chExt cx="2766060" cy="138337"/>
          </a:xfrm>
        </p:grpSpPr>
        <p:sp>
          <p:nvSpPr>
            <p:cNvPr id="19" name="Footer Placeholder 3">
              <a:extLst>
                <a:ext uri="{FF2B5EF4-FFF2-40B4-BE49-F238E27FC236}">
                  <a16:creationId xmlns:a16="http://schemas.microsoft.com/office/drawing/2014/main" id="{ECD7EFF2-07E6-4CAD-9169-36648AED724B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07721" y="6596419"/>
              <a:ext cx="1064702" cy="137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r" defTabSz="912813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798513" algn="r"/>
                </a:tabLst>
                <a:defRPr/>
              </a:pPr>
              <a:r>
                <a:rPr kumimoji="0" lang="en-US" sz="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. All Rights Reserved.</a:t>
              </a:r>
            </a:p>
          </p:txBody>
        </p:sp>
        <p:sp>
          <p:nvSpPr>
            <p:cNvPr id="20" name="TextBox 25">
              <a:extLst>
                <a:ext uri="{FF2B5EF4-FFF2-40B4-BE49-F238E27FC236}">
                  <a16:creationId xmlns:a16="http://schemas.microsoft.com/office/drawing/2014/main" id="{157396FE-7B91-4A37-A6F8-03D47123C65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2860" y="6596425"/>
              <a:ext cx="927172" cy="123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r" defTabSz="912813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fld id="{7297CC28-9273-45A3-A669-8857AEF43BF8}" type="datetime3">
                <a:rPr kumimoji="0" lang="en-US" sz="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9 June 2025</a:t>
              </a:fld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3M Circular TT Book" panose="020B0604020101020102" pitchFamily="34" charset="0"/>
                <a:ea typeface="ＭＳ Ｐゴシック" charset="0"/>
                <a:cs typeface="3M Circular TT Book" panose="020B0604020101020102" pitchFamily="34" charset="0"/>
              </a:endParaRPr>
            </a:p>
          </p:txBody>
        </p:sp>
        <p:sp>
          <p:nvSpPr>
            <p:cNvPr id="21" name="Rectangle 26">
              <a:extLst>
                <a:ext uri="{FF2B5EF4-FFF2-40B4-BE49-F238E27FC236}">
                  <a16:creationId xmlns:a16="http://schemas.microsoft.com/office/drawing/2014/main" id="{8D8E6FC6-BA29-4FA4-8430-93640B1FD5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595827"/>
              <a:ext cx="666749" cy="123087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2813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0"/>
                <a:cs typeface="3M Circular TT Book" panose="020B0604020101020102" pitchFamily="34" charset="0"/>
              </a:endParaRPr>
            </a:p>
          </p:txBody>
        </p:sp>
        <p:sp>
          <p:nvSpPr>
            <p:cNvPr id="22" name="TextBox 24">
              <a:extLst>
                <a:ext uri="{FF2B5EF4-FFF2-40B4-BE49-F238E27FC236}">
                  <a16:creationId xmlns:a16="http://schemas.microsoft.com/office/drawing/2014/main" id="{B14C4B13-84E7-42C9-95A5-A8B070CD01C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2839" y="6596418"/>
              <a:ext cx="279621" cy="122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© 3M</a:t>
              </a:r>
            </a:p>
          </p:txBody>
        </p:sp>
        <p:sp>
          <p:nvSpPr>
            <p:cNvPr id="23" name="Footer Placeholder 3">
              <a:extLst>
                <a:ext uri="{FF2B5EF4-FFF2-40B4-BE49-F238E27FC236}">
                  <a16:creationId xmlns:a16="http://schemas.microsoft.com/office/drawing/2014/main" id="{00F35879-CB8E-47B5-9FA9-89A9327E8FB5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905198" y="6596401"/>
              <a:ext cx="838002" cy="137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l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80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rPr>
                <a:t>3M Confidential.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77152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with Content -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9412" y="381000"/>
            <a:ext cx="11425237" cy="435864"/>
          </a:xfrm>
        </p:spPr>
        <p:txBody>
          <a:bodyPr rIns="0"/>
          <a:lstStyle>
            <a:lvl1pPr>
              <a:defRPr/>
            </a:lvl1pPr>
          </a:lstStyle>
          <a:p>
            <a:r>
              <a:rPr lang="en-US"/>
              <a:t>3 Column</a:t>
            </a:r>
            <a:endParaRPr lang="en-GB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DEF009F2-17EF-7F4F-91BC-C9D2B62F45C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87351" y="1335024"/>
            <a:ext cx="3379977" cy="233420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645E584F-5DE2-B141-AC84-3A34A02CE5E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012353" y="1335024"/>
            <a:ext cx="3379977" cy="233420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055D5057-AB79-EC43-800A-30C61EFE7C3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99852" y="1335024"/>
            <a:ext cx="3379977" cy="233420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D5E9CE-9795-46E1-895C-B0F36A871BD9}"/>
              </a:ext>
            </a:extLst>
          </p:cNvPr>
          <p:cNvSpPr txBox="1"/>
          <p:nvPr userDrawn="1"/>
        </p:nvSpPr>
        <p:spPr>
          <a:xfrm>
            <a:off x="11590811" y="6574731"/>
            <a:ext cx="21868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9B7B62B-0732-4BEA-A6C8-5CF96588F2B9}" type="slidenum">
              <a:rPr lang="en-US" sz="800" smtClean="0"/>
              <a:pPr algn="r"/>
              <a:t>‹#›</a:t>
            </a:fld>
            <a:endParaRPr lang="en-US" sz="800" err="1"/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FF678131-3E5E-4604-85C7-310DDA047B9F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910048" y="6477000"/>
            <a:ext cx="363963" cy="194400"/>
          </a:xfrm>
          <a:custGeom>
            <a:avLst/>
            <a:gdLst>
              <a:gd name="T0" fmla="*/ 134 w 170"/>
              <a:gd name="T1" fmla="*/ 3 h 90"/>
              <a:gd name="T2" fmla="*/ 122 w 170"/>
              <a:gd name="T3" fmla="*/ 52 h 90"/>
              <a:gd name="T4" fmla="*/ 109 w 170"/>
              <a:gd name="T5" fmla="*/ 3 h 90"/>
              <a:gd name="T6" fmla="*/ 74 w 170"/>
              <a:gd name="T7" fmla="*/ 3 h 90"/>
              <a:gd name="T8" fmla="*/ 74 w 170"/>
              <a:gd name="T9" fmla="*/ 21 h 90"/>
              <a:gd name="T10" fmla="*/ 40 w 170"/>
              <a:gd name="T11" fmla="*/ 1 h 90"/>
              <a:gd name="T12" fmla="*/ 4 w 170"/>
              <a:gd name="T13" fmla="*/ 31 h 90"/>
              <a:gd name="T14" fmla="*/ 28 w 170"/>
              <a:gd name="T15" fmla="*/ 31 h 90"/>
              <a:gd name="T16" fmla="*/ 39 w 170"/>
              <a:gd name="T17" fmla="*/ 20 h 90"/>
              <a:gd name="T18" fmla="*/ 50 w 170"/>
              <a:gd name="T19" fmla="*/ 28 h 90"/>
              <a:gd name="T20" fmla="*/ 39 w 170"/>
              <a:gd name="T21" fmla="*/ 35 h 90"/>
              <a:gd name="T22" fmla="*/ 31 w 170"/>
              <a:gd name="T23" fmla="*/ 35 h 90"/>
              <a:gd name="T24" fmla="*/ 31 w 170"/>
              <a:gd name="T25" fmla="*/ 51 h 90"/>
              <a:gd name="T26" fmla="*/ 38 w 170"/>
              <a:gd name="T27" fmla="*/ 51 h 90"/>
              <a:gd name="T28" fmla="*/ 48 w 170"/>
              <a:gd name="T29" fmla="*/ 60 h 90"/>
              <a:gd name="T30" fmla="*/ 38 w 170"/>
              <a:gd name="T31" fmla="*/ 70 h 90"/>
              <a:gd name="T32" fmla="*/ 25 w 170"/>
              <a:gd name="T33" fmla="*/ 54 h 90"/>
              <a:gd name="T34" fmla="*/ 1 w 170"/>
              <a:gd name="T35" fmla="*/ 54 h 90"/>
              <a:gd name="T36" fmla="*/ 38 w 170"/>
              <a:gd name="T37" fmla="*/ 90 h 90"/>
              <a:gd name="T38" fmla="*/ 74 w 170"/>
              <a:gd name="T39" fmla="*/ 71 h 90"/>
              <a:gd name="T40" fmla="*/ 74 w 170"/>
              <a:gd name="T41" fmla="*/ 88 h 90"/>
              <a:gd name="T42" fmla="*/ 98 w 170"/>
              <a:gd name="T43" fmla="*/ 88 h 90"/>
              <a:gd name="T44" fmla="*/ 98 w 170"/>
              <a:gd name="T45" fmla="*/ 34 h 90"/>
              <a:gd name="T46" fmla="*/ 111 w 170"/>
              <a:gd name="T47" fmla="*/ 88 h 90"/>
              <a:gd name="T48" fmla="*/ 132 w 170"/>
              <a:gd name="T49" fmla="*/ 88 h 90"/>
              <a:gd name="T50" fmla="*/ 146 w 170"/>
              <a:gd name="T51" fmla="*/ 34 h 90"/>
              <a:gd name="T52" fmla="*/ 146 w 170"/>
              <a:gd name="T53" fmla="*/ 88 h 90"/>
              <a:gd name="T54" fmla="*/ 170 w 170"/>
              <a:gd name="T55" fmla="*/ 88 h 90"/>
              <a:gd name="T56" fmla="*/ 170 w 170"/>
              <a:gd name="T57" fmla="*/ 3 h 90"/>
              <a:gd name="T58" fmla="*/ 134 w 170"/>
              <a:gd name="T59" fmla="*/ 3 h 90"/>
              <a:gd name="T60" fmla="*/ 74 w 170"/>
              <a:gd name="T61" fmla="*/ 52 h 90"/>
              <a:gd name="T62" fmla="*/ 64 w 170"/>
              <a:gd name="T63" fmla="*/ 42 h 90"/>
              <a:gd name="T64" fmla="*/ 74 w 170"/>
              <a:gd name="T65" fmla="*/ 31 h 90"/>
              <a:gd name="T66" fmla="*/ 74 w 170"/>
              <a:gd name="T67" fmla="*/ 52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70" h="90">
                <a:moveTo>
                  <a:pt x="134" y="3"/>
                </a:moveTo>
                <a:cubicBezTo>
                  <a:pt x="122" y="52"/>
                  <a:pt x="122" y="52"/>
                  <a:pt x="122" y="52"/>
                </a:cubicBezTo>
                <a:cubicBezTo>
                  <a:pt x="109" y="3"/>
                  <a:pt x="109" y="3"/>
                  <a:pt x="109" y="3"/>
                </a:cubicBezTo>
                <a:cubicBezTo>
                  <a:pt x="74" y="3"/>
                  <a:pt x="74" y="3"/>
                  <a:pt x="74" y="3"/>
                </a:cubicBezTo>
                <a:cubicBezTo>
                  <a:pt x="74" y="21"/>
                  <a:pt x="74" y="21"/>
                  <a:pt x="74" y="21"/>
                </a:cubicBezTo>
                <a:cubicBezTo>
                  <a:pt x="69" y="5"/>
                  <a:pt x="54" y="1"/>
                  <a:pt x="40" y="1"/>
                </a:cubicBezTo>
                <a:cubicBezTo>
                  <a:pt x="23" y="0"/>
                  <a:pt x="5" y="8"/>
                  <a:pt x="4" y="31"/>
                </a:cubicBezTo>
                <a:cubicBezTo>
                  <a:pt x="28" y="31"/>
                  <a:pt x="28" y="31"/>
                  <a:pt x="28" y="31"/>
                </a:cubicBezTo>
                <a:cubicBezTo>
                  <a:pt x="28" y="24"/>
                  <a:pt x="33" y="20"/>
                  <a:pt x="39" y="20"/>
                </a:cubicBezTo>
                <a:cubicBezTo>
                  <a:pt x="46" y="20"/>
                  <a:pt x="50" y="23"/>
                  <a:pt x="50" y="28"/>
                </a:cubicBezTo>
                <a:cubicBezTo>
                  <a:pt x="49" y="32"/>
                  <a:pt x="47" y="35"/>
                  <a:pt x="39" y="35"/>
                </a:cubicBezTo>
                <a:cubicBezTo>
                  <a:pt x="31" y="35"/>
                  <a:pt x="31" y="35"/>
                  <a:pt x="31" y="35"/>
                </a:cubicBezTo>
                <a:cubicBezTo>
                  <a:pt x="31" y="51"/>
                  <a:pt x="31" y="51"/>
                  <a:pt x="31" y="51"/>
                </a:cubicBezTo>
                <a:cubicBezTo>
                  <a:pt x="38" y="51"/>
                  <a:pt x="38" y="51"/>
                  <a:pt x="38" y="51"/>
                </a:cubicBezTo>
                <a:cubicBezTo>
                  <a:pt x="42" y="51"/>
                  <a:pt x="48" y="54"/>
                  <a:pt x="48" y="60"/>
                </a:cubicBezTo>
                <a:cubicBezTo>
                  <a:pt x="49" y="67"/>
                  <a:pt x="44" y="70"/>
                  <a:pt x="38" y="70"/>
                </a:cubicBezTo>
                <a:cubicBezTo>
                  <a:pt x="27" y="69"/>
                  <a:pt x="25" y="61"/>
                  <a:pt x="25" y="54"/>
                </a:cubicBezTo>
                <a:cubicBezTo>
                  <a:pt x="1" y="54"/>
                  <a:pt x="1" y="54"/>
                  <a:pt x="1" y="54"/>
                </a:cubicBezTo>
                <a:cubicBezTo>
                  <a:pt x="1" y="59"/>
                  <a:pt x="0" y="90"/>
                  <a:pt x="38" y="90"/>
                </a:cubicBezTo>
                <a:cubicBezTo>
                  <a:pt x="57" y="90"/>
                  <a:pt x="70" y="82"/>
                  <a:pt x="74" y="71"/>
                </a:cubicBezTo>
                <a:cubicBezTo>
                  <a:pt x="74" y="88"/>
                  <a:pt x="74" y="88"/>
                  <a:pt x="74" y="88"/>
                </a:cubicBezTo>
                <a:cubicBezTo>
                  <a:pt x="98" y="88"/>
                  <a:pt x="98" y="88"/>
                  <a:pt x="98" y="88"/>
                </a:cubicBezTo>
                <a:cubicBezTo>
                  <a:pt x="98" y="34"/>
                  <a:pt x="98" y="34"/>
                  <a:pt x="98" y="34"/>
                </a:cubicBezTo>
                <a:cubicBezTo>
                  <a:pt x="111" y="88"/>
                  <a:pt x="111" y="88"/>
                  <a:pt x="111" y="88"/>
                </a:cubicBezTo>
                <a:cubicBezTo>
                  <a:pt x="132" y="88"/>
                  <a:pt x="132" y="88"/>
                  <a:pt x="132" y="88"/>
                </a:cubicBezTo>
                <a:cubicBezTo>
                  <a:pt x="146" y="34"/>
                  <a:pt x="146" y="34"/>
                  <a:pt x="146" y="34"/>
                </a:cubicBezTo>
                <a:cubicBezTo>
                  <a:pt x="146" y="88"/>
                  <a:pt x="146" y="88"/>
                  <a:pt x="146" y="88"/>
                </a:cubicBezTo>
                <a:cubicBezTo>
                  <a:pt x="170" y="88"/>
                  <a:pt x="170" y="88"/>
                  <a:pt x="170" y="88"/>
                </a:cubicBezTo>
                <a:cubicBezTo>
                  <a:pt x="170" y="3"/>
                  <a:pt x="170" y="3"/>
                  <a:pt x="170" y="3"/>
                </a:cubicBezTo>
                <a:lnTo>
                  <a:pt x="134" y="3"/>
                </a:lnTo>
                <a:close/>
                <a:moveTo>
                  <a:pt x="74" y="52"/>
                </a:moveTo>
                <a:cubicBezTo>
                  <a:pt x="71" y="46"/>
                  <a:pt x="66" y="43"/>
                  <a:pt x="64" y="42"/>
                </a:cubicBezTo>
                <a:cubicBezTo>
                  <a:pt x="69" y="40"/>
                  <a:pt x="72" y="37"/>
                  <a:pt x="74" y="31"/>
                </a:cubicBezTo>
                <a:lnTo>
                  <a:pt x="74" y="5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79BD488-A603-411E-A395-A807603835A7}"/>
              </a:ext>
            </a:extLst>
          </p:cNvPr>
          <p:cNvGrpSpPr/>
          <p:nvPr userDrawn="1"/>
        </p:nvGrpSpPr>
        <p:grpSpPr>
          <a:xfrm>
            <a:off x="-22860" y="6569823"/>
            <a:ext cx="2766060" cy="138337"/>
            <a:chOff x="-22860" y="6595827"/>
            <a:chExt cx="2766060" cy="138337"/>
          </a:xfrm>
        </p:grpSpPr>
        <p:sp>
          <p:nvSpPr>
            <p:cNvPr id="17" name="Footer Placeholder 3">
              <a:extLst>
                <a:ext uri="{FF2B5EF4-FFF2-40B4-BE49-F238E27FC236}">
                  <a16:creationId xmlns:a16="http://schemas.microsoft.com/office/drawing/2014/main" id="{F6397A6C-D3BC-4CBC-85E4-3125FBDFA672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07721" y="6596419"/>
              <a:ext cx="1064702" cy="137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r" defTabSz="912813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798513" algn="r"/>
                </a:tabLst>
                <a:defRPr/>
              </a:pPr>
              <a:r>
                <a:rPr kumimoji="0" lang="en-US" sz="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. All Rights Reserved.</a:t>
              </a:r>
            </a:p>
          </p:txBody>
        </p:sp>
        <p:sp>
          <p:nvSpPr>
            <p:cNvPr id="18" name="TextBox 25">
              <a:extLst>
                <a:ext uri="{FF2B5EF4-FFF2-40B4-BE49-F238E27FC236}">
                  <a16:creationId xmlns:a16="http://schemas.microsoft.com/office/drawing/2014/main" id="{5A700EEE-3618-4A79-AC0B-5F3FD98B66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2860" y="6596425"/>
              <a:ext cx="927172" cy="123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r" defTabSz="912813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fld id="{7297CC28-9273-45A3-A669-8857AEF43BF8}" type="datetime3">
                <a:rPr kumimoji="0" lang="en-US" sz="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9 June 2025</a:t>
              </a:fld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3M Circular TT Book" panose="020B0604020101020102" pitchFamily="34" charset="0"/>
                <a:ea typeface="ＭＳ Ｐゴシック" charset="0"/>
                <a:cs typeface="3M Circular TT Book" panose="020B0604020101020102" pitchFamily="34" charset="0"/>
              </a:endParaRPr>
            </a:p>
          </p:txBody>
        </p:sp>
        <p:sp>
          <p:nvSpPr>
            <p:cNvPr id="19" name="Rectangle 26">
              <a:extLst>
                <a:ext uri="{FF2B5EF4-FFF2-40B4-BE49-F238E27FC236}">
                  <a16:creationId xmlns:a16="http://schemas.microsoft.com/office/drawing/2014/main" id="{FA701E83-B5A4-449E-8FA9-E17581AA9F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595827"/>
              <a:ext cx="666749" cy="123087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2813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0"/>
                <a:cs typeface="3M Circular TT Book" panose="020B0604020101020102" pitchFamily="34" charset="0"/>
              </a:endParaRPr>
            </a:p>
          </p:txBody>
        </p:sp>
        <p:sp>
          <p:nvSpPr>
            <p:cNvPr id="20" name="TextBox 24">
              <a:extLst>
                <a:ext uri="{FF2B5EF4-FFF2-40B4-BE49-F238E27FC236}">
                  <a16:creationId xmlns:a16="http://schemas.microsoft.com/office/drawing/2014/main" id="{7835B9E9-F5A4-41CF-8A76-3526280DCD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2839" y="6596418"/>
              <a:ext cx="279621" cy="122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© 3M</a:t>
              </a:r>
            </a:p>
          </p:txBody>
        </p:sp>
        <p:sp>
          <p:nvSpPr>
            <p:cNvPr id="21" name="Footer Placeholder 3">
              <a:extLst>
                <a:ext uri="{FF2B5EF4-FFF2-40B4-BE49-F238E27FC236}">
                  <a16:creationId xmlns:a16="http://schemas.microsoft.com/office/drawing/2014/main" id="{B12651EB-FF4D-4451-869B-9A195B4B9316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905198" y="6596401"/>
              <a:ext cx="838002" cy="137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l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80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rPr>
                <a:t>3M Confidential.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59648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with Content - 4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9412" y="381000"/>
            <a:ext cx="11425237" cy="435864"/>
          </a:xfrm>
        </p:spPr>
        <p:txBody>
          <a:bodyPr rIns="0"/>
          <a:lstStyle>
            <a:lvl1pPr>
              <a:defRPr/>
            </a:lvl1pPr>
          </a:lstStyle>
          <a:p>
            <a:r>
              <a:rPr lang="en-US"/>
              <a:t>4 Column</a:t>
            </a:r>
            <a:endParaRPr lang="en-GB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DEF009F2-17EF-7F4F-91BC-C9D2B62F45C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87351" y="1335024"/>
            <a:ext cx="2599689" cy="233420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4" name="Picture Placeholder 4">
            <a:extLst>
              <a:ext uri="{FF2B5EF4-FFF2-40B4-BE49-F238E27FC236}">
                <a16:creationId xmlns:a16="http://schemas.microsoft.com/office/drawing/2014/main" id="{28E301B7-7692-CC4B-B7B1-C6AF36DB687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240280" y="1333500"/>
            <a:ext cx="2599689" cy="233420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B70A4A61-55BF-B84F-A6BF-9C4D85C5EBC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2029" y="1333500"/>
            <a:ext cx="2599689" cy="233420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7" name="Picture Placeholder 4">
            <a:extLst>
              <a:ext uri="{FF2B5EF4-FFF2-40B4-BE49-F238E27FC236}">
                <a16:creationId xmlns:a16="http://schemas.microsoft.com/office/drawing/2014/main" id="{C7A4C35A-34A5-B54C-BA60-9A722D57870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943778" y="1333500"/>
            <a:ext cx="2599689" cy="2334202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185ABA-C846-45F4-8543-1819B45D5DC2}"/>
              </a:ext>
            </a:extLst>
          </p:cNvPr>
          <p:cNvSpPr txBox="1"/>
          <p:nvPr userDrawn="1"/>
        </p:nvSpPr>
        <p:spPr>
          <a:xfrm>
            <a:off x="11590811" y="6574731"/>
            <a:ext cx="21868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9B7B62B-0732-4BEA-A6C8-5CF96588F2B9}" type="slidenum">
              <a:rPr lang="en-US" sz="800" smtClean="0"/>
              <a:pPr algn="r"/>
              <a:t>‹#›</a:t>
            </a:fld>
            <a:endParaRPr lang="en-US" sz="800" err="1"/>
          </a:p>
        </p:txBody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A881C24B-2C5D-4CDB-A0BF-2744545C161E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910048" y="6477000"/>
            <a:ext cx="363963" cy="194400"/>
          </a:xfrm>
          <a:custGeom>
            <a:avLst/>
            <a:gdLst>
              <a:gd name="T0" fmla="*/ 134 w 170"/>
              <a:gd name="T1" fmla="*/ 3 h 90"/>
              <a:gd name="T2" fmla="*/ 122 w 170"/>
              <a:gd name="T3" fmla="*/ 52 h 90"/>
              <a:gd name="T4" fmla="*/ 109 w 170"/>
              <a:gd name="T5" fmla="*/ 3 h 90"/>
              <a:gd name="T6" fmla="*/ 74 w 170"/>
              <a:gd name="T7" fmla="*/ 3 h 90"/>
              <a:gd name="T8" fmla="*/ 74 w 170"/>
              <a:gd name="T9" fmla="*/ 21 h 90"/>
              <a:gd name="T10" fmla="*/ 40 w 170"/>
              <a:gd name="T11" fmla="*/ 1 h 90"/>
              <a:gd name="T12" fmla="*/ 4 w 170"/>
              <a:gd name="T13" fmla="*/ 31 h 90"/>
              <a:gd name="T14" fmla="*/ 28 w 170"/>
              <a:gd name="T15" fmla="*/ 31 h 90"/>
              <a:gd name="T16" fmla="*/ 39 w 170"/>
              <a:gd name="T17" fmla="*/ 20 h 90"/>
              <a:gd name="T18" fmla="*/ 50 w 170"/>
              <a:gd name="T19" fmla="*/ 28 h 90"/>
              <a:gd name="T20" fmla="*/ 39 w 170"/>
              <a:gd name="T21" fmla="*/ 35 h 90"/>
              <a:gd name="T22" fmla="*/ 31 w 170"/>
              <a:gd name="T23" fmla="*/ 35 h 90"/>
              <a:gd name="T24" fmla="*/ 31 w 170"/>
              <a:gd name="T25" fmla="*/ 51 h 90"/>
              <a:gd name="T26" fmla="*/ 38 w 170"/>
              <a:gd name="T27" fmla="*/ 51 h 90"/>
              <a:gd name="T28" fmla="*/ 48 w 170"/>
              <a:gd name="T29" fmla="*/ 60 h 90"/>
              <a:gd name="T30" fmla="*/ 38 w 170"/>
              <a:gd name="T31" fmla="*/ 70 h 90"/>
              <a:gd name="T32" fmla="*/ 25 w 170"/>
              <a:gd name="T33" fmla="*/ 54 h 90"/>
              <a:gd name="T34" fmla="*/ 1 w 170"/>
              <a:gd name="T35" fmla="*/ 54 h 90"/>
              <a:gd name="T36" fmla="*/ 38 w 170"/>
              <a:gd name="T37" fmla="*/ 90 h 90"/>
              <a:gd name="T38" fmla="*/ 74 w 170"/>
              <a:gd name="T39" fmla="*/ 71 h 90"/>
              <a:gd name="T40" fmla="*/ 74 w 170"/>
              <a:gd name="T41" fmla="*/ 88 h 90"/>
              <a:gd name="T42" fmla="*/ 98 w 170"/>
              <a:gd name="T43" fmla="*/ 88 h 90"/>
              <a:gd name="T44" fmla="*/ 98 w 170"/>
              <a:gd name="T45" fmla="*/ 34 h 90"/>
              <a:gd name="T46" fmla="*/ 111 w 170"/>
              <a:gd name="T47" fmla="*/ 88 h 90"/>
              <a:gd name="T48" fmla="*/ 132 w 170"/>
              <a:gd name="T49" fmla="*/ 88 h 90"/>
              <a:gd name="T50" fmla="*/ 146 w 170"/>
              <a:gd name="T51" fmla="*/ 34 h 90"/>
              <a:gd name="T52" fmla="*/ 146 w 170"/>
              <a:gd name="T53" fmla="*/ 88 h 90"/>
              <a:gd name="T54" fmla="*/ 170 w 170"/>
              <a:gd name="T55" fmla="*/ 88 h 90"/>
              <a:gd name="T56" fmla="*/ 170 w 170"/>
              <a:gd name="T57" fmla="*/ 3 h 90"/>
              <a:gd name="T58" fmla="*/ 134 w 170"/>
              <a:gd name="T59" fmla="*/ 3 h 90"/>
              <a:gd name="T60" fmla="*/ 74 w 170"/>
              <a:gd name="T61" fmla="*/ 52 h 90"/>
              <a:gd name="T62" fmla="*/ 64 w 170"/>
              <a:gd name="T63" fmla="*/ 42 h 90"/>
              <a:gd name="T64" fmla="*/ 74 w 170"/>
              <a:gd name="T65" fmla="*/ 31 h 90"/>
              <a:gd name="T66" fmla="*/ 74 w 170"/>
              <a:gd name="T67" fmla="*/ 52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70" h="90">
                <a:moveTo>
                  <a:pt x="134" y="3"/>
                </a:moveTo>
                <a:cubicBezTo>
                  <a:pt x="122" y="52"/>
                  <a:pt x="122" y="52"/>
                  <a:pt x="122" y="52"/>
                </a:cubicBezTo>
                <a:cubicBezTo>
                  <a:pt x="109" y="3"/>
                  <a:pt x="109" y="3"/>
                  <a:pt x="109" y="3"/>
                </a:cubicBezTo>
                <a:cubicBezTo>
                  <a:pt x="74" y="3"/>
                  <a:pt x="74" y="3"/>
                  <a:pt x="74" y="3"/>
                </a:cubicBezTo>
                <a:cubicBezTo>
                  <a:pt x="74" y="21"/>
                  <a:pt x="74" y="21"/>
                  <a:pt x="74" y="21"/>
                </a:cubicBezTo>
                <a:cubicBezTo>
                  <a:pt x="69" y="5"/>
                  <a:pt x="54" y="1"/>
                  <a:pt x="40" y="1"/>
                </a:cubicBezTo>
                <a:cubicBezTo>
                  <a:pt x="23" y="0"/>
                  <a:pt x="5" y="8"/>
                  <a:pt x="4" y="31"/>
                </a:cubicBezTo>
                <a:cubicBezTo>
                  <a:pt x="28" y="31"/>
                  <a:pt x="28" y="31"/>
                  <a:pt x="28" y="31"/>
                </a:cubicBezTo>
                <a:cubicBezTo>
                  <a:pt x="28" y="24"/>
                  <a:pt x="33" y="20"/>
                  <a:pt x="39" y="20"/>
                </a:cubicBezTo>
                <a:cubicBezTo>
                  <a:pt x="46" y="20"/>
                  <a:pt x="50" y="23"/>
                  <a:pt x="50" y="28"/>
                </a:cubicBezTo>
                <a:cubicBezTo>
                  <a:pt x="49" y="32"/>
                  <a:pt x="47" y="35"/>
                  <a:pt x="39" y="35"/>
                </a:cubicBezTo>
                <a:cubicBezTo>
                  <a:pt x="31" y="35"/>
                  <a:pt x="31" y="35"/>
                  <a:pt x="31" y="35"/>
                </a:cubicBezTo>
                <a:cubicBezTo>
                  <a:pt x="31" y="51"/>
                  <a:pt x="31" y="51"/>
                  <a:pt x="31" y="51"/>
                </a:cubicBezTo>
                <a:cubicBezTo>
                  <a:pt x="38" y="51"/>
                  <a:pt x="38" y="51"/>
                  <a:pt x="38" y="51"/>
                </a:cubicBezTo>
                <a:cubicBezTo>
                  <a:pt x="42" y="51"/>
                  <a:pt x="48" y="54"/>
                  <a:pt x="48" y="60"/>
                </a:cubicBezTo>
                <a:cubicBezTo>
                  <a:pt x="49" y="67"/>
                  <a:pt x="44" y="70"/>
                  <a:pt x="38" y="70"/>
                </a:cubicBezTo>
                <a:cubicBezTo>
                  <a:pt x="27" y="69"/>
                  <a:pt x="25" y="61"/>
                  <a:pt x="25" y="54"/>
                </a:cubicBezTo>
                <a:cubicBezTo>
                  <a:pt x="1" y="54"/>
                  <a:pt x="1" y="54"/>
                  <a:pt x="1" y="54"/>
                </a:cubicBezTo>
                <a:cubicBezTo>
                  <a:pt x="1" y="59"/>
                  <a:pt x="0" y="90"/>
                  <a:pt x="38" y="90"/>
                </a:cubicBezTo>
                <a:cubicBezTo>
                  <a:pt x="57" y="90"/>
                  <a:pt x="70" y="82"/>
                  <a:pt x="74" y="71"/>
                </a:cubicBezTo>
                <a:cubicBezTo>
                  <a:pt x="74" y="88"/>
                  <a:pt x="74" y="88"/>
                  <a:pt x="74" y="88"/>
                </a:cubicBezTo>
                <a:cubicBezTo>
                  <a:pt x="98" y="88"/>
                  <a:pt x="98" y="88"/>
                  <a:pt x="98" y="88"/>
                </a:cubicBezTo>
                <a:cubicBezTo>
                  <a:pt x="98" y="34"/>
                  <a:pt x="98" y="34"/>
                  <a:pt x="98" y="34"/>
                </a:cubicBezTo>
                <a:cubicBezTo>
                  <a:pt x="111" y="88"/>
                  <a:pt x="111" y="88"/>
                  <a:pt x="111" y="88"/>
                </a:cubicBezTo>
                <a:cubicBezTo>
                  <a:pt x="132" y="88"/>
                  <a:pt x="132" y="88"/>
                  <a:pt x="132" y="88"/>
                </a:cubicBezTo>
                <a:cubicBezTo>
                  <a:pt x="146" y="34"/>
                  <a:pt x="146" y="34"/>
                  <a:pt x="146" y="34"/>
                </a:cubicBezTo>
                <a:cubicBezTo>
                  <a:pt x="146" y="88"/>
                  <a:pt x="146" y="88"/>
                  <a:pt x="146" y="88"/>
                </a:cubicBezTo>
                <a:cubicBezTo>
                  <a:pt x="170" y="88"/>
                  <a:pt x="170" y="88"/>
                  <a:pt x="170" y="88"/>
                </a:cubicBezTo>
                <a:cubicBezTo>
                  <a:pt x="170" y="3"/>
                  <a:pt x="170" y="3"/>
                  <a:pt x="170" y="3"/>
                </a:cubicBezTo>
                <a:lnTo>
                  <a:pt x="134" y="3"/>
                </a:lnTo>
                <a:close/>
                <a:moveTo>
                  <a:pt x="74" y="52"/>
                </a:moveTo>
                <a:cubicBezTo>
                  <a:pt x="71" y="46"/>
                  <a:pt x="66" y="43"/>
                  <a:pt x="64" y="42"/>
                </a:cubicBezTo>
                <a:cubicBezTo>
                  <a:pt x="69" y="40"/>
                  <a:pt x="72" y="37"/>
                  <a:pt x="74" y="31"/>
                </a:cubicBezTo>
                <a:lnTo>
                  <a:pt x="74" y="5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098D8E4-0D63-4C3E-862D-CA1DED0434DE}"/>
              </a:ext>
            </a:extLst>
          </p:cNvPr>
          <p:cNvGrpSpPr/>
          <p:nvPr userDrawn="1"/>
        </p:nvGrpSpPr>
        <p:grpSpPr>
          <a:xfrm>
            <a:off x="-22860" y="6569823"/>
            <a:ext cx="2766060" cy="138337"/>
            <a:chOff x="-22860" y="6595827"/>
            <a:chExt cx="2766060" cy="138337"/>
          </a:xfrm>
        </p:grpSpPr>
        <p:sp>
          <p:nvSpPr>
            <p:cNvPr id="19" name="Footer Placeholder 3">
              <a:extLst>
                <a:ext uri="{FF2B5EF4-FFF2-40B4-BE49-F238E27FC236}">
                  <a16:creationId xmlns:a16="http://schemas.microsoft.com/office/drawing/2014/main" id="{7F73DE3B-404F-4E5A-8B39-368646D50493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07721" y="6596419"/>
              <a:ext cx="1064702" cy="137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r" defTabSz="912813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798513" algn="r"/>
                </a:tabLst>
                <a:defRPr/>
              </a:pPr>
              <a:r>
                <a:rPr kumimoji="0" lang="en-US" sz="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. All Rights Reserved.</a:t>
              </a:r>
            </a:p>
          </p:txBody>
        </p:sp>
        <p:sp>
          <p:nvSpPr>
            <p:cNvPr id="20" name="TextBox 25">
              <a:extLst>
                <a:ext uri="{FF2B5EF4-FFF2-40B4-BE49-F238E27FC236}">
                  <a16:creationId xmlns:a16="http://schemas.microsoft.com/office/drawing/2014/main" id="{BF14E099-0E85-4EEE-8BB0-6E94402C332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2860" y="6596425"/>
              <a:ext cx="927172" cy="123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r" defTabSz="912813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fld id="{7297CC28-9273-45A3-A669-8857AEF43BF8}" type="datetime3">
                <a:rPr kumimoji="0" lang="en-US" sz="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9 June 2025</a:t>
              </a:fld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3M Circular TT Book" panose="020B0604020101020102" pitchFamily="34" charset="0"/>
                <a:ea typeface="ＭＳ Ｐゴシック" charset="0"/>
                <a:cs typeface="3M Circular TT Book" panose="020B0604020101020102" pitchFamily="34" charset="0"/>
              </a:endParaRPr>
            </a:p>
          </p:txBody>
        </p:sp>
        <p:sp>
          <p:nvSpPr>
            <p:cNvPr id="21" name="Rectangle 26">
              <a:extLst>
                <a:ext uri="{FF2B5EF4-FFF2-40B4-BE49-F238E27FC236}">
                  <a16:creationId xmlns:a16="http://schemas.microsoft.com/office/drawing/2014/main" id="{76B314DD-FA6E-4CDF-BC00-CB3B2AA26F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595827"/>
              <a:ext cx="666749" cy="123087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2813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0"/>
                <a:cs typeface="3M Circular TT Book" panose="020B0604020101020102" pitchFamily="34" charset="0"/>
              </a:endParaRPr>
            </a:p>
          </p:txBody>
        </p:sp>
        <p:sp>
          <p:nvSpPr>
            <p:cNvPr id="22" name="TextBox 24">
              <a:extLst>
                <a:ext uri="{FF2B5EF4-FFF2-40B4-BE49-F238E27FC236}">
                  <a16:creationId xmlns:a16="http://schemas.microsoft.com/office/drawing/2014/main" id="{0340319C-502E-4FEA-BBEC-10C7C73B8C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2839" y="6596418"/>
              <a:ext cx="279621" cy="122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© 3M</a:t>
              </a:r>
            </a:p>
          </p:txBody>
        </p:sp>
        <p:sp>
          <p:nvSpPr>
            <p:cNvPr id="23" name="Footer Placeholder 3">
              <a:extLst>
                <a:ext uri="{FF2B5EF4-FFF2-40B4-BE49-F238E27FC236}">
                  <a16:creationId xmlns:a16="http://schemas.microsoft.com/office/drawing/2014/main" id="{1D911506-2972-4658-8B12-44E377437866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905198" y="6596401"/>
              <a:ext cx="838002" cy="137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l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80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rPr>
                <a:t>3M Confidential.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2700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rIns="0"/>
          <a:lstStyle/>
          <a:p>
            <a:r>
              <a:rPr lang="en-US"/>
              <a:t>Video</a:t>
            </a:r>
            <a:endParaRPr lang="en-GB"/>
          </a:p>
        </p:txBody>
      </p:sp>
      <p:sp>
        <p:nvSpPr>
          <p:cNvPr id="5" name="Media Placeholder 4">
            <a:extLst>
              <a:ext uri="{FF2B5EF4-FFF2-40B4-BE49-F238E27FC236}">
                <a16:creationId xmlns:a16="http://schemas.microsoft.com/office/drawing/2014/main" id="{30DA5EFA-4F73-A14E-A503-3A05AC686437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media</a:t>
            </a:r>
          </a:p>
        </p:txBody>
      </p:sp>
    </p:spTree>
    <p:extLst>
      <p:ext uri="{BB962C8B-B14F-4D97-AF65-F5344CB8AC3E}">
        <p14:creationId xmlns:p14="http://schemas.microsoft.com/office/powerpoint/2010/main" val="1048335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Gradient_Head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  <a:gradFill>
            <a:gsLst>
              <a:gs pos="0">
                <a:srgbClr val="00B432"/>
              </a:gs>
              <a:gs pos="100000">
                <a:srgbClr val="AAE600"/>
              </a:gs>
            </a:gsLst>
            <a:lin ang="0" scaled="0"/>
          </a:gradFill>
        </p:spPr>
        <p:txBody>
          <a:bodyPr lIns="374904" tIns="384048" rIns="182880" bIns="18288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1A96A0-FB6B-4EF9-93E7-F4B355625E8D}"/>
              </a:ext>
            </a:extLst>
          </p:cNvPr>
          <p:cNvSpPr txBox="1"/>
          <p:nvPr userDrawn="1"/>
        </p:nvSpPr>
        <p:spPr>
          <a:xfrm>
            <a:off x="11590811" y="6574731"/>
            <a:ext cx="21868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9B7B62B-0732-4BEA-A6C8-5CF96588F2B9}" type="slidenum">
              <a:rPr lang="en-US" sz="800" smtClean="0"/>
              <a:pPr algn="r"/>
              <a:t>‹#›</a:t>
            </a:fld>
            <a:endParaRPr lang="en-US" sz="800" err="1"/>
          </a:p>
        </p:txBody>
      </p:sp>
      <p:sp>
        <p:nvSpPr>
          <p:cNvPr id="22" name="Freeform 5">
            <a:extLst>
              <a:ext uri="{FF2B5EF4-FFF2-40B4-BE49-F238E27FC236}">
                <a16:creationId xmlns:a16="http://schemas.microsoft.com/office/drawing/2014/main" id="{F5A62717-FB4E-41C9-A3D0-E7F0E01789B6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910048" y="6477000"/>
            <a:ext cx="363963" cy="194400"/>
          </a:xfrm>
          <a:custGeom>
            <a:avLst/>
            <a:gdLst>
              <a:gd name="T0" fmla="*/ 134 w 170"/>
              <a:gd name="T1" fmla="*/ 3 h 90"/>
              <a:gd name="T2" fmla="*/ 122 w 170"/>
              <a:gd name="T3" fmla="*/ 52 h 90"/>
              <a:gd name="T4" fmla="*/ 109 w 170"/>
              <a:gd name="T5" fmla="*/ 3 h 90"/>
              <a:gd name="T6" fmla="*/ 74 w 170"/>
              <a:gd name="T7" fmla="*/ 3 h 90"/>
              <a:gd name="T8" fmla="*/ 74 w 170"/>
              <a:gd name="T9" fmla="*/ 21 h 90"/>
              <a:gd name="T10" fmla="*/ 40 w 170"/>
              <a:gd name="T11" fmla="*/ 1 h 90"/>
              <a:gd name="T12" fmla="*/ 4 w 170"/>
              <a:gd name="T13" fmla="*/ 31 h 90"/>
              <a:gd name="T14" fmla="*/ 28 w 170"/>
              <a:gd name="T15" fmla="*/ 31 h 90"/>
              <a:gd name="T16" fmla="*/ 39 w 170"/>
              <a:gd name="T17" fmla="*/ 20 h 90"/>
              <a:gd name="T18" fmla="*/ 50 w 170"/>
              <a:gd name="T19" fmla="*/ 28 h 90"/>
              <a:gd name="T20" fmla="*/ 39 w 170"/>
              <a:gd name="T21" fmla="*/ 35 h 90"/>
              <a:gd name="T22" fmla="*/ 31 w 170"/>
              <a:gd name="T23" fmla="*/ 35 h 90"/>
              <a:gd name="T24" fmla="*/ 31 w 170"/>
              <a:gd name="T25" fmla="*/ 51 h 90"/>
              <a:gd name="T26" fmla="*/ 38 w 170"/>
              <a:gd name="T27" fmla="*/ 51 h 90"/>
              <a:gd name="T28" fmla="*/ 48 w 170"/>
              <a:gd name="T29" fmla="*/ 60 h 90"/>
              <a:gd name="T30" fmla="*/ 38 w 170"/>
              <a:gd name="T31" fmla="*/ 70 h 90"/>
              <a:gd name="T32" fmla="*/ 25 w 170"/>
              <a:gd name="T33" fmla="*/ 54 h 90"/>
              <a:gd name="T34" fmla="*/ 1 w 170"/>
              <a:gd name="T35" fmla="*/ 54 h 90"/>
              <a:gd name="T36" fmla="*/ 38 w 170"/>
              <a:gd name="T37" fmla="*/ 90 h 90"/>
              <a:gd name="T38" fmla="*/ 74 w 170"/>
              <a:gd name="T39" fmla="*/ 71 h 90"/>
              <a:gd name="T40" fmla="*/ 74 w 170"/>
              <a:gd name="T41" fmla="*/ 88 h 90"/>
              <a:gd name="T42" fmla="*/ 98 w 170"/>
              <a:gd name="T43" fmla="*/ 88 h 90"/>
              <a:gd name="T44" fmla="*/ 98 w 170"/>
              <a:gd name="T45" fmla="*/ 34 h 90"/>
              <a:gd name="T46" fmla="*/ 111 w 170"/>
              <a:gd name="T47" fmla="*/ 88 h 90"/>
              <a:gd name="T48" fmla="*/ 132 w 170"/>
              <a:gd name="T49" fmla="*/ 88 h 90"/>
              <a:gd name="T50" fmla="*/ 146 w 170"/>
              <a:gd name="T51" fmla="*/ 34 h 90"/>
              <a:gd name="T52" fmla="*/ 146 w 170"/>
              <a:gd name="T53" fmla="*/ 88 h 90"/>
              <a:gd name="T54" fmla="*/ 170 w 170"/>
              <a:gd name="T55" fmla="*/ 88 h 90"/>
              <a:gd name="T56" fmla="*/ 170 w 170"/>
              <a:gd name="T57" fmla="*/ 3 h 90"/>
              <a:gd name="T58" fmla="*/ 134 w 170"/>
              <a:gd name="T59" fmla="*/ 3 h 90"/>
              <a:gd name="T60" fmla="*/ 74 w 170"/>
              <a:gd name="T61" fmla="*/ 52 h 90"/>
              <a:gd name="T62" fmla="*/ 64 w 170"/>
              <a:gd name="T63" fmla="*/ 42 h 90"/>
              <a:gd name="T64" fmla="*/ 74 w 170"/>
              <a:gd name="T65" fmla="*/ 31 h 90"/>
              <a:gd name="T66" fmla="*/ 74 w 170"/>
              <a:gd name="T67" fmla="*/ 52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70" h="90">
                <a:moveTo>
                  <a:pt x="134" y="3"/>
                </a:moveTo>
                <a:cubicBezTo>
                  <a:pt x="122" y="52"/>
                  <a:pt x="122" y="52"/>
                  <a:pt x="122" y="52"/>
                </a:cubicBezTo>
                <a:cubicBezTo>
                  <a:pt x="109" y="3"/>
                  <a:pt x="109" y="3"/>
                  <a:pt x="109" y="3"/>
                </a:cubicBezTo>
                <a:cubicBezTo>
                  <a:pt x="74" y="3"/>
                  <a:pt x="74" y="3"/>
                  <a:pt x="74" y="3"/>
                </a:cubicBezTo>
                <a:cubicBezTo>
                  <a:pt x="74" y="21"/>
                  <a:pt x="74" y="21"/>
                  <a:pt x="74" y="21"/>
                </a:cubicBezTo>
                <a:cubicBezTo>
                  <a:pt x="69" y="5"/>
                  <a:pt x="54" y="1"/>
                  <a:pt x="40" y="1"/>
                </a:cubicBezTo>
                <a:cubicBezTo>
                  <a:pt x="23" y="0"/>
                  <a:pt x="5" y="8"/>
                  <a:pt x="4" y="31"/>
                </a:cubicBezTo>
                <a:cubicBezTo>
                  <a:pt x="28" y="31"/>
                  <a:pt x="28" y="31"/>
                  <a:pt x="28" y="31"/>
                </a:cubicBezTo>
                <a:cubicBezTo>
                  <a:pt x="28" y="24"/>
                  <a:pt x="33" y="20"/>
                  <a:pt x="39" y="20"/>
                </a:cubicBezTo>
                <a:cubicBezTo>
                  <a:pt x="46" y="20"/>
                  <a:pt x="50" y="23"/>
                  <a:pt x="50" y="28"/>
                </a:cubicBezTo>
                <a:cubicBezTo>
                  <a:pt x="49" y="32"/>
                  <a:pt x="47" y="35"/>
                  <a:pt x="39" y="35"/>
                </a:cubicBezTo>
                <a:cubicBezTo>
                  <a:pt x="31" y="35"/>
                  <a:pt x="31" y="35"/>
                  <a:pt x="31" y="35"/>
                </a:cubicBezTo>
                <a:cubicBezTo>
                  <a:pt x="31" y="51"/>
                  <a:pt x="31" y="51"/>
                  <a:pt x="31" y="51"/>
                </a:cubicBezTo>
                <a:cubicBezTo>
                  <a:pt x="38" y="51"/>
                  <a:pt x="38" y="51"/>
                  <a:pt x="38" y="51"/>
                </a:cubicBezTo>
                <a:cubicBezTo>
                  <a:pt x="42" y="51"/>
                  <a:pt x="48" y="54"/>
                  <a:pt x="48" y="60"/>
                </a:cubicBezTo>
                <a:cubicBezTo>
                  <a:pt x="49" y="67"/>
                  <a:pt x="44" y="70"/>
                  <a:pt x="38" y="70"/>
                </a:cubicBezTo>
                <a:cubicBezTo>
                  <a:pt x="27" y="69"/>
                  <a:pt x="25" y="61"/>
                  <a:pt x="25" y="54"/>
                </a:cubicBezTo>
                <a:cubicBezTo>
                  <a:pt x="1" y="54"/>
                  <a:pt x="1" y="54"/>
                  <a:pt x="1" y="54"/>
                </a:cubicBezTo>
                <a:cubicBezTo>
                  <a:pt x="1" y="59"/>
                  <a:pt x="0" y="90"/>
                  <a:pt x="38" y="90"/>
                </a:cubicBezTo>
                <a:cubicBezTo>
                  <a:pt x="57" y="90"/>
                  <a:pt x="70" y="82"/>
                  <a:pt x="74" y="71"/>
                </a:cubicBezTo>
                <a:cubicBezTo>
                  <a:pt x="74" y="88"/>
                  <a:pt x="74" y="88"/>
                  <a:pt x="74" y="88"/>
                </a:cubicBezTo>
                <a:cubicBezTo>
                  <a:pt x="98" y="88"/>
                  <a:pt x="98" y="88"/>
                  <a:pt x="98" y="88"/>
                </a:cubicBezTo>
                <a:cubicBezTo>
                  <a:pt x="98" y="34"/>
                  <a:pt x="98" y="34"/>
                  <a:pt x="98" y="34"/>
                </a:cubicBezTo>
                <a:cubicBezTo>
                  <a:pt x="111" y="88"/>
                  <a:pt x="111" y="88"/>
                  <a:pt x="111" y="88"/>
                </a:cubicBezTo>
                <a:cubicBezTo>
                  <a:pt x="132" y="88"/>
                  <a:pt x="132" y="88"/>
                  <a:pt x="132" y="88"/>
                </a:cubicBezTo>
                <a:cubicBezTo>
                  <a:pt x="146" y="34"/>
                  <a:pt x="146" y="34"/>
                  <a:pt x="146" y="34"/>
                </a:cubicBezTo>
                <a:cubicBezTo>
                  <a:pt x="146" y="88"/>
                  <a:pt x="146" y="88"/>
                  <a:pt x="146" y="88"/>
                </a:cubicBezTo>
                <a:cubicBezTo>
                  <a:pt x="170" y="88"/>
                  <a:pt x="170" y="88"/>
                  <a:pt x="170" y="88"/>
                </a:cubicBezTo>
                <a:cubicBezTo>
                  <a:pt x="170" y="3"/>
                  <a:pt x="170" y="3"/>
                  <a:pt x="170" y="3"/>
                </a:cubicBezTo>
                <a:lnTo>
                  <a:pt x="134" y="3"/>
                </a:lnTo>
                <a:close/>
                <a:moveTo>
                  <a:pt x="74" y="52"/>
                </a:moveTo>
                <a:cubicBezTo>
                  <a:pt x="71" y="46"/>
                  <a:pt x="66" y="43"/>
                  <a:pt x="64" y="42"/>
                </a:cubicBezTo>
                <a:cubicBezTo>
                  <a:pt x="69" y="40"/>
                  <a:pt x="72" y="37"/>
                  <a:pt x="74" y="31"/>
                </a:cubicBezTo>
                <a:lnTo>
                  <a:pt x="74" y="5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139B986-6780-4BC3-8E7C-3EBBD1100B5B}"/>
              </a:ext>
            </a:extLst>
          </p:cNvPr>
          <p:cNvGrpSpPr/>
          <p:nvPr userDrawn="1"/>
        </p:nvGrpSpPr>
        <p:grpSpPr>
          <a:xfrm>
            <a:off x="-22860" y="6569823"/>
            <a:ext cx="2766060" cy="138337"/>
            <a:chOff x="-22860" y="6595827"/>
            <a:chExt cx="2766060" cy="138337"/>
          </a:xfrm>
        </p:grpSpPr>
        <p:sp>
          <p:nvSpPr>
            <p:cNvPr id="13" name="Footer Placeholder 3">
              <a:extLst>
                <a:ext uri="{FF2B5EF4-FFF2-40B4-BE49-F238E27FC236}">
                  <a16:creationId xmlns:a16="http://schemas.microsoft.com/office/drawing/2014/main" id="{58530264-2521-46EE-A155-808ED9E88230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07721" y="6596419"/>
              <a:ext cx="1064702" cy="137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r" defTabSz="912813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798513" algn="r"/>
                </a:tabLst>
                <a:defRPr/>
              </a:pPr>
              <a:r>
                <a:rPr kumimoji="0" lang="en-US" sz="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. All Rights Reserved.</a:t>
              </a:r>
            </a:p>
          </p:txBody>
        </p:sp>
        <p:sp>
          <p:nvSpPr>
            <p:cNvPr id="14" name="TextBox 25">
              <a:extLst>
                <a:ext uri="{FF2B5EF4-FFF2-40B4-BE49-F238E27FC236}">
                  <a16:creationId xmlns:a16="http://schemas.microsoft.com/office/drawing/2014/main" id="{F3161364-A058-4203-B80D-6BFEF627FF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2860" y="6596425"/>
              <a:ext cx="927172" cy="123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r" defTabSz="912813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fld id="{7297CC28-9273-45A3-A669-8857AEF43BF8}" type="datetime3">
                <a:rPr kumimoji="0" lang="en-US" sz="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9 June 2025</a:t>
              </a:fld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3M Circular TT Book" panose="020B0604020101020102" pitchFamily="34" charset="0"/>
                <a:ea typeface="ＭＳ Ｐゴシック" charset="0"/>
                <a:cs typeface="3M Circular TT Book" panose="020B0604020101020102" pitchFamily="34" charset="0"/>
              </a:endParaRPr>
            </a:p>
          </p:txBody>
        </p:sp>
        <p:sp>
          <p:nvSpPr>
            <p:cNvPr id="20" name="Rectangle 26">
              <a:extLst>
                <a:ext uri="{FF2B5EF4-FFF2-40B4-BE49-F238E27FC236}">
                  <a16:creationId xmlns:a16="http://schemas.microsoft.com/office/drawing/2014/main" id="{503B79C0-E6FE-4CF2-9D20-636E5EF711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595827"/>
              <a:ext cx="666749" cy="123087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2813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0"/>
                <a:cs typeface="3M Circular TT Book" panose="020B0604020101020102" pitchFamily="34" charset="0"/>
              </a:endParaRPr>
            </a:p>
          </p:txBody>
        </p:sp>
        <p:sp>
          <p:nvSpPr>
            <p:cNvPr id="21" name="TextBox 24">
              <a:extLst>
                <a:ext uri="{FF2B5EF4-FFF2-40B4-BE49-F238E27FC236}">
                  <a16:creationId xmlns:a16="http://schemas.microsoft.com/office/drawing/2014/main" id="{79FF987A-21EF-4B3F-8FC2-DCB25B2FA8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2839" y="6596418"/>
              <a:ext cx="279621" cy="122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© 3M</a:t>
              </a:r>
            </a:p>
          </p:txBody>
        </p:sp>
        <p:sp>
          <p:nvSpPr>
            <p:cNvPr id="23" name="Footer Placeholder 3">
              <a:extLst>
                <a:ext uri="{FF2B5EF4-FFF2-40B4-BE49-F238E27FC236}">
                  <a16:creationId xmlns:a16="http://schemas.microsoft.com/office/drawing/2014/main" id="{7442742E-5E3B-471F-849A-8154709D3035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905198" y="6596401"/>
              <a:ext cx="838002" cy="137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l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80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rPr>
                <a:t>3M Confidential.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25675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adient_Head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  <a:gradFill>
            <a:gsLst>
              <a:gs pos="0">
                <a:srgbClr val="00B432"/>
              </a:gs>
              <a:gs pos="100000">
                <a:srgbClr val="AAE600"/>
              </a:gs>
            </a:gsLst>
            <a:lin ang="0" scaled="0"/>
          </a:gradFill>
        </p:spPr>
        <p:txBody>
          <a:bodyPr lIns="374904" tIns="384048" rIns="182880" bIns="18288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1A96A0-FB6B-4EF9-93E7-F4B355625E8D}"/>
              </a:ext>
            </a:extLst>
          </p:cNvPr>
          <p:cNvSpPr txBox="1"/>
          <p:nvPr userDrawn="1"/>
        </p:nvSpPr>
        <p:spPr>
          <a:xfrm>
            <a:off x="11590811" y="6574731"/>
            <a:ext cx="21868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9B7B62B-0732-4BEA-A6C8-5CF96588F2B9}" type="slidenum">
              <a:rPr lang="en-US" sz="800" smtClean="0"/>
              <a:pPr algn="r"/>
              <a:t>‹#›</a:t>
            </a:fld>
            <a:endParaRPr lang="en-US" sz="800" err="1"/>
          </a:p>
        </p:txBody>
      </p:sp>
      <p:sp>
        <p:nvSpPr>
          <p:cNvPr id="22" name="Freeform 5">
            <a:extLst>
              <a:ext uri="{FF2B5EF4-FFF2-40B4-BE49-F238E27FC236}">
                <a16:creationId xmlns:a16="http://schemas.microsoft.com/office/drawing/2014/main" id="{F5A62717-FB4E-41C9-A3D0-E7F0E01789B6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910048" y="6477000"/>
            <a:ext cx="363963" cy="194400"/>
          </a:xfrm>
          <a:custGeom>
            <a:avLst/>
            <a:gdLst>
              <a:gd name="T0" fmla="*/ 134 w 170"/>
              <a:gd name="T1" fmla="*/ 3 h 90"/>
              <a:gd name="T2" fmla="*/ 122 w 170"/>
              <a:gd name="T3" fmla="*/ 52 h 90"/>
              <a:gd name="T4" fmla="*/ 109 w 170"/>
              <a:gd name="T5" fmla="*/ 3 h 90"/>
              <a:gd name="T6" fmla="*/ 74 w 170"/>
              <a:gd name="T7" fmla="*/ 3 h 90"/>
              <a:gd name="T8" fmla="*/ 74 w 170"/>
              <a:gd name="T9" fmla="*/ 21 h 90"/>
              <a:gd name="T10" fmla="*/ 40 w 170"/>
              <a:gd name="T11" fmla="*/ 1 h 90"/>
              <a:gd name="T12" fmla="*/ 4 w 170"/>
              <a:gd name="T13" fmla="*/ 31 h 90"/>
              <a:gd name="T14" fmla="*/ 28 w 170"/>
              <a:gd name="T15" fmla="*/ 31 h 90"/>
              <a:gd name="T16" fmla="*/ 39 w 170"/>
              <a:gd name="T17" fmla="*/ 20 h 90"/>
              <a:gd name="T18" fmla="*/ 50 w 170"/>
              <a:gd name="T19" fmla="*/ 28 h 90"/>
              <a:gd name="T20" fmla="*/ 39 w 170"/>
              <a:gd name="T21" fmla="*/ 35 h 90"/>
              <a:gd name="T22" fmla="*/ 31 w 170"/>
              <a:gd name="T23" fmla="*/ 35 h 90"/>
              <a:gd name="T24" fmla="*/ 31 w 170"/>
              <a:gd name="T25" fmla="*/ 51 h 90"/>
              <a:gd name="T26" fmla="*/ 38 w 170"/>
              <a:gd name="T27" fmla="*/ 51 h 90"/>
              <a:gd name="T28" fmla="*/ 48 w 170"/>
              <a:gd name="T29" fmla="*/ 60 h 90"/>
              <a:gd name="T30" fmla="*/ 38 w 170"/>
              <a:gd name="T31" fmla="*/ 70 h 90"/>
              <a:gd name="T32" fmla="*/ 25 w 170"/>
              <a:gd name="T33" fmla="*/ 54 h 90"/>
              <a:gd name="T34" fmla="*/ 1 w 170"/>
              <a:gd name="T35" fmla="*/ 54 h 90"/>
              <a:gd name="T36" fmla="*/ 38 w 170"/>
              <a:gd name="T37" fmla="*/ 90 h 90"/>
              <a:gd name="T38" fmla="*/ 74 w 170"/>
              <a:gd name="T39" fmla="*/ 71 h 90"/>
              <a:gd name="T40" fmla="*/ 74 w 170"/>
              <a:gd name="T41" fmla="*/ 88 h 90"/>
              <a:gd name="T42" fmla="*/ 98 w 170"/>
              <a:gd name="T43" fmla="*/ 88 h 90"/>
              <a:gd name="T44" fmla="*/ 98 w 170"/>
              <a:gd name="T45" fmla="*/ 34 h 90"/>
              <a:gd name="T46" fmla="*/ 111 w 170"/>
              <a:gd name="T47" fmla="*/ 88 h 90"/>
              <a:gd name="T48" fmla="*/ 132 w 170"/>
              <a:gd name="T49" fmla="*/ 88 h 90"/>
              <a:gd name="T50" fmla="*/ 146 w 170"/>
              <a:gd name="T51" fmla="*/ 34 h 90"/>
              <a:gd name="T52" fmla="*/ 146 w 170"/>
              <a:gd name="T53" fmla="*/ 88 h 90"/>
              <a:gd name="T54" fmla="*/ 170 w 170"/>
              <a:gd name="T55" fmla="*/ 88 h 90"/>
              <a:gd name="T56" fmla="*/ 170 w 170"/>
              <a:gd name="T57" fmla="*/ 3 h 90"/>
              <a:gd name="T58" fmla="*/ 134 w 170"/>
              <a:gd name="T59" fmla="*/ 3 h 90"/>
              <a:gd name="T60" fmla="*/ 74 w 170"/>
              <a:gd name="T61" fmla="*/ 52 h 90"/>
              <a:gd name="T62" fmla="*/ 64 w 170"/>
              <a:gd name="T63" fmla="*/ 42 h 90"/>
              <a:gd name="T64" fmla="*/ 74 w 170"/>
              <a:gd name="T65" fmla="*/ 31 h 90"/>
              <a:gd name="T66" fmla="*/ 74 w 170"/>
              <a:gd name="T67" fmla="*/ 52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70" h="90">
                <a:moveTo>
                  <a:pt x="134" y="3"/>
                </a:moveTo>
                <a:cubicBezTo>
                  <a:pt x="122" y="52"/>
                  <a:pt x="122" y="52"/>
                  <a:pt x="122" y="52"/>
                </a:cubicBezTo>
                <a:cubicBezTo>
                  <a:pt x="109" y="3"/>
                  <a:pt x="109" y="3"/>
                  <a:pt x="109" y="3"/>
                </a:cubicBezTo>
                <a:cubicBezTo>
                  <a:pt x="74" y="3"/>
                  <a:pt x="74" y="3"/>
                  <a:pt x="74" y="3"/>
                </a:cubicBezTo>
                <a:cubicBezTo>
                  <a:pt x="74" y="21"/>
                  <a:pt x="74" y="21"/>
                  <a:pt x="74" y="21"/>
                </a:cubicBezTo>
                <a:cubicBezTo>
                  <a:pt x="69" y="5"/>
                  <a:pt x="54" y="1"/>
                  <a:pt x="40" y="1"/>
                </a:cubicBezTo>
                <a:cubicBezTo>
                  <a:pt x="23" y="0"/>
                  <a:pt x="5" y="8"/>
                  <a:pt x="4" y="31"/>
                </a:cubicBezTo>
                <a:cubicBezTo>
                  <a:pt x="28" y="31"/>
                  <a:pt x="28" y="31"/>
                  <a:pt x="28" y="31"/>
                </a:cubicBezTo>
                <a:cubicBezTo>
                  <a:pt x="28" y="24"/>
                  <a:pt x="33" y="20"/>
                  <a:pt x="39" y="20"/>
                </a:cubicBezTo>
                <a:cubicBezTo>
                  <a:pt x="46" y="20"/>
                  <a:pt x="50" y="23"/>
                  <a:pt x="50" y="28"/>
                </a:cubicBezTo>
                <a:cubicBezTo>
                  <a:pt x="49" y="32"/>
                  <a:pt x="47" y="35"/>
                  <a:pt x="39" y="35"/>
                </a:cubicBezTo>
                <a:cubicBezTo>
                  <a:pt x="31" y="35"/>
                  <a:pt x="31" y="35"/>
                  <a:pt x="31" y="35"/>
                </a:cubicBezTo>
                <a:cubicBezTo>
                  <a:pt x="31" y="51"/>
                  <a:pt x="31" y="51"/>
                  <a:pt x="31" y="51"/>
                </a:cubicBezTo>
                <a:cubicBezTo>
                  <a:pt x="38" y="51"/>
                  <a:pt x="38" y="51"/>
                  <a:pt x="38" y="51"/>
                </a:cubicBezTo>
                <a:cubicBezTo>
                  <a:pt x="42" y="51"/>
                  <a:pt x="48" y="54"/>
                  <a:pt x="48" y="60"/>
                </a:cubicBezTo>
                <a:cubicBezTo>
                  <a:pt x="49" y="67"/>
                  <a:pt x="44" y="70"/>
                  <a:pt x="38" y="70"/>
                </a:cubicBezTo>
                <a:cubicBezTo>
                  <a:pt x="27" y="69"/>
                  <a:pt x="25" y="61"/>
                  <a:pt x="25" y="54"/>
                </a:cubicBezTo>
                <a:cubicBezTo>
                  <a:pt x="1" y="54"/>
                  <a:pt x="1" y="54"/>
                  <a:pt x="1" y="54"/>
                </a:cubicBezTo>
                <a:cubicBezTo>
                  <a:pt x="1" y="59"/>
                  <a:pt x="0" y="90"/>
                  <a:pt x="38" y="90"/>
                </a:cubicBezTo>
                <a:cubicBezTo>
                  <a:pt x="57" y="90"/>
                  <a:pt x="70" y="82"/>
                  <a:pt x="74" y="71"/>
                </a:cubicBezTo>
                <a:cubicBezTo>
                  <a:pt x="74" y="88"/>
                  <a:pt x="74" y="88"/>
                  <a:pt x="74" y="88"/>
                </a:cubicBezTo>
                <a:cubicBezTo>
                  <a:pt x="98" y="88"/>
                  <a:pt x="98" y="88"/>
                  <a:pt x="98" y="88"/>
                </a:cubicBezTo>
                <a:cubicBezTo>
                  <a:pt x="98" y="34"/>
                  <a:pt x="98" y="34"/>
                  <a:pt x="98" y="34"/>
                </a:cubicBezTo>
                <a:cubicBezTo>
                  <a:pt x="111" y="88"/>
                  <a:pt x="111" y="88"/>
                  <a:pt x="111" y="88"/>
                </a:cubicBezTo>
                <a:cubicBezTo>
                  <a:pt x="132" y="88"/>
                  <a:pt x="132" y="88"/>
                  <a:pt x="132" y="88"/>
                </a:cubicBezTo>
                <a:cubicBezTo>
                  <a:pt x="146" y="34"/>
                  <a:pt x="146" y="34"/>
                  <a:pt x="146" y="34"/>
                </a:cubicBezTo>
                <a:cubicBezTo>
                  <a:pt x="146" y="88"/>
                  <a:pt x="146" y="88"/>
                  <a:pt x="146" y="88"/>
                </a:cubicBezTo>
                <a:cubicBezTo>
                  <a:pt x="170" y="88"/>
                  <a:pt x="170" y="88"/>
                  <a:pt x="170" y="88"/>
                </a:cubicBezTo>
                <a:cubicBezTo>
                  <a:pt x="170" y="3"/>
                  <a:pt x="170" y="3"/>
                  <a:pt x="170" y="3"/>
                </a:cubicBezTo>
                <a:lnTo>
                  <a:pt x="134" y="3"/>
                </a:lnTo>
                <a:close/>
                <a:moveTo>
                  <a:pt x="74" y="52"/>
                </a:moveTo>
                <a:cubicBezTo>
                  <a:pt x="71" y="46"/>
                  <a:pt x="66" y="43"/>
                  <a:pt x="64" y="42"/>
                </a:cubicBezTo>
                <a:cubicBezTo>
                  <a:pt x="69" y="40"/>
                  <a:pt x="72" y="37"/>
                  <a:pt x="74" y="31"/>
                </a:cubicBezTo>
                <a:lnTo>
                  <a:pt x="74" y="5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139B986-6780-4BC3-8E7C-3EBBD1100B5B}"/>
              </a:ext>
            </a:extLst>
          </p:cNvPr>
          <p:cNvGrpSpPr/>
          <p:nvPr userDrawn="1"/>
        </p:nvGrpSpPr>
        <p:grpSpPr>
          <a:xfrm>
            <a:off x="-22860" y="6569823"/>
            <a:ext cx="2766060" cy="138337"/>
            <a:chOff x="-22860" y="6595827"/>
            <a:chExt cx="2766060" cy="138337"/>
          </a:xfrm>
        </p:grpSpPr>
        <p:sp>
          <p:nvSpPr>
            <p:cNvPr id="13" name="Footer Placeholder 3">
              <a:extLst>
                <a:ext uri="{FF2B5EF4-FFF2-40B4-BE49-F238E27FC236}">
                  <a16:creationId xmlns:a16="http://schemas.microsoft.com/office/drawing/2014/main" id="{58530264-2521-46EE-A155-808ED9E88230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07721" y="6596419"/>
              <a:ext cx="1064702" cy="137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r" defTabSz="912813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798513" algn="r"/>
                </a:tabLst>
                <a:defRPr/>
              </a:pPr>
              <a:r>
                <a:rPr kumimoji="0" lang="en-US" sz="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. All Rights Reserved.</a:t>
              </a:r>
            </a:p>
          </p:txBody>
        </p:sp>
        <p:sp>
          <p:nvSpPr>
            <p:cNvPr id="14" name="TextBox 25">
              <a:extLst>
                <a:ext uri="{FF2B5EF4-FFF2-40B4-BE49-F238E27FC236}">
                  <a16:creationId xmlns:a16="http://schemas.microsoft.com/office/drawing/2014/main" id="{F3161364-A058-4203-B80D-6BFEF627FF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2860" y="6596425"/>
              <a:ext cx="927172" cy="123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r" defTabSz="912813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fld id="{7297CC28-9273-45A3-A669-8857AEF43BF8}" type="datetime3">
                <a:rPr kumimoji="0" lang="en-US" sz="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9 June 2025</a:t>
              </a:fld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3M Circular TT Book" panose="020B0604020101020102" pitchFamily="34" charset="0"/>
                <a:ea typeface="ＭＳ Ｐゴシック" charset="0"/>
                <a:cs typeface="3M Circular TT Book" panose="020B0604020101020102" pitchFamily="34" charset="0"/>
              </a:endParaRPr>
            </a:p>
          </p:txBody>
        </p:sp>
        <p:sp>
          <p:nvSpPr>
            <p:cNvPr id="20" name="Rectangle 26">
              <a:extLst>
                <a:ext uri="{FF2B5EF4-FFF2-40B4-BE49-F238E27FC236}">
                  <a16:creationId xmlns:a16="http://schemas.microsoft.com/office/drawing/2014/main" id="{503B79C0-E6FE-4CF2-9D20-636E5EF711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595827"/>
              <a:ext cx="666749" cy="123087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2813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0"/>
                <a:cs typeface="3M Circular TT Book" panose="020B0604020101020102" pitchFamily="34" charset="0"/>
              </a:endParaRPr>
            </a:p>
          </p:txBody>
        </p:sp>
        <p:sp>
          <p:nvSpPr>
            <p:cNvPr id="21" name="TextBox 24">
              <a:extLst>
                <a:ext uri="{FF2B5EF4-FFF2-40B4-BE49-F238E27FC236}">
                  <a16:creationId xmlns:a16="http://schemas.microsoft.com/office/drawing/2014/main" id="{79FF987A-21EF-4B3F-8FC2-DCB25B2FA8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2839" y="6596418"/>
              <a:ext cx="279621" cy="122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© 3M</a:t>
              </a:r>
            </a:p>
          </p:txBody>
        </p:sp>
        <p:sp>
          <p:nvSpPr>
            <p:cNvPr id="23" name="Footer Placeholder 3">
              <a:extLst>
                <a:ext uri="{FF2B5EF4-FFF2-40B4-BE49-F238E27FC236}">
                  <a16:creationId xmlns:a16="http://schemas.microsoft.com/office/drawing/2014/main" id="{7442742E-5E3B-471F-849A-8154709D3035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905198" y="6596401"/>
              <a:ext cx="838002" cy="137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l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80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rPr>
                <a:t>3M Confidential.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A16ADA3-4303-9D11-D6E7-C603913A0F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-1972" b="-4080"/>
          <a:stretch/>
        </p:blipFill>
        <p:spPr>
          <a:xfrm>
            <a:off x="7584512" y="1431207"/>
            <a:ext cx="2582333" cy="3889612"/>
          </a:xfrm>
          <a:prstGeom prst="rect">
            <a:avLst/>
          </a:prstGeom>
          <a:ln w="38100">
            <a:noFill/>
          </a:ln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90721E4-1A99-2653-1408-627EBE97E305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904312" y="1279944"/>
            <a:ext cx="5223933" cy="4956048"/>
          </a:xfrm>
        </p:spPr>
        <p:txBody>
          <a:bodyPr anchor="ctr"/>
          <a:lstStyle/>
          <a:p>
            <a:r>
              <a:rPr lang="en-US" sz="2400">
                <a:latin typeface="+mj-lt"/>
              </a:rPr>
              <a:t>Factors that could vary water flow:</a:t>
            </a:r>
          </a:p>
          <a:p>
            <a:pPr marL="600075" lvl="2" indent="-285750"/>
            <a:r>
              <a:rPr lang="en-US" sz="1800"/>
              <a:t>Building design &amp; size</a:t>
            </a:r>
          </a:p>
          <a:p>
            <a:pPr marL="600075" lvl="2" indent="-285750"/>
            <a:r>
              <a:rPr lang="en-US" sz="1800"/>
              <a:t>Location of dispenser (floor/level)</a:t>
            </a:r>
          </a:p>
          <a:p>
            <a:pPr marL="600075" lvl="2" indent="-285750"/>
            <a:r>
              <a:rPr lang="en-US" sz="1800"/>
              <a:t>Water source pressure</a:t>
            </a:r>
          </a:p>
          <a:p>
            <a:pPr marL="600075" lvl="2" indent="-285750"/>
            <a:r>
              <a:rPr lang="en-US" sz="1800"/>
              <a:t>Distance from water source</a:t>
            </a:r>
          </a:p>
          <a:p>
            <a:pPr marL="600075" lvl="2" indent="-285750"/>
            <a:r>
              <a:rPr lang="en-US" sz="1800"/>
              <a:t>Capacity of plumbing system types</a:t>
            </a:r>
          </a:p>
          <a:p>
            <a:pPr marL="600075" lvl="2" indent="-285750"/>
            <a:r>
              <a:rPr lang="en-US" sz="1800"/>
              <a:t>Age of plumbing systems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A2B0D15-9587-E529-5D94-C1CA48E22FBD}"/>
              </a:ext>
            </a:extLst>
          </p:cNvPr>
          <p:cNvSpPr txBox="1">
            <a:spLocks/>
          </p:cNvSpPr>
          <p:nvPr userDrawn="1"/>
        </p:nvSpPr>
        <p:spPr>
          <a:xfrm>
            <a:off x="7735144" y="5197056"/>
            <a:ext cx="3005667" cy="1143000"/>
          </a:xfrm>
          <a:prstGeom prst="rect">
            <a:avLst/>
          </a:prstGeom>
        </p:spPr>
        <p:txBody>
          <a:bodyPr vert="horz" wrap="square" lIns="0" tIns="0" rIns="180000" bIns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lang="en-US" sz="2000" kern="1200" dirty="0" smtClean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  <a:lvl2pPr marL="182563" indent="-182563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14325" indent="-131763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en-US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73075" indent="-115888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en-US" sz="14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642938" indent="-103188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en-GB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>
                <a:latin typeface="+mj-lt"/>
              </a:rPr>
              <a:t>Example: 5 Story Building</a:t>
            </a:r>
            <a:br>
              <a:rPr lang="en-US" sz="1800">
                <a:latin typeface="+mj-lt"/>
              </a:rPr>
            </a:br>
            <a:r>
              <a:rPr lang="en-US" sz="1400"/>
              <a:t>If there is a change in water pressure, the final output will vary.</a:t>
            </a:r>
          </a:p>
        </p:txBody>
      </p:sp>
    </p:spTree>
    <p:extLst>
      <p:ext uri="{BB962C8B-B14F-4D97-AF65-F5344CB8AC3E}">
        <p14:creationId xmlns:p14="http://schemas.microsoft.com/office/powerpoint/2010/main" val="169428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adient_Header_B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  <a:gradFill>
            <a:gsLst>
              <a:gs pos="0">
                <a:srgbClr val="00B432"/>
              </a:gs>
              <a:gs pos="100000">
                <a:srgbClr val="AAE600"/>
              </a:gs>
            </a:gsLst>
            <a:lin ang="0" scaled="0"/>
          </a:gradFill>
        </p:spPr>
        <p:txBody>
          <a:bodyPr lIns="374904" tIns="384048" rIns="182880" bIns="18288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1A96A0-FB6B-4EF9-93E7-F4B355625E8D}"/>
              </a:ext>
            </a:extLst>
          </p:cNvPr>
          <p:cNvSpPr txBox="1"/>
          <p:nvPr userDrawn="1"/>
        </p:nvSpPr>
        <p:spPr>
          <a:xfrm>
            <a:off x="11590811" y="6574731"/>
            <a:ext cx="21868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9B7B62B-0732-4BEA-A6C8-5CF96588F2B9}" type="slidenum">
              <a:rPr lang="en-US" sz="800" smtClean="0"/>
              <a:pPr algn="r"/>
              <a:t>‹#›</a:t>
            </a:fld>
            <a:endParaRPr lang="en-US" sz="800" err="1"/>
          </a:p>
        </p:txBody>
      </p:sp>
      <p:sp>
        <p:nvSpPr>
          <p:cNvPr id="22" name="Freeform 5">
            <a:extLst>
              <a:ext uri="{FF2B5EF4-FFF2-40B4-BE49-F238E27FC236}">
                <a16:creationId xmlns:a16="http://schemas.microsoft.com/office/drawing/2014/main" id="{F5A62717-FB4E-41C9-A3D0-E7F0E01789B6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910048" y="6477000"/>
            <a:ext cx="363963" cy="194400"/>
          </a:xfrm>
          <a:custGeom>
            <a:avLst/>
            <a:gdLst>
              <a:gd name="T0" fmla="*/ 134 w 170"/>
              <a:gd name="T1" fmla="*/ 3 h 90"/>
              <a:gd name="T2" fmla="*/ 122 w 170"/>
              <a:gd name="T3" fmla="*/ 52 h 90"/>
              <a:gd name="T4" fmla="*/ 109 w 170"/>
              <a:gd name="T5" fmla="*/ 3 h 90"/>
              <a:gd name="T6" fmla="*/ 74 w 170"/>
              <a:gd name="T7" fmla="*/ 3 h 90"/>
              <a:gd name="T8" fmla="*/ 74 w 170"/>
              <a:gd name="T9" fmla="*/ 21 h 90"/>
              <a:gd name="T10" fmla="*/ 40 w 170"/>
              <a:gd name="T11" fmla="*/ 1 h 90"/>
              <a:gd name="T12" fmla="*/ 4 w 170"/>
              <a:gd name="T13" fmla="*/ 31 h 90"/>
              <a:gd name="T14" fmla="*/ 28 w 170"/>
              <a:gd name="T15" fmla="*/ 31 h 90"/>
              <a:gd name="T16" fmla="*/ 39 w 170"/>
              <a:gd name="T17" fmla="*/ 20 h 90"/>
              <a:gd name="T18" fmla="*/ 50 w 170"/>
              <a:gd name="T19" fmla="*/ 28 h 90"/>
              <a:gd name="T20" fmla="*/ 39 w 170"/>
              <a:gd name="T21" fmla="*/ 35 h 90"/>
              <a:gd name="T22" fmla="*/ 31 w 170"/>
              <a:gd name="T23" fmla="*/ 35 h 90"/>
              <a:gd name="T24" fmla="*/ 31 w 170"/>
              <a:gd name="T25" fmla="*/ 51 h 90"/>
              <a:gd name="T26" fmla="*/ 38 w 170"/>
              <a:gd name="T27" fmla="*/ 51 h 90"/>
              <a:gd name="T28" fmla="*/ 48 w 170"/>
              <a:gd name="T29" fmla="*/ 60 h 90"/>
              <a:gd name="T30" fmla="*/ 38 w 170"/>
              <a:gd name="T31" fmla="*/ 70 h 90"/>
              <a:gd name="T32" fmla="*/ 25 w 170"/>
              <a:gd name="T33" fmla="*/ 54 h 90"/>
              <a:gd name="T34" fmla="*/ 1 w 170"/>
              <a:gd name="T35" fmla="*/ 54 h 90"/>
              <a:gd name="T36" fmla="*/ 38 w 170"/>
              <a:gd name="T37" fmla="*/ 90 h 90"/>
              <a:gd name="T38" fmla="*/ 74 w 170"/>
              <a:gd name="T39" fmla="*/ 71 h 90"/>
              <a:gd name="T40" fmla="*/ 74 w 170"/>
              <a:gd name="T41" fmla="*/ 88 h 90"/>
              <a:gd name="T42" fmla="*/ 98 w 170"/>
              <a:gd name="T43" fmla="*/ 88 h 90"/>
              <a:gd name="T44" fmla="*/ 98 w 170"/>
              <a:gd name="T45" fmla="*/ 34 h 90"/>
              <a:gd name="T46" fmla="*/ 111 w 170"/>
              <a:gd name="T47" fmla="*/ 88 h 90"/>
              <a:gd name="T48" fmla="*/ 132 w 170"/>
              <a:gd name="T49" fmla="*/ 88 h 90"/>
              <a:gd name="T50" fmla="*/ 146 w 170"/>
              <a:gd name="T51" fmla="*/ 34 h 90"/>
              <a:gd name="T52" fmla="*/ 146 w 170"/>
              <a:gd name="T53" fmla="*/ 88 h 90"/>
              <a:gd name="T54" fmla="*/ 170 w 170"/>
              <a:gd name="T55" fmla="*/ 88 h 90"/>
              <a:gd name="T56" fmla="*/ 170 w 170"/>
              <a:gd name="T57" fmla="*/ 3 h 90"/>
              <a:gd name="T58" fmla="*/ 134 w 170"/>
              <a:gd name="T59" fmla="*/ 3 h 90"/>
              <a:gd name="T60" fmla="*/ 74 w 170"/>
              <a:gd name="T61" fmla="*/ 52 h 90"/>
              <a:gd name="T62" fmla="*/ 64 w 170"/>
              <a:gd name="T63" fmla="*/ 42 h 90"/>
              <a:gd name="T64" fmla="*/ 74 w 170"/>
              <a:gd name="T65" fmla="*/ 31 h 90"/>
              <a:gd name="T66" fmla="*/ 74 w 170"/>
              <a:gd name="T67" fmla="*/ 52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70" h="90">
                <a:moveTo>
                  <a:pt x="134" y="3"/>
                </a:moveTo>
                <a:cubicBezTo>
                  <a:pt x="122" y="52"/>
                  <a:pt x="122" y="52"/>
                  <a:pt x="122" y="52"/>
                </a:cubicBezTo>
                <a:cubicBezTo>
                  <a:pt x="109" y="3"/>
                  <a:pt x="109" y="3"/>
                  <a:pt x="109" y="3"/>
                </a:cubicBezTo>
                <a:cubicBezTo>
                  <a:pt x="74" y="3"/>
                  <a:pt x="74" y="3"/>
                  <a:pt x="74" y="3"/>
                </a:cubicBezTo>
                <a:cubicBezTo>
                  <a:pt x="74" y="21"/>
                  <a:pt x="74" y="21"/>
                  <a:pt x="74" y="21"/>
                </a:cubicBezTo>
                <a:cubicBezTo>
                  <a:pt x="69" y="5"/>
                  <a:pt x="54" y="1"/>
                  <a:pt x="40" y="1"/>
                </a:cubicBezTo>
                <a:cubicBezTo>
                  <a:pt x="23" y="0"/>
                  <a:pt x="5" y="8"/>
                  <a:pt x="4" y="31"/>
                </a:cubicBezTo>
                <a:cubicBezTo>
                  <a:pt x="28" y="31"/>
                  <a:pt x="28" y="31"/>
                  <a:pt x="28" y="31"/>
                </a:cubicBezTo>
                <a:cubicBezTo>
                  <a:pt x="28" y="24"/>
                  <a:pt x="33" y="20"/>
                  <a:pt x="39" y="20"/>
                </a:cubicBezTo>
                <a:cubicBezTo>
                  <a:pt x="46" y="20"/>
                  <a:pt x="50" y="23"/>
                  <a:pt x="50" y="28"/>
                </a:cubicBezTo>
                <a:cubicBezTo>
                  <a:pt x="49" y="32"/>
                  <a:pt x="47" y="35"/>
                  <a:pt x="39" y="35"/>
                </a:cubicBezTo>
                <a:cubicBezTo>
                  <a:pt x="31" y="35"/>
                  <a:pt x="31" y="35"/>
                  <a:pt x="31" y="35"/>
                </a:cubicBezTo>
                <a:cubicBezTo>
                  <a:pt x="31" y="51"/>
                  <a:pt x="31" y="51"/>
                  <a:pt x="31" y="51"/>
                </a:cubicBezTo>
                <a:cubicBezTo>
                  <a:pt x="38" y="51"/>
                  <a:pt x="38" y="51"/>
                  <a:pt x="38" y="51"/>
                </a:cubicBezTo>
                <a:cubicBezTo>
                  <a:pt x="42" y="51"/>
                  <a:pt x="48" y="54"/>
                  <a:pt x="48" y="60"/>
                </a:cubicBezTo>
                <a:cubicBezTo>
                  <a:pt x="49" y="67"/>
                  <a:pt x="44" y="70"/>
                  <a:pt x="38" y="70"/>
                </a:cubicBezTo>
                <a:cubicBezTo>
                  <a:pt x="27" y="69"/>
                  <a:pt x="25" y="61"/>
                  <a:pt x="25" y="54"/>
                </a:cubicBezTo>
                <a:cubicBezTo>
                  <a:pt x="1" y="54"/>
                  <a:pt x="1" y="54"/>
                  <a:pt x="1" y="54"/>
                </a:cubicBezTo>
                <a:cubicBezTo>
                  <a:pt x="1" y="59"/>
                  <a:pt x="0" y="90"/>
                  <a:pt x="38" y="90"/>
                </a:cubicBezTo>
                <a:cubicBezTo>
                  <a:pt x="57" y="90"/>
                  <a:pt x="70" y="82"/>
                  <a:pt x="74" y="71"/>
                </a:cubicBezTo>
                <a:cubicBezTo>
                  <a:pt x="74" y="88"/>
                  <a:pt x="74" y="88"/>
                  <a:pt x="74" y="88"/>
                </a:cubicBezTo>
                <a:cubicBezTo>
                  <a:pt x="98" y="88"/>
                  <a:pt x="98" y="88"/>
                  <a:pt x="98" y="88"/>
                </a:cubicBezTo>
                <a:cubicBezTo>
                  <a:pt x="98" y="34"/>
                  <a:pt x="98" y="34"/>
                  <a:pt x="98" y="34"/>
                </a:cubicBezTo>
                <a:cubicBezTo>
                  <a:pt x="111" y="88"/>
                  <a:pt x="111" y="88"/>
                  <a:pt x="111" y="88"/>
                </a:cubicBezTo>
                <a:cubicBezTo>
                  <a:pt x="132" y="88"/>
                  <a:pt x="132" y="88"/>
                  <a:pt x="132" y="88"/>
                </a:cubicBezTo>
                <a:cubicBezTo>
                  <a:pt x="146" y="34"/>
                  <a:pt x="146" y="34"/>
                  <a:pt x="146" y="34"/>
                </a:cubicBezTo>
                <a:cubicBezTo>
                  <a:pt x="146" y="88"/>
                  <a:pt x="146" y="88"/>
                  <a:pt x="146" y="88"/>
                </a:cubicBezTo>
                <a:cubicBezTo>
                  <a:pt x="170" y="88"/>
                  <a:pt x="170" y="88"/>
                  <a:pt x="170" y="88"/>
                </a:cubicBezTo>
                <a:cubicBezTo>
                  <a:pt x="170" y="3"/>
                  <a:pt x="170" y="3"/>
                  <a:pt x="170" y="3"/>
                </a:cubicBezTo>
                <a:lnTo>
                  <a:pt x="134" y="3"/>
                </a:lnTo>
                <a:close/>
                <a:moveTo>
                  <a:pt x="74" y="52"/>
                </a:moveTo>
                <a:cubicBezTo>
                  <a:pt x="71" y="46"/>
                  <a:pt x="66" y="43"/>
                  <a:pt x="64" y="42"/>
                </a:cubicBezTo>
                <a:cubicBezTo>
                  <a:pt x="69" y="40"/>
                  <a:pt x="72" y="37"/>
                  <a:pt x="74" y="31"/>
                </a:cubicBezTo>
                <a:lnTo>
                  <a:pt x="74" y="5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139B986-6780-4BC3-8E7C-3EBBD1100B5B}"/>
              </a:ext>
            </a:extLst>
          </p:cNvPr>
          <p:cNvGrpSpPr/>
          <p:nvPr userDrawn="1"/>
        </p:nvGrpSpPr>
        <p:grpSpPr>
          <a:xfrm>
            <a:off x="-22860" y="6569823"/>
            <a:ext cx="2766060" cy="138337"/>
            <a:chOff x="-22860" y="6595827"/>
            <a:chExt cx="2766060" cy="138337"/>
          </a:xfrm>
        </p:grpSpPr>
        <p:sp>
          <p:nvSpPr>
            <p:cNvPr id="13" name="Footer Placeholder 3">
              <a:extLst>
                <a:ext uri="{FF2B5EF4-FFF2-40B4-BE49-F238E27FC236}">
                  <a16:creationId xmlns:a16="http://schemas.microsoft.com/office/drawing/2014/main" id="{58530264-2521-46EE-A155-808ED9E88230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07721" y="6596419"/>
              <a:ext cx="1064702" cy="137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r" defTabSz="912813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798513" algn="r"/>
                </a:tabLst>
                <a:defRPr/>
              </a:pPr>
              <a:r>
                <a:rPr kumimoji="0" lang="en-US" sz="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. All Rights Reserved.</a:t>
              </a:r>
            </a:p>
          </p:txBody>
        </p:sp>
        <p:sp>
          <p:nvSpPr>
            <p:cNvPr id="14" name="TextBox 25">
              <a:extLst>
                <a:ext uri="{FF2B5EF4-FFF2-40B4-BE49-F238E27FC236}">
                  <a16:creationId xmlns:a16="http://schemas.microsoft.com/office/drawing/2014/main" id="{F3161364-A058-4203-B80D-6BFEF627FF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2860" y="6596425"/>
              <a:ext cx="927172" cy="123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r" defTabSz="912813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fld id="{7297CC28-9273-45A3-A669-8857AEF43BF8}" type="datetime3">
                <a:rPr kumimoji="0" lang="en-US" sz="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9 June 2025</a:t>
              </a:fld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3M Circular TT Book" panose="020B0604020101020102" pitchFamily="34" charset="0"/>
                <a:ea typeface="ＭＳ Ｐゴシック" charset="0"/>
                <a:cs typeface="3M Circular TT Book" panose="020B0604020101020102" pitchFamily="34" charset="0"/>
              </a:endParaRPr>
            </a:p>
          </p:txBody>
        </p:sp>
        <p:sp>
          <p:nvSpPr>
            <p:cNvPr id="20" name="Rectangle 26">
              <a:extLst>
                <a:ext uri="{FF2B5EF4-FFF2-40B4-BE49-F238E27FC236}">
                  <a16:creationId xmlns:a16="http://schemas.microsoft.com/office/drawing/2014/main" id="{503B79C0-E6FE-4CF2-9D20-636E5EF711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595827"/>
              <a:ext cx="666749" cy="123087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2813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0"/>
                <a:cs typeface="3M Circular TT Book" panose="020B0604020101020102" pitchFamily="34" charset="0"/>
              </a:endParaRPr>
            </a:p>
          </p:txBody>
        </p:sp>
        <p:sp>
          <p:nvSpPr>
            <p:cNvPr id="21" name="TextBox 24">
              <a:extLst>
                <a:ext uri="{FF2B5EF4-FFF2-40B4-BE49-F238E27FC236}">
                  <a16:creationId xmlns:a16="http://schemas.microsoft.com/office/drawing/2014/main" id="{79FF987A-21EF-4B3F-8FC2-DCB25B2FA8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2839" y="6596418"/>
              <a:ext cx="279621" cy="122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© 3M</a:t>
              </a:r>
            </a:p>
          </p:txBody>
        </p:sp>
        <p:sp>
          <p:nvSpPr>
            <p:cNvPr id="23" name="Footer Placeholder 3">
              <a:extLst>
                <a:ext uri="{FF2B5EF4-FFF2-40B4-BE49-F238E27FC236}">
                  <a16:creationId xmlns:a16="http://schemas.microsoft.com/office/drawing/2014/main" id="{7442742E-5E3B-471F-849A-8154709D3035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905198" y="6596401"/>
              <a:ext cx="838002" cy="137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l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80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rPr>
                <a:t>3M Confidential.</a:t>
              </a:r>
            </a:p>
          </p:txBody>
        </p:sp>
      </p:grp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E7613D3-7354-900F-F003-C48587C653B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018811" y="1634067"/>
            <a:ext cx="4572000" cy="4343400"/>
          </a:xfrm>
        </p:spPr>
        <p:txBody>
          <a:bodyPr/>
          <a:lstStyle/>
          <a:p>
            <a:r>
              <a:rPr lang="en-US"/>
              <a:t>Click icon to add picture of yourself</a:t>
            </a:r>
          </a:p>
        </p:txBody>
      </p:sp>
    </p:spTree>
    <p:extLst>
      <p:ext uri="{BB962C8B-B14F-4D97-AF65-F5344CB8AC3E}">
        <p14:creationId xmlns:p14="http://schemas.microsoft.com/office/powerpoint/2010/main" val="989106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CI-Slid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0"/>
            <a:ext cx="12192000" cy="1143000"/>
          </a:xfrm>
          <a:gradFill>
            <a:gsLst>
              <a:gs pos="0">
                <a:srgbClr val="00B432"/>
              </a:gs>
              <a:gs pos="100000">
                <a:srgbClr val="AAE600"/>
              </a:gs>
            </a:gsLst>
            <a:lin ang="0" scaled="0"/>
          </a:gradFill>
        </p:spPr>
        <p:txBody>
          <a:bodyPr lIns="374904" tIns="384048" rIns="182880" bIns="18288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Why should you use a chemical management system?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1A96A0-FB6B-4EF9-93E7-F4B355625E8D}"/>
              </a:ext>
            </a:extLst>
          </p:cNvPr>
          <p:cNvSpPr txBox="1"/>
          <p:nvPr userDrawn="1"/>
        </p:nvSpPr>
        <p:spPr>
          <a:xfrm>
            <a:off x="11590811" y="6574731"/>
            <a:ext cx="21868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9B7B62B-0732-4BEA-A6C8-5CF96588F2B9}" type="slidenum">
              <a:rPr lang="en-US" sz="800" smtClean="0"/>
              <a:pPr algn="r"/>
              <a:t>‹#›</a:t>
            </a:fld>
            <a:endParaRPr lang="en-US" sz="800" err="1"/>
          </a:p>
        </p:txBody>
      </p:sp>
      <p:sp>
        <p:nvSpPr>
          <p:cNvPr id="22" name="Freeform 5">
            <a:extLst>
              <a:ext uri="{FF2B5EF4-FFF2-40B4-BE49-F238E27FC236}">
                <a16:creationId xmlns:a16="http://schemas.microsoft.com/office/drawing/2014/main" id="{F5A62717-FB4E-41C9-A3D0-E7F0E01789B6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910048" y="6477000"/>
            <a:ext cx="363963" cy="194400"/>
          </a:xfrm>
          <a:custGeom>
            <a:avLst/>
            <a:gdLst>
              <a:gd name="T0" fmla="*/ 134 w 170"/>
              <a:gd name="T1" fmla="*/ 3 h 90"/>
              <a:gd name="T2" fmla="*/ 122 w 170"/>
              <a:gd name="T3" fmla="*/ 52 h 90"/>
              <a:gd name="T4" fmla="*/ 109 w 170"/>
              <a:gd name="T5" fmla="*/ 3 h 90"/>
              <a:gd name="T6" fmla="*/ 74 w 170"/>
              <a:gd name="T7" fmla="*/ 3 h 90"/>
              <a:gd name="T8" fmla="*/ 74 w 170"/>
              <a:gd name="T9" fmla="*/ 21 h 90"/>
              <a:gd name="T10" fmla="*/ 40 w 170"/>
              <a:gd name="T11" fmla="*/ 1 h 90"/>
              <a:gd name="T12" fmla="*/ 4 w 170"/>
              <a:gd name="T13" fmla="*/ 31 h 90"/>
              <a:gd name="T14" fmla="*/ 28 w 170"/>
              <a:gd name="T15" fmla="*/ 31 h 90"/>
              <a:gd name="T16" fmla="*/ 39 w 170"/>
              <a:gd name="T17" fmla="*/ 20 h 90"/>
              <a:gd name="T18" fmla="*/ 50 w 170"/>
              <a:gd name="T19" fmla="*/ 28 h 90"/>
              <a:gd name="T20" fmla="*/ 39 w 170"/>
              <a:gd name="T21" fmla="*/ 35 h 90"/>
              <a:gd name="T22" fmla="*/ 31 w 170"/>
              <a:gd name="T23" fmla="*/ 35 h 90"/>
              <a:gd name="T24" fmla="*/ 31 w 170"/>
              <a:gd name="T25" fmla="*/ 51 h 90"/>
              <a:gd name="T26" fmla="*/ 38 w 170"/>
              <a:gd name="T27" fmla="*/ 51 h 90"/>
              <a:gd name="T28" fmla="*/ 48 w 170"/>
              <a:gd name="T29" fmla="*/ 60 h 90"/>
              <a:gd name="T30" fmla="*/ 38 w 170"/>
              <a:gd name="T31" fmla="*/ 70 h 90"/>
              <a:gd name="T32" fmla="*/ 25 w 170"/>
              <a:gd name="T33" fmla="*/ 54 h 90"/>
              <a:gd name="T34" fmla="*/ 1 w 170"/>
              <a:gd name="T35" fmla="*/ 54 h 90"/>
              <a:gd name="T36" fmla="*/ 38 w 170"/>
              <a:gd name="T37" fmla="*/ 90 h 90"/>
              <a:gd name="T38" fmla="*/ 74 w 170"/>
              <a:gd name="T39" fmla="*/ 71 h 90"/>
              <a:gd name="T40" fmla="*/ 74 w 170"/>
              <a:gd name="T41" fmla="*/ 88 h 90"/>
              <a:gd name="T42" fmla="*/ 98 w 170"/>
              <a:gd name="T43" fmla="*/ 88 h 90"/>
              <a:gd name="T44" fmla="*/ 98 w 170"/>
              <a:gd name="T45" fmla="*/ 34 h 90"/>
              <a:gd name="T46" fmla="*/ 111 w 170"/>
              <a:gd name="T47" fmla="*/ 88 h 90"/>
              <a:gd name="T48" fmla="*/ 132 w 170"/>
              <a:gd name="T49" fmla="*/ 88 h 90"/>
              <a:gd name="T50" fmla="*/ 146 w 170"/>
              <a:gd name="T51" fmla="*/ 34 h 90"/>
              <a:gd name="T52" fmla="*/ 146 w 170"/>
              <a:gd name="T53" fmla="*/ 88 h 90"/>
              <a:gd name="T54" fmla="*/ 170 w 170"/>
              <a:gd name="T55" fmla="*/ 88 h 90"/>
              <a:gd name="T56" fmla="*/ 170 w 170"/>
              <a:gd name="T57" fmla="*/ 3 h 90"/>
              <a:gd name="T58" fmla="*/ 134 w 170"/>
              <a:gd name="T59" fmla="*/ 3 h 90"/>
              <a:gd name="T60" fmla="*/ 74 w 170"/>
              <a:gd name="T61" fmla="*/ 52 h 90"/>
              <a:gd name="T62" fmla="*/ 64 w 170"/>
              <a:gd name="T63" fmla="*/ 42 h 90"/>
              <a:gd name="T64" fmla="*/ 74 w 170"/>
              <a:gd name="T65" fmla="*/ 31 h 90"/>
              <a:gd name="T66" fmla="*/ 74 w 170"/>
              <a:gd name="T67" fmla="*/ 52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70" h="90">
                <a:moveTo>
                  <a:pt x="134" y="3"/>
                </a:moveTo>
                <a:cubicBezTo>
                  <a:pt x="122" y="52"/>
                  <a:pt x="122" y="52"/>
                  <a:pt x="122" y="52"/>
                </a:cubicBezTo>
                <a:cubicBezTo>
                  <a:pt x="109" y="3"/>
                  <a:pt x="109" y="3"/>
                  <a:pt x="109" y="3"/>
                </a:cubicBezTo>
                <a:cubicBezTo>
                  <a:pt x="74" y="3"/>
                  <a:pt x="74" y="3"/>
                  <a:pt x="74" y="3"/>
                </a:cubicBezTo>
                <a:cubicBezTo>
                  <a:pt x="74" y="21"/>
                  <a:pt x="74" y="21"/>
                  <a:pt x="74" y="21"/>
                </a:cubicBezTo>
                <a:cubicBezTo>
                  <a:pt x="69" y="5"/>
                  <a:pt x="54" y="1"/>
                  <a:pt x="40" y="1"/>
                </a:cubicBezTo>
                <a:cubicBezTo>
                  <a:pt x="23" y="0"/>
                  <a:pt x="5" y="8"/>
                  <a:pt x="4" y="31"/>
                </a:cubicBezTo>
                <a:cubicBezTo>
                  <a:pt x="28" y="31"/>
                  <a:pt x="28" y="31"/>
                  <a:pt x="28" y="31"/>
                </a:cubicBezTo>
                <a:cubicBezTo>
                  <a:pt x="28" y="24"/>
                  <a:pt x="33" y="20"/>
                  <a:pt x="39" y="20"/>
                </a:cubicBezTo>
                <a:cubicBezTo>
                  <a:pt x="46" y="20"/>
                  <a:pt x="50" y="23"/>
                  <a:pt x="50" y="28"/>
                </a:cubicBezTo>
                <a:cubicBezTo>
                  <a:pt x="49" y="32"/>
                  <a:pt x="47" y="35"/>
                  <a:pt x="39" y="35"/>
                </a:cubicBezTo>
                <a:cubicBezTo>
                  <a:pt x="31" y="35"/>
                  <a:pt x="31" y="35"/>
                  <a:pt x="31" y="35"/>
                </a:cubicBezTo>
                <a:cubicBezTo>
                  <a:pt x="31" y="51"/>
                  <a:pt x="31" y="51"/>
                  <a:pt x="31" y="51"/>
                </a:cubicBezTo>
                <a:cubicBezTo>
                  <a:pt x="38" y="51"/>
                  <a:pt x="38" y="51"/>
                  <a:pt x="38" y="51"/>
                </a:cubicBezTo>
                <a:cubicBezTo>
                  <a:pt x="42" y="51"/>
                  <a:pt x="48" y="54"/>
                  <a:pt x="48" y="60"/>
                </a:cubicBezTo>
                <a:cubicBezTo>
                  <a:pt x="49" y="67"/>
                  <a:pt x="44" y="70"/>
                  <a:pt x="38" y="70"/>
                </a:cubicBezTo>
                <a:cubicBezTo>
                  <a:pt x="27" y="69"/>
                  <a:pt x="25" y="61"/>
                  <a:pt x="25" y="54"/>
                </a:cubicBezTo>
                <a:cubicBezTo>
                  <a:pt x="1" y="54"/>
                  <a:pt x="1" y="54"/>
                  <a:pt x="1" y="54"/>
                </a:cubicBezTo>
                <a:cubicBezTo>
                  <a:pt x="1" y="59"/>
                  <a:pt x="0" y="90"/>
                  <a:pt x="38" y="90"/>
                </a:cubicBezTo>
                <a:cubicBezTo>
                  <a:pt x="57" y="90"/>
                  <a:pt x="70" y="82"/>
                  <a:pt x="74" y="71"/>
                </a:cubicBezTo>
                <a:cubicBezTo>
                  <a:pt x="74" y="88"/>
                  <a:pt x="74" y="88"/>
                  <a:pt x="74" y="88"/>
                </a:cubicBezTo>
                <a:cubicBezTo>
                  <a:pt x="98" y="88"/>
                  <a:pt x="98" y="88"/>
                  <a:pt x="98" y="88"/>
                </a:cubicBezTo>
                <a:cubicBezTo>
                  <a:pt x="98" y="34"/>
                  <a:pt x="98" y="34"/>
                  <a:pt x="98" y="34"/>
                </a:cubicBezTo>
                <a:cubicBezTo>
                  <a:pt x="111" y="88"/>
                  <a:pt x="111" y="88"/>
                  <a:pt x="111" y="88"/>
                </a:cubicBezTo>
                <a:cubicBezTo>
                  <a:pt x="132" y="88"/>
                  <a:pt x="132" y="88"/>
                  <a:pt x="132" y="88"/>
                </a:cubicBezTo>
                <a:cubicBezTo>
                  <a:pt x="146" y="34"/>
                  <a:pt x="146" y="34"/>
                  <a:pt x="146" y="34"/>
                </a:cubicBezTo>
                <a:cubicBezTo>
                  <a:pt x="146" y="88"/>
                  <a:pt x="146" y="88"/>
                  <a:pt x="146" y="88"/>
                </a:cubicBezTo>
                <a:cubicBezTo>
                  <a:pt x="170" y="88"/>
                  <a:pt x="170" y="88"/>
                  <a:pt x="170" y="88"/>
                </a:cubicBezTo>
                <a:cubicBezTo>
                  <a:pt x="170" y="3"/>
                  <a:pt x="170" y="3"/>
                  <a:pt x="170" y="3"/>
                </a:cubicBezTo>
                <a:lnTo>
                  <a:pt x="134" y="3"/>
                </a:lnTo>
                <a:close/>
                <a:moveTo>
                  <a:pt x="74" y="52"/>
                </a:moveTo>
                <a:cubicBezTo>
                  <a:pt x="71" y="46"/>
                  <a:pt x="66" y="43"/>
                  <a:pt x="64" y="42"/>
                </a:cubicBezTo>
                <a:cubicBezTo>
                  <a:pt x="69" y="40"/>
                  <a:pt x="72" y="37"/>
                  <a:pt x="74" y="31"/>
                </a:cubicBezTo>
                <a:lnTo>
                  <a:pt x="74" y="5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139B986-6780-4BC3-8E7C-3EBBD1100B5B}"/>
              </a:ext>
            </a:extLst>
          </p:cNvPr>
          <p:cNvGrpSpPr/>
          <p:nvPr userDrawn="1"/>
        </p:nvGrpSpPr>
        <p:grpSpPr>
          <a:xfrm>
            <a:off x="-22860" y="6569823"/>
            <a:ext cx="2766060" cy="138337"/>
            <a:chOff x="-22860" y="6595827"/>
            <a:chExt cx="2766060" cy="138337"/>
          </a:xfrm>
        </p:grpSpPr>
        <p:sp>
          <p:nvSpPr>
            <p:cNvPr id="13" name="Footer Placeholder 3">
              <a:extLst>
                <a:ext uri="{FF2B5EF4-FFF2-40B4-BE49-F238E27FC236}">
                  <a16:creationId xmlns:a16="http://schemas.microsoft.com/office/drawing/2014/main" id="{58530264-2521-46EE-A155-808ED9E88230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07721" y="6596419"/>
              <a:ext cx="1064702" cy="137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r" defTabSz="912813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798513" algn="r"/>
                </a:tabLst>
                <a:defRPr/>
              </a:pPr>
              <a:r>
                <a:rPr kumimoji="0" lang="en-US" sz="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. All Rights Reserved.</a:t>
              </a:r>
            </a:p>
          </p:txBody>
        </p:sp>
        <p:sp>
          <p:nvSpPr>
            <p:cNvPr id="14" name="TextBox 25">
              <a:extLst>
                <a:ext uri="{FF2B5EF4-FFF2-40B4-BE49-F238E27FC236}">
                  <a16:creationId xmlns:a16="http://schemas.microsoft.com/office/drawing/2014/main" id="{F3161364-A058-4203-B80D-6BFEF627FF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2860" y="6596425"/>
              <a:ext cx="927172" cy="123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r" defTabSz="912813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fld id="{7297CC28-9273-45A3-A669-8857AEF43BF8}" type="datetime3">
                <a:rPr kumimoji="0" lang="en-US" sz="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9 June 2025</a:t>
              </a:fld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3M Circular TT Book" panose="020B0604020101020102" pitchFamily="34" charset="0"/>
                <a:ea typeface="ＭＳ Ｐゴシック" charset="0"/>
                <a:cs typeface="3M Circular TT Book" panose="020B0604020101020102" pitchFamily="34" charset="0"/>
              </a:endParaRPr>
            </a:p>
          </p:txBody>
        </p:sp>
        <p:sp>
          <p:nvSpPr>
            <p:cNvPr id="20" name="Rectangle 26">
              <a:extLst>
                <a:ext uri="{FF2B5EF4-FFF2-40B4-BE49-F238E27FC236}">
                  <a16:creationId xmlns:a16="http://schemas.microsoft.com/office/drawing/2014/main" id="{503B79C0-E6FE-4CF2-9D20-636E5EF711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595827"/>
              <a:ext cx="666749" cy="123087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2813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0"/>
                <a:cs typeface="3M Circular TT Book" panose="020B0604020101020102" pitchFamily="34" charset="0"/>
              </a:endParaRPr>
            </a:p>
          </p:txBody>
        </p:sp>
        <p:sp>
          <p:nvSpPr>
            <p:cNvPr id="21" name="TextBox 24">
              <a:extLst>
                <a:ext uri="{FF2B5EF4-FFF2-40B4-BE49-F238E27FC236}">
                  <a16:creationId xmlns:a16="http://schemas.microsoft.com/office/drawing/2014/main" id="{79FF987A-21EF-4B3F-8FC2-DCB25B2FA8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2839" y="6596418"/>
              <a:ext cx="279621" cy="122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© 3M</a:t>
              </a:r>
            </a:p>
          </p:txBody>
        </p:sp>
        <p:sp>
          <p:nvSpPr>
            <p:cNvPr id="23" name="Footer Placeholder 3">
              <a:extLst>
                <a:ext uri="{FF2B5EF4-FFF2-40B4-BE49-F238E27FC236}">
                  <a16:creationId xmlns:a16="http://schemas.microsoft.com/office/drawing/2014/main" id="{7442742E-5E3B-471F-849A-8154709D3035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905198" y="6596401"/>
              <a:ext cx="838002" cy="137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l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80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rPr>
                <a:t>3M Confidential.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4B9B2274-73AD-CAAE-1F37-EE6856C80D20}"/>
              </a:ext>
            </a:extLst>
          </p:cNvPr>
          <p:cNvSpPr txBox="1"/>
          <p:nvPr userDrawn="1"/>
        </p:nvSpPr>
        <p:spPr>
          <a:xfrm>
            <a:off x="2377498" y="3138914"/>
            <a:ext cx="2736369" cy="2152577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lvl="1">
              <a:lnSpc>
                <a:spcPct val="150000"/>
              </a:lnSpc>
            </a:pPr>
            <a:r>
              <a:rPr lang="en-US" sz="2400"/>
              <a:t>Compliance</a:t>
            </a:r>
          </a:p>
          <a:p>
            <a:pPr lvl="1">
              <a:lnSpc>
                <a:spcPct val="150000"/>
              </a:lnSpc>
            </a:pPr>
            <a:r>
              <a:rPr lang="en-US" sz="2400"/>
              <a:t>Cost-savings</a:t>
            </a:r>
          </a:p>
          <a:p>
            <a:pPr lvl="1">
              <a:lnSpc>
                <a:spcPct val="150000"/>
              </a:lnSpc>
            </a:pPr>
            <a:r>
              <a:rPr lang="en-US" sz="2400"/>
              <a:t>Efficiency</a:t>
            </a:r>
          </a:p>
          <a:p>
            <a:pPr lvl="1">
              <a:lnSpc>
                <a:spcPct val="150000"/>
              </a:lnSpc>
            </a:pPr>
            <a:r>
              <a:rPr lang="en-US" sz="2400"/>
              <a:t>Sustainability</a:t>
            </a:r>
          </a:p>
        </p:txBody>
      </p:sp>
      <p:sp>
        <p:nvSpPr>
          <p:cNvPr id="27" name="Right Brace 26">
            <a:extLst>
              <a:ext uri="{FF2B5EF4-FFF2-40B4-BE49-F238E27FC236}">
                <a16:creationId xmlns:a16="http://schemas.microsoft.com/office/drawing/2014/main" id="{24347C5C-3109-E830-6DC9-7B8CF645E265}"/>
              </a:ext>
            </a:extLst>
          </p:cNvPr>
          <p:cNvSpPr/>
          <p:nvPr userDrawn="1"/>
        </p:nvSpPr>
        <p:spPr>
          <a:xfrm>
            <a:off x="5240482" y="2854801"/>
            <a:ext cx="1007918" cy="2749709"/>
          </a:xfrm>
          <a:prstGeom prst="rightBrace">
            <a:avLst>
              <a:gd name="adj1" fmla="val 0"/>
              <a:gd name="adj2" fmla="val 50000"/>
            </a:avLst>
          </a:prstGeom>
          <a:ln w="38100">
            <a:solidFill>
              <a:srgbClr val="AAE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E63BB6B-FB08-451E-40CF-09042B04587C}"/>
              </a:ext>
            </a:extLst>
          </p:cNvPr>
          <p:cNvSpPr txBox="1"/>
          <p:nvPr userDrawn="1"/>
        </p:nvSpPr>
        <p:spPr>
          <a:xfrm>
            <a:off x="6783242" y="3897035"/>
            <a:ext cx="4583257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200">
                <a:latin typeface="+mj-lt"/>
              </a:rPr>
              <a:t>Accuracy</a:t>
            </a:r>
            <a:r>
              <a:rPr lang="en-US" sz="3200"/>
              <a:t> </a:t>
            </a:r>
            <a:br>
              <a:rPr lang="en-US" sz="2400"/>
            </a:br>
            <a:r>
              <a:rPr lang="en-US" sz="2400"/>
              <a:t>is key to success</a:t>
            </a:r>
            <a:endParaRPr lang="en-CA" sz="240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37D9E46-7F1C-A0C0-5C28-D3C9E4D32100}"/>
              </a:ext>
            </a:extLst>
          </p:cNvPr>
          <p:cNvSpPr txBox="1"/>
          <p:nvPr userDrawn="1"/>
        </p:nvSpPr>
        <p:spPr>
          <a:xfrm>
            <a:off x="1396399" y="1903720"/>
            <a:ext cx="97040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latin typeface="+mj-lt"/>
              </a:rPr>
              <a:t>Moving from manual to chemical management can help you with…</a:t>
            </a:r>
            <a:endParaRPr lang="en-CA" sz="2400">
              <a:latin typeface="+mj-lt"/>
            </a:endParaRPr>
          </a:p>
        </p:txBody>
      </p:sp>
      <p:sp>
        <p:nvSpPr>
          <p:cNvPr id="30" name="Title 9">
            <a:extLst>
              <a:ext uri="{FF2B5EF4-FFF2-40B4-BE49-F238E27FC236}">
                <a16:creationId xmlns:a16="http://schemas.microsoft.com/office/drawing/2014/main" id="{9624E234-E8E3-8859-2B92-61F9370646D2}"/>
              </a:ext>
            </a:extLst>
          </p:cNvPr>
          <p:cNvSpPr txBox="1">
            <a:spLocks/>
          </p:cNvSpPr>
          <p:nvPr userDrawn="1"/>
        </p:nvSpPr>
        <p:spPr>
          <a:xfrm>
            <a:off x="152400" y="152400"/>
            <a:ext cx="12192000" cy="114300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231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Gradient_Header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  <a:gradFill>
            <a:gsLst>
              <a:gs pos="0">
                <a:srgbClr val="00B432"/>
              </a:gs>
              <a:gs pos="100000">
                <a:srgbClr val="AAE600"/>
              </a:gs>
            </a:gsLst>
            <a:lin ang="0" scaled="0"/>
          </a:gradFill>
        </p:spPr>
        <p:txBody>
          <a:bodyPr lIns="374904" tIns="384048" rIns="182880" bIns="18288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1A96A0-FB6B-4EF9-93E7-F4B355625E8D}"/>
              </a:ext>
            </a:extLst>
          </p:cNvPr>
          <p:cNvSpPr txBox="1"/>
          <p:nvPr userDrawn="1"/>
        </p:nvSpPr>
        <p:spPr>
          <a:xfrm>
            <a:off x="11590811" y="6574731"/>
            <a:ext cx="21868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9B7B62B-0732-4BEA-A6C8-5CF96588F2B9}" type="slidenum">
              <a:rPr lang="en-US" sz="800" smtClean="0"/>
              <a:pPr algn="r"/>
              <a:t>‹#›</a:t>
            </a:fld>
            <a:endParaRPr lang="en-US" sz="800" err="1"/>
          </a:p>
        </p:txBody>
      </p:sp>
      <p:sp>
        <p:nvSpPr>
          <p:cNvPr id="22" name="Freeform 5">
            <a:extLst>
              <a:ext uri="{FF2B5EF4-FFF2-40B4-BE49-F238E27FC236}">
                <a16:creationId xmlns:a16="http://schemas.microsoft.com/office/drawing/2014/main" id="{F5A62717-FB4E-41C9-A3D0-E7F0E01789B6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910048" y="6477000"/>
            <a:ext cx="363963" cy="194400"/>
          </a:xfrm>
          <a:custGeom>
            <a:avLst/>
            <a:gdLst>
              <a:gd name="T0" fmla="*/ 134 w 170"/>
              <a:gd name="T1" fmla="*/ 3 h 90"/>
              <a:gd name="T2" fmla="*/ 122 w 170"/>
              <a:gd name="T3" fmla="*/ 52 h 90"/>
              <a:gd name="T4" fmla="*/ 109 w 170"/>
              <a:gd name="T5" fmla="*/ 3 h 90"/>
              <a:gd name="T6" fmla="*/ 74 w 170"/>
              <a:gd name="T7" fmla="*/ 3 h 90"/>
              <a:gd name="T8" fmla="*/ 74 w 170"/>
              <a:gd name="T9" fmla="*/ 21 h 90"/>
              <a:gd name="T10" fmla="*/ 40 w 170"/>
              <a:gd name="T11" fmla="*/ 1 h 90"/>
              <a:gd name="T12" fmla="*/ 4 w 170"/>
              <a:gd name="T13" fmla="*/ 31 h 90"/>
              <a:gd name="T14" fmla="*/ 28 w 170"/>
              <a:gd name="T15" fmla="*/ 31 h 90"/>
              <a:gd name="T16" fmla="*/ 39 w 170"/>
              <a:gd name="T17" fmla="*/ 20 h 90"/>
              <a:gd name="T18" fmla="*/ 50 w 170"/>
              <a:gd name="T19" fmla="*/ 28 h 90"/>
              <a:gd name="T20" fmla="*/ 39 w 170"/>
              <a:gd name="T21" fmla="*/ 35 h 90"/>
              <a:gd name="T22" fmla="*/ 31 w 170"/>
              <a:gd name="T23" fmla="*/ 35 h 90"/>
              <a:gd name="T24" fmla="*/ 31 w 170"/>
              <a:gd name="T25" fmla="*/ 51 h 90"/>
              <a:gd name="T26" fmla="*/ 38 w 170"/>
              <a:gd name="T27" fmla="*/ 51 h 90"/>
              <a:gd name="T28" fmla="*/ 48 w 170"/>
              <a:gd name="T29" fmla="*/ 60 h 90"/>
              <a:gd name="T30" fmla="*/ 38 w 170"/>
              <a:gd name="T31" fmla="*/ 70 h 90"/>
              <a:gd name="T32" fmla="*/ 25 w 170"/>
              <a:gd name="T33" fmla="*/ 54 h 90"/>
              <a:gd name="T34" fmla="*/ 1 w 170"/>
              <a:gd name="T35" fmla="*/ 54 h 90"/>
              <a:gd name="T36" fmla="*/ 38 w 170"/>
              <a:gd name="T37" fmla="*/ 90 h 90"/>
              <a:gd name="T38" fmla="*/ 74 w 170"/>
              <a:gd name="T39" fmla="*/ 71 h 90"/>
              <a:gd name="T40" fmla="*/ 74 w 170"/>
              <a:gd name="T41" fmla="*/ 88 h 90"/>
              <a:gd name="T42" fmla="*/ 98 w 170"/>
              <a:gd name="T43" fmla="*/ 88 h 90"/>
              <a:gd name="T44" fmla="*/ 98 w 170"/>
              <a:gd name="T45" fmla="*/ 34 h 90"/>
              <a:gd name="T46" fmla="*/ 111 w 170"/>
              <a:gd name="T47" fmla="*/ 88 h 90"/>
              <a:gd name="T48" fmla="*/ 132 w 170"/>
              <a:gd name="T49" fmla="*/ 88 h 90"/>
              <a:gd name="T50" fmla="*/ 146 w 170"/>
              <a:gd name="T51" fmla="*/ 34 h 90"/>
              <a:gd name="T52" fmla="*/ 146 w 170"/>
              <a:gd name="T53" fmla="*/ 88 h 90"/>
              <a:gd name="T54" fmla="*/ 170 w 170"/>
              <a:gd name="T55" fmla="*/ 88 h 90"/>
              <a:gd name="T56" fmla="*/ 170 w 170"/>
              <a:gd name="T57" fmla="*/ 3 h 90"/>
              <a:gd name="T58" fmla="*/ 134 w 170"/>
              <a:gd name="T59" fmla="*/ 3 h 90"/>
              <a:gd name="T60" fmla="*/ 74 w 170"/>
              <a:gd name="T61" fmla="*/ 52 h 90"/>
              <a:gd name="T62" fmla="*/ 64 w 170"/>
              <a:gd name="T63" fmla="*/ 42 h 90"/>
              <a:gd name="T64" fmla="*/ 74 w 170"/>
              <a:gd name="T65" fmla="*/ 31 h 90"/>
              <a:gd name="T66" fmla="*/ 74 w 170"/>
              <a:gd name="T67" fmla="*/ 52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70" h="90">
                <a:moveTo>
                  <a:pt x="134" y="3"/>
                </a:moveTo>
                <a:cubicBezTo>
                  <a:pt x="122" y="52"/>
                  <a:pt x="122" y="52"/>
                  <a:pt x="122" y="52"/>
                </a:cubicBezTo>
                <a:cubicBezTo>
                  <a:pt x="109" y="3"/>
                  <a:pt x="109" y="3"/>
                  <a:pt x="109" y="3"/>
                </a:cubicBezTo>
                <a:cubicBezTo>
                  <a:pt x="74" y="3"/>
                  <a:pt x="74" y="3"/>
                  <a:pt x="74" y="3"/>
                </a:cubicBezTo>
                <a:cubicBezTo>
                  <a:pt x="74" y="21"/>
                  <a:pt x="74" y="21"/>
                  <a:pt x="74" y="21"/>
                </a:cubicBezTo>
                <a:cubicBezTo>
                  <a:pt x="69" y="5"/>
                  <a:pt x="54" y="1"/>
                  <a:pt x="40" y="1"/>
                </a:cubicBezTo>
                <a:cubicBezTo>
                  <a:pt x="23" y="0"/>
                  <a:pt x="5" y="8"/>
                  <a:pt x="4" y="31"/>
                </a:cubicBezTo>
                <a:cubicBezTo>
                  <a:pt x="28" y="31"/>
                  <a:pt x="28" y="31"/>
                  <a:pt x="28" y="31"/>
                </a:cubicBezTo>
                <a:cubicBezTo>
                  <a:pt x="28" y="24"/>
                  <a:pt x="33" y="20"/>
                  <a:pt x="39" y="20"/>
                </a:cubicBezTo>
                <a:cubicBezTo>
                  <a:pt x="46" y="20"/>
                  <a:pt x="50" y="23"/>
                  <a:pt x="50" y="28"/>
                </a:cubicBezTo>
                <a:cubicBezTo>
                  <a:pt x="49" y="32"/>
                  <a:pt x="47" y="35"/>
                  <a:pt x="39" y="35"/>
                </a:cubicBezTo>
                <a:cubicBezTo>
                  <a:pt x="31" y="35"/>
                  <a:pt x="31" y="35"/>
                  <a:pt x="31" y="35"/>
                </a:cubicBezTo>
                <a:cubicBezTo>
                  <a:pt x="31" y="51"/>
                  <a:pt x="31" y="51"/>
                  <a:pt x="31" y="51"/>
                </a:cubicBezTo>
                <a:cubicBezTo>
                  <a:pt x="38" y="51"/>
                  <a:pt x="38" y="51"/>
                  <a:pt x="38" y="51"/>
                </a:cubicBezTo>
                <a:cubicBezTo>
                  <a:pt x="42" y="51"/>
                  <a:pt x="48" y="54"/>
                  <a:pt x="48" y="60"/>
                </a:cubicBezTo>
                <a:cubicBezTo>
                  <a:pt x="49" y="67"/>
                  <a:pt x="44" y="70"/>
                  <a:pt x="38" y="70"/>
                </a:cubicBezTo>
                <a:cubicBezTo>
                  <a:pt x="27" y="69"/>
                  <a:pt x="25" y="61"/>
                  <a:pt x="25" y="54"/>
                </a:cubicBezTo>
                <a:cubicBezTo>
                  <a:pt x="1" y="54"/>
                  <a:pt x="1" y="54"/>
                  <a:pt x="1" y="54"/>
                </a:cubicBezTo>
                <a:cubicBezTo>
                  <a:pt x="1" y="59"/>
                  <a:pt x="0" y="90"/>
                  <a:pt x="38" y="90"/>
                </a:cubicBezTo>
                <a:cubicBezTo>
                  <a:pt x="57" y="90"/>
                  <a:pt x="70" y="82"/>
                  <a:pt x="74" y="71"/>
                </a:cubicBezTo>
                <a:cubicBezTo>
                  <a:pt x="74" y="88"/>
                  <a:pt x="74" y="88"/>
                  <a:pt x="74" y="88"/>
                </a:cubicBezTo>
                <a:cubicBezTo>
                  <a:pt x="98" y="88"/>
                  <a:pt x="98" y="88"/>
                  <a:pt x="98" y="88"/>
                </a:cubicBezTo>
                <a:cubicBezTo>
                  <a:pt x="98" y="34"/>
                  <a:pt x="98" y="34"/>
                  <a:pt x="98" y="34"/>
                </a:cubicBezTo>
                <a:cubicBezTo>
                  <a:pt x="111" y="88"/>
                  <a:pt x="111" y="88"/>
                  <a:pt x="111" y="88"/>
                </a:cubicBezTo>
                <a:cubicBezTo>
                  <a:pt x="132" y="88"/>
                  <a:pt x="132" y="88"/>
                  <a:pt x="132" y="88"/>
                </a:cubicBezTo>
                <a:cubicBezTo>
                  <a:pt x="146" y="34"/>
                  <a:pt x="146" y="34"/>
                  <a:pt x="146" y="34"/>
                </a:cubicBezTo>
                <a:cubicBezTo>
                  <a:pt x="146" y="88"/>
                  <a:pt x="146" y="88"/>
                  <a:pt x="146" y="88"/>
                </a:cubicBezTo>
                <a:cubicBezTo>
                  <a:pt x="170" y="88"/>
                  <a:pt x="170" y="88"/>
                  <a:pt x="170" y="88"/>
                </a:cubicBezTo>
                <a:cubicBezTo>
                  <a:pt x="170" y="3"/>
                  <a:pt x="170" y="3"/>
                  <a:pt x="170" y="3"/>
                </a:cubicBezTo>
                <a:lnTo>
                  <a:pt x="134" y="3"/>
                </a:lnTo>
                <a:close/>
                <a:moveTo>
                  <a:pt x="74" y="52"/>
                </a:moveTo>
                <a:cubicBezTo>
                  <a:pt x="71" y="46"/>
                  <a:pt x="66" y="43"/>
                  <a:pt x="64" y="42"/>
                </a:cubicBezTo>
                <a:cubicBezTo>
                  <a:pt x="69" y="40"/>
                  <a:pt x="72" y="37"/>
                  <a:pt x="74" y="31"/>
                </a:cubicBezTo>
                <a:lnTo>
                  <a:pt x="74" y="5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139B986-6780-4BC3-8E7C-3EBBD1100B5B}"/>
              </a:ext>
            </a:extLst>
          </p:cNvPr>
          <p:cNvGrpSpPr/>
          <p:nvPr userDrawn="1"/>
        </p:nvGrpSpPr>
        <p:grpSpPr>
          <a:xfrm>
            <a:off x="-22860" y="6569823"/>
            <a:ext cx="2766060" cy="138337"/>
            <a:chOff x="-22860" y="6595827"/>
            <a:chExt cx="2766060" cy="138337"/>
          </a:xfrm>
        </p:grpSpPr>
        <p:sp>
          <p:nvSpPr>
            <p:cNvPr id="13" name="Footer Placeholder 3">
              <a:extLst>
                <a:ext uri="{FF2B5EF4-FFF2-40B4-BE49-F238E27FC236}">
                  <a16:creationId xmlns:a16="http://schemas.microsoft.com/office/drawing/2014/main" id="{58530264-2521-46EE-A155-808ED9E88230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07721" y="6596419"/>
              <a:ext cx="1064702" cy="137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r" defTabSz="912813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798513" algn="r"/>
                </a:tabLst>
                <a:defRPr/>
              </a:pPr>
              <a:r>
                <a:rPr kumimoji="0" lang="en-US" sz="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. All Rights Reserved.</a:t>
              </a:r>
            </a:p>
          </p:txBody>
        </p:sp>
        <p:sp>
          <p:nvSpPr>
            <p:cNvPr id="14" name="TextBox 25">
              <a:extLst>
                <a:ext uri="{FF2B5EF4-FFF2-40B4-BE49-F238E27FC236}">
                  <a16:creationId xmlns:a16="http://schemas.microsoft.com/office/drawing/2014/main" id="{F3161364-A058-4203-B80D-6BFEF627FF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2860" y="6596425"/>
              <a:ext cx="927172" cy="123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r" defTabSz="912813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fld id="{7297CC28-9273-45A3-A669-8857AEF43BF8}" type="datetime3">
                <a:rPr kumimoji="0" lang="en-US" sz="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9 June 2025</a:t>
              </a:fld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3M Circular TT Book" panose="020B0604020101020102" pitchFamily="34" charset="0"/>
                <a:ea typeface="ＭＳ Ｐゴシック" charset="0"/>
                <a:cs typeface="3M Circular TT Book" panose="020B0604020101020102" pitchFamily="34" charset="0"/>
              </a:endParaRPr>
            </a:p>
          </p:txBody>
        </p:sp>
        <p:sp>
          <p:nvSpPr>
            <p:cNvPr id="20" name="Rectangle 26">
              <a:extLst>
                <a:ext uri="{FF2B5EF4-FFF2-40B4-BE49-F238E27FC236}">
                  <a16:creationId xmlns:a16="http://schemas.microsoft.com/office/drawing/2014/main" id="{503B79C0-E6FE-4CF2-9D20-636E5EF711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595827"/>
              <a:ext cx="666749" cy="123087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2813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0"/>
                <a:cs typeface="3M Circular TT Book" panose="020B0604020101020102" pitchFamily="34" charset="0"/>
              </a:endParaRPr>
            </a:p>
          </p:txBody>
        </p:sp>
        <p:sp>
          <p:nvSpPr>
            <p:cNvPr id="21" name="TextBox 24">
              <a:extLst>
                <a:ext uri="{FF2B5EF4-FFF2-40B4-BE49-F238E27FC236}">
                  <a16:creationId xmlns:a16="http://schemas.microsoft.com/office/drawing/2014/main" id="{79FF987A-21EF-4B3F-8FC2-DCB25B2FA8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2839" y="6596418"/>
              <a:ext cx="279621" cy="122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© 3M</a:t>
              </a:r>
            </a:p>
          </p:txBody>
        </p:sp>
        <p:sp>
          <p:nvSpPr>
            <p:cNvPr id="23" name="Footer Placeholder 3">
              <a:extLst>
                <a:ext uri="{FF2B5EF4-FFF2-40B4-BE49-F238E27FC236}">
                  <a16:creationId xmlns:a16="http://schemas.microsoft.com/office/drawing/2014/main" id="{7442742E-5E3B-471F-849A-8154709D3035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905198" y="6596401"/>
              <a:ext cx="838002" cy="137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l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80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rPr>
                <a:t>3M Confidential.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76908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Gradi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3"/>
          <p:cNvSpPr/>
          <p:nvPr/>
        </p:nvSpPr>
        <p:spPr>
          <a:xfrm>
            <a:off x="4102443" y="4914459"/>
            <a:ext cx="547228" cy="151811"/>
          </a:xfrm>
          <a:custGeom>
            <a:avLst/>
            <a:gdLst>
              <a:gd name="connsiteX0" fmla="*/ 0 w 547228"/>
              <a:gd name="connsiteY0" fmla="*/ 0 h 151811"/>
              <a:gd name="connsiteX1" fmla="*/ 547228 w 547228"/>
              <a:gd name="connsiteY1" fmla="*/ 70610 h 151811"/>
              <a:gd name="connsiteX2" fmla="*/ 526045 w 547228"/>
              <a:gd name="connsiteY2" fmla="*/ 151811 h 151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47228" h="151811">
                <a:moveTo>
                  <a:pt x="0" y="0"/>
                </a:moveTo>
                <a:lnTo>
                  <a:pt x="547228" y="70610"/>
                </a:lnTo>
                <a:lnTo>
                  <a:pt x="526045" y="151811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>
            <a:off x="8745794" y="2426110"/>
            <a:ext cx="2263877" cy="4424516"/>
          </a:xfrm>
          <a:custGeom>
            <a:avLst/>
            <a:gdLst>
              <a:gd name="connsiteX0" fmla="*/ 958645 w 2263877"/>
              <a:gd name="connsiteY0" fmla="*/ 0 h 4424516"/>
              <a:gd name="connsiteX1" fmla="*/ 2263877 w 2263877"/>
              <a:gd name="connsiteY1" fmla="*/ 1393722 h 4424516"/>
              <a:gd name="connsiteX2" fmla="*/ 0 w 2263877"/>
              <a:gd name="connsiteY2" fmla="*/ 4424516 h 4424516"/>
              <a:gd name="connsiteX3" fmla="*/ 958645 w 2263877"/>
              <a:gd name="connsiteY3" fmla="*/ 0 h 4424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63877" h="4424516">
                <a:moveTo>
                  <a:pt x="958645" y="0"/>
                </a:moveTo>
                <a:lnTo>
                  <a:pt x="2263877" y="1393722"/>
                </a:lnTo>
                <a:lnTo>
                  <a:pt x="0" y="4424516"/>
                </a:lnTo>
                <a:lnTo>
                  <a:pt x="958645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/>
          </a:p>
        </p:txBody>
      </p:sp>
      <p:sp>
        <p:nvSpPr>
          <p:cNvPr id="29" name="Freeform 28"/>
          <p:cNvSpPr/>
          <p:nvPr/>
        </p:nvSpPr>
        <p:spPr>
          <a:xfrm>
            <a:off x="-1" y="-1"/>
            <a:ext cx="3153403" cy="1773715"/>
          </a:xfrm>
          <a:custGeom>
            <a:avLst/>
            <a:gdLst>
              <a:gd name="connsiteX0" fmla="*/ 0 w 3172858"/>
              <a:gd name="connsiteY0" fmla="*/ 0 h 1773716"/>
              <a:gd name="connsiteX1" fmla="*/ 1079653 w 3172858"/>
              <a:gd name="connsiteY1" fmla="*/ 1773716 h 1773716"/>
              <a:gd name="connsiteX2" fmla="*/ 3172858 w 3172858"/>
              <a:gd name="connsiteY2" fmla="*/ 1751682 h 1773716"/>
              <a:gd name="connsiteX3" fmla="*/ 0 w 3172858"/>
              <a:gd name="connsiteY3" fmla="*/ 0 h 1773716"/>
              <a:gd name="connsiteX0" fmla="*/ 0 w 3114492"/>
              <a:gd name="connsiteY0" fmla="*/ 0 h 1773716"/>
              <a:gd name="connsiteX1" fmla="*/ 1079653 w 3114492"/>
              <a:gd name="connsiteY1" fmla="*/ 1773716 h 1773716"/>
              <a:gd name="connsiteX2" fmla="*/ 3114492 w 3114492"/>
              <a:gd name="connsiteY2" fmla="*/ 1177750 h 1773716"/>
              <a:gd name="connsiteX3" fmla="*/ 0 w 3114492"/>
              <a:gd name="connsiteY3" fmla="*/ 0 h 1773716"/>
              <a:gd name="connsiteX0" fmla="*/ 0 w 3153403"/>
              <a:gd name="connsiteY0" fmla="*/ 0 h 1773716"/>
              <a:gd name="connsiteX1" fmla="*/ 1079653 w 3153403"/>
              <a:gd name="connsiteY1" fmla="*/ 1773716 h 1773716"/>
              <a:gd name="connsiteX2" fmla="*/ 3153403 w 3153403"/>
              <a:gd name="connsiteY2" fmla="*/ 1771137 h 1773716"/>
              <a:gd name="connsiteX3" fmla="*/ 0 w 3153403"/>
              <a:gd name="connsiteY3" fmla="*/ 0 h 1773716"/>
              <a:gd name="connsiteX0" fmla="*/ 0 w 3153403"/>
              <a:gd name="connsiteY0" fmla="*/ 0 h 1771137"/>
              <a:gd name="connsiteX1" fmla="*/ 1036790 w 3153403"/>
              <a:gd name="connsiteY1" fmla="*/ 1768953 h 1771137"/>
              <a:gd name="connsiteX2" fmla="*/ 3153403 w 3153403"/>
              <a:gd name="connsiteY2" fmla="*/ 1771137 h 1771137"/>
              <a:gd name="connsiteX3" fmla="*/ 0 w 3153403"/>
              <a:gd name="connsiteY3" fmla="*/ 0 h 1771137"/>
              <a:gd name="connsiteX0" fmla="*/ 0 w 3153403"/>
              <a:gd name="connsiteY0" fmla="*/ 0 h 1773715"/>
              <a:gd name="connsiteX1" fmla="*/ 1036790 w 3153403"/>
              <a:gd name="connsiteY1" fmla="*/ 1773715 h 1773715"/>
              <a:gd name="connsiteX2" fmla="*/ 3153403 w 3153403"/>
              <a:gd name="connsiteY2" fmla="*/ 1771137 h 1773715"/>
              <a:gd name="connsiteX3" fmla="*/ 0 w 3153403"/>
              <a:gd name="connsiteY3" fmla="*/ 0 h 1773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53403" h="1773715">
                <a:moveTo>
                  <a:pt x="0" y="0"/>
                </a:moveTo>
                <a:lnTo>
                  <a:pt x="1036790" y="1773715"/>
                </a:lnTo>
                <a:lnTo>
                  <a:pt x="3153403" y="177113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B34349EE-095D-4F41-A12A-9F3D57FC2C79}"/>
              </a:ext>
            </a:extLst>
          </p:cNvPr>
          <p:cNvSpPr/>
          <p:nvPr userDrawn="1"/>
        </p:nvSpPr>
        <p:spPr>
          <a:xfrm>
            <a:off x="-2" y="-2"/>
            <a:ext cx="12192001" cy="6929121"/>
          </a:xfrm>
          <a:prstGeom prst="rect">
            <a:avLst/>
          </a:prstGeom>
          <a:gradFill>
            <a:gsLst>
              <a:gs pos="0">
                <a:srgbClr val="00B432"/>
              </a:gs>
              <a:gs pos="100000">
                <a:srgbClr val="AAE6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/>
          </a:p>
        </p:txBody>
      </p:sp>
      <p:sp>
        <p:nvSpPr>
          <p:cNvPr id="46" name="Text Placeholder 45">
            <a:extLst>
              <a:ext uri="{FF2B5EF4-FFF2-40B4-BE49-F238E27FC236}">
                <a16:creationId xmlns:a16="http://schemas.microsoft.com/office/drawing/2014/main" id="{28CD6D42-3E48-3442-8BD1-469134AE2A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2743200"/>
            <a:ext cx="8291512" cy="1014413"/>
          </a:xfrm>
        </p:spPr>
        <p:txBody>
          <a:bodyPr/>
          <a:lstStyle>
            <a:lvl1pPr>
              <a:defRPr sz="5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Divider Slide</a:t>
            </a:r>
          </a:p>
        </p:txBody>
      </p:sp>
    </p:spTree>
    <p:extLst>
      <p:ext uri="{BB962C8B-B14F-4D97-AF65-F5344CB8AC3E}">
        <p14:creationId xmlns:p14="http://schemas.microsoft.com/office/powerpoint/2010/main" val="369069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Green-Mesh">
    <p:bg>
      <p:bgPr>
        <a:gradFill flip="none" rotWithShape="1">
          <a:gsLst>
            <a:gs pos="0">
              <a:srgbClr val="AAE600">
                <a:lumMod val="100000"/>
              </a:srgbClr>
            </a:gs>
            <a:gs pos="100000">
              <a:srgbClr val="00B432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6CFCCB-F561-9381-F843-FC811B553F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225"/>
            <a:ext cx="12192000" cy="6860450"/>
          </a:xfrm>
          <a:prstGeom prst="rect">
            <a:avLst/>
          </a:prstGeom>
        </p:spPr>
      </p:pic>
      <p:sp>
        <p:nvSpPr>
          <p:cNvPr id="24" name="Freeform 23"/>
          <p:cNvSpPr/>
          <p:nvPr/>
        </p:nvSpPr>
        <p:spPr>
          <a:xfrm>
            <a:off x="4102443" y="4914459"/>
            <a:ext cx="547228" cy="151811"/>
          </a:xfrm>
          <a:custGeom>
            <a:avLst/>
            <a:gdLst>
              <a:gd name="connsiteX0" fmla="*/ 0 w 547228"/>
              <a:gd name="connsiteY0" fmla="*/ 0 h 151811"/>
              <a:gd name="connsiteX1" fmla="*/ 547228 w 547228"/>
              <a:gd name="connsiteY1" fmla="*/ 70610 h 151811"/>
              <a:gd name="connsiteX2" fmla="*/ 526045 w 547228"/>
              <a:gd name="connsiteY2" fmla="*/ 151811 h 151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47228" h="151811">
                <a:moveTo>
                  <a:pt x="0" y="0"/>
                </a:moveTo>
                <a:lnTo>
                  <a:pt x="547228" y="70610"/>
                </a:lnTo>
                <a:lnTo>
                  <a:pt x="526045" y="151811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>
            <a:off x="8745794" y="2426110"/>
            <a:ext cx="2263877" cy="4424516"/>
          </a:xfrm>
          <a:custGeom>
            <a:avLst/>
            <a:gdLst>
              <a:gd name="connsiteX0" fmla="*/ 958645 w 2263877"/>
              <a:gd name="connsiteY0" fmla="*/ 0 h 4424516"/>
              <a:gd name="connsiteX1" fmla="*/ 2263877 w 2263877"/>
              <a:gd name="connsiteY1" fmla="*/ 1393722 h 4424516"/>
              <a:gd name="connsiteX2" fmla="*/ 0 w 2263877"/>
              <a:gd name="connsiteY2" fmla="*/ 4424516 h 4424516"/>
              <a:gd name="connsiteX3" fmla="*/ 958645 w 2263877"/>
              <a:gd name="connsiteY3" fmla="*/ 0 h 4424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63877" h="4424516">
                <a:moveTo>
                  <a:pt x="958645" y="0"/>
                </a:moveTo>
                <a:lnTo>
                  <a:pt x="2263877" y="1393722"/>
                </a:lnTo>
                <a:lnTo>
                  <a:pt x="0" y="4424516"/>
                </a:lnTo>
                <a:lnTo>
                  <a:pt x="958645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/>
          </a:p>
        </p:txBody>
      </p:sp>
      <p:sp>
        <p:nvSpPr>
          <p:cNvPr id="29" name="Freeform 28"/>
          <p:cNvSpPr/>
          <p:nvPr/>
        </p:nvSpPr>
        <p:spPr>
          <a:xfrm>
            <a:off x="-1" y="-1"/>
            <a:ext cx="3153403" cy="1773715"/>
          </a:xfrm>
          <a:custGeom>
            <a:avLst/>
            <a:gdLst>
              <a:gd name="connsiteX0" fmla="*/ 0 w 3172858"/>
              <a:gd name="connsiteY0" fmla="*/ 0 h 1773716"/>
              <a:gd name="connsiteX1" fmla="*/ 1079653 w 3172858"/>
              <a:gd name="connsiteY1" fmla="*/ 1773716 h 1773716"/>
              <a:gd name="connsiteX2" fmla="*/ 3172858 w 3172858"/>
              <a:gd name="connsiteY2" fmla="*/ 1751682 h 1773716"/>
              <a:gd name="connsiteX3" fmla="*/ 0 w 3172858"/>
              <a:gd name="connsiteY3" fmla="*/ 0 h 1773716"/>
              <a:gd name="connsiteX0" fmla="*/ 0 w 3114492"/>
              <a:gd name="connsiteY0" fmla="*/ 0 h 1773716"/>
              <a:gd name="connsiteX1" fmla="*/ 1079653 w 3114492"/>
              <a:gd name="connsiteY1" fmla="*/ 1773716 h 1773716"/>
              <a:gd name="connsiteX2" fmla="*/ 3114492 w 3114492"/>
              <a:gd name="connsiteY2" fmla="*/ 1177750 h 1773716"/>
              <a:gd name="connsiteX3" fmla="*/ 0 w 3114492"/>
              <a:gd name="connsiteY3" fmla="*/ 0 h 1773716"/>
              <a:gd name="connsiteX0" fmla="*/ 0 w 3153403"/>
              <a:gd name="connsiteY0" fmla="*/ 0 h 1773716"/>
              <a:gd name="connsiteX1" fmla="*/ 1079653 w 3153403"/>
              <a:gd name="connsiteY1" fmla="*/ 1773716 h 1773716"/>
              <a:gd name="connsiteX2" fmla="*/ 3153403 w 3153403"/>
              <a:gd name="connsiteY2" fmla="*/ 1771137 h 1773716"/>
              <a:gd name="connsiteX3" fmla="*/ 0 w 3153403"/>
              <a:gd name="connsiteY3" fmla="*/ 0 h 1773716"/>
              <a:gd name="connsiteX0" fmla="*/ 0 w 3153403"/>
              <a:gd name="connsiteY0" fmla="*/ 0 h 1771137"/>
              <a:gd name="connsiteX1" fmla="*/ 1036790 w 3153403"/>
              <a:gd name="connsiteY1" fmla="*/ 1768953 h 1771137"/>
              <a:gd name="connsiteX2" fmla="*/ 3153403 w 3153403"/>
              <a:gd name="connsiteY2" fmla="*/ 1771137 h 1771137"/>
              <a:gd name="connsiteX3" fmla="*/ 0 w 3153403"/>
              <a:gd name="connsiteY3" fmla="*/ 0 h 1771137"/>
              <a:gd name="connsiteX0" fmla="*/ 0 w 3153403"/>
              <a:gd name="connsiteY0" fmla="*/ 0 h 1773715"/>
              <a:gd name="connsiteX1" fmla="*/ 1036790 w 3153403"/>
              <a:gd name="connsiteY1" fmla="*/ 1773715 h 1773715"/>
              <a:gd name="connsiteX2" fmla="*/ 3153403 w 3153403"/>
              <a:gd name="connsiteY2" fmla="*/ 1771137 h 1773715"/>
              <a:gd name="connsiteX3" fmla="*/ 0 w 3153403"/>
              <a:gd name="connsiteY3" fmla="*/ 0 h 1773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53403" h="1773715">
                <a:moveTo>
                  <a:pt x="0" y="0"/>
                </a:moveTo>
                <a:lnTo>
                  <a:pt x="1036790" y="1773715"/>
                </a:lnTo>
                <a:lnTo>
                  <a:pt x="3153403" y="1771137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/>
          </a:p>
        </p:txBody>
      </p:sp>
      <p:sp>
        <p:nvSpPr>
          <p:cNvPr id="47" name="Text Placeholder 45">
            <a:extLst>
              <a:ext uri="{FF2B5EF4-FFF2-40B4-BE49-F238E27FC236}">
                <a16:creationId xmlns:a16="http://schemas.microsoft.com/office/drawing/2014/main" id="{FB9BB99E-0EE0-DA49-8096-DEC2AA0FC1E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2743200"/>
            <a:ext cx="8291512" cy="1014413"/>
          </a:xfrm>
        </p:spPr>
        <p:txBody>
          <a:bodyPr/>
          <a:lstStyle>
            <a:lvl1pPr>
              <a:lnSpc>
                <a:spcPct val="100000"/>
              </a:lnSpc>
              <a:defRPr sz="62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Divider Slide</a:t>
            </a:r>
          </a:p>
        </p:txBody>
      </p:sp>
    </p:spTree>
    <p:extLst>
      <p:ext uri="{BB962C8B-B14F-4D97-AF65-F5344CB8AC3E}">
        <p14:creationId xmlns:p14="http://schemas.microsoft.com/office/powerpoint/2010/main" val="276063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B4480938-3206-419E-A8EA-E2EA8D0A4162}"/>
              </a:ext>
            </a:extLst>
          </p:cNvPr>
          <p:cNvSpPr txBox="1"/>
          <p:nvPr userDrawn="1"/>
        </p:nvSpPr>
        <p:spPr>
          <a:xfrm>
            <a:off x="11590811" y="6574731"/>
            <a:ext cx="21868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9B7B62B-0732-4BEA-A6C8-5CF96588F2B9}" type="slidenum">
              <a:rPr lang="en-US" sz="800" smtClean="0"/>
              <a:pPr algn="r"/>
              <a:t>‹#›</a:t>
            </a:fld>
            <a:endParaRPr lang="en-US" sz="800" err="1"/>
          </a:p>
        </p:txBody>
      </p:sp>
      <p:sp>
        <p:nvSpPr>
          <p:cNvPr id="14" name="Freeform 5">
            <a:extLst>
              <a:ext uri="{FF2B5EF4-FFF2-40B4-BE49-F238E27FC236}">
                <a16:creationId xmlns:a16="http://schemas.microsoft.com/office/drawing/2014/main" id="{899F1064-18BF-490B-A707-02D56B21C3BD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910048" y="6477000"/>
            <a:ext cx="363963" cy="194400"/>
          </a:xfrm>
          <a:custGeom>
            <a:avLst/>
            <a:gdLst>
              <a:gd name="T0" fmla="*/ 134 w 170"/>
              <a:gd name="T1" fmla="*/ 3 h 90"/>
              <a:gd name="T2" fmla="*/ 122 w 170"/>
              <a:gd name="T3" fmla="*/ 52 h 90"/>
              <a:gd name="T4" fmla="*/ 109 w 170"/>
              <a:gd name="T5" fmla="*/ 3 h 90"/>
              <a:gd name="T6" fmla="*/ 74 w 170"/>
              <a:gd name="T7" fmla="*/ 3 h 90"/>
              <a:gd name="T8" fmla="*/ 74 w 170"/>
              <a:gd name="T9" fmla="*/ 21 h 90"/>
              <a:gd name="T10" fmla="*/ 40 w 170"/>
              <a:gd name="T11" fmla="*/ 1 h 90"/>
              <a:gd name="T12" fmla="*/ 4 w 170"/>
              <a:gd name="T13" fmla="*/ 31 h 90"/>
              <a:gd name="T14" fmla="*/ 28 w 170"/>
              <a:gd name="T15" fmla="*/ 31 h 90"/>
              <a:gd name="T16" fmla="*/ 39 w 170"/>
              <a:gd name="T17" fmla="*/ 20 h 90"/>
              <a:gd name="T18" fmla="*/ 50 w 170"/>
              <a:gd name="T19" fmla="*/ 28 h 90"/>
              <a:gd name="T20" fmla="*/ 39 w 170"/>
              <a:gd name="T21" fmla="*/ 35 h 90"/>
              <a:gd name="T22" fmla="*/ 31 w 170"/>
              <a:gd name="T23" fmla="*/ 35 h 90"/>
              <a:gd name="T24" fmla="*/ 31 w 170"/>
              <a:gd name="T25" fmla="*/ 51 h 90"/>
              <a:gd name="T26" fmla="*/ 38 w 170"/>
              <a:gd name="T27" fmla="*/ 51 h 90"/>
              <a:gd name="T28" fmla="*/ 48 w 170"/>
              <a:gd name="T29" fmla="*/ 60 h 90"/>
              <a:gd name="T30" fmla="*/ 38 w 170"/>
              <a:gd name="T31" fmla="*/ 70 h 90"/>
              <a:gd name="T32" fmla="*/ 25 w 170"/>
              <a:gd name="T33" fmla="*/ 54 h 90"/>
              <a:gd name="T34" fmla="*/ 1 w 170"/>
              <a:gd name="T35" fmla="*/ 54 h 90"/>
              <a:gd name="T36" fmla="*/ 38 w 170"/>
              <a:gd name="T37" fmla="*/ 90 h 90"/>
              <a:gd name="T38" fmla="*/ 74 w 170"/>
              <a:gd name="T39" fmla="*/ 71 h 90"/>
              <a:gd name="T40" fmla="*/ 74 w 170"/>
              <a:gd name="T41" fmla="*/ 88 h 90"/>
              <a:gd name="T42" fmla="*/ 98 w 170"/>
              <a:gd name="T43" fmla="*/ 88 h 90"/>
              <a:gd name="T44" fmla="*/ 98 w 170"/>
              <a:gd name="T45" fmla="*/ 34 h 90"/>
              <a:gd name="T46" fmla="*/ 111 w 170"/>
              <a:gd name="T47" fmla="*/ 88 h 90"/>
              <a:gd name="T48" fmla="*/ 132 w 170"/>
              <a:gd name="T49" fmla="*/ 88 h 90"/>
              <a:gd name="T50" fmla="*/ 146 w 170"/>
              <a:gd name="T51" fmla="*/ 34 h 90"/>
              <a:gd name="T52" fmla="*/ 146 w 170"/>
              <a:gd name="T53" fmla="*/ 88 h 90"/>
              <a:gd name="T54" fmla="*/ 170 w 170"/>
              <a:gd name="T55" fmla="*/ 88 h 90"/>
              <a:gd name="T56" fmla="*/ 170 w 170"/>
              <a:gd name="T57" fmla="*/ 3 h 90"/>
              <a:gd name="T58" fmla="*/ 134 w 170"/>
              <a:gd name="T59" fmla="*/ 3 h 90"/>
              <a:gd name="T60" fmla="*/ 74 w 170"/>
              <a:gd name="T61" fmla="*/ 52 h 90"/>
              <a:gd name="T62" fmla="*/ 64 w 170"/>
              <a:gd name="T63" fmla="*/ 42 h 90"/>
              <a:gd name="T64" fmla="*/ 74 w 170"/>
              <a:gd name="T65" fmla="*/ 31 h 90"/>
              <a:gd name="T66" fmla="*/ 74 w 170"/>
              <a:gd name="T67" fmla="*/ 52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70" h="90">
                <a:moveTo>
                  <a:pt x="134" y="3"/>
                </a:moveTo>
                <a:cubicBezTo>
                  <a:pt x="122" y="52"/>
                  <a:pt x="122" y="52"/>
                  <a:pt x="122" y="52"/>
                </a:cubicBezTo>
                <a:cubicBezTo>
                  <a:pt x="109" y="3"/>
                  <a:pt x="109" y="3"/>
                  <a:pt x="109" y="3"/>
                </a:cubicBezTo>
                <a:cubicBezTo>
                  <a:pt x="74" y="3"/>
                  <a:pt x="74" y="3"/>
                  <a:pt x="74" y="3"/>
                </a:cubicBezTo>
                <a:cubicBezTo>
                  <a:pt x="74" y="21"/>
                  <a:pt x="74" y="21"/>
                  <a:pt x="74" y="21"/>
                </a:cubicBezTo>
                <a:cubicBezTo>
                  <a:pt x="69" y="5"/>
                  <a:pt x="54" y="1"/>
                  <a:pt x="40" y="1"/>
                </a:cubicBezTo>
                <a:cubicBezTo>
                  <a:pt x="23" y="0"/>
                  <a:pt x="5" y="8"/>
                  <a:pt x="4" y="31"/>
                </a:cubicBezTo>
                <a:cubicBezTo>
                  <a:pt x="28" y="31"/>
                  <a:pt x="28" y="31"/>
                  <a:pt x="28" y="31"/>
                </a:cubicBezTo>
                <a:cubicBezTo>
                  <a:pt x="28" y="24"/>
                  <a:pt x="33" y="20"/>
                  <a:pt x="39" y="20"/>
                </a:cubicBezTo>
                <a:cubicBezTo>
                  <a:pt x="46" y="20"/>
                  <a:pt x="50" y="23"/>
                  <a:pt x="50" y="28"/>
                </a:cubicBezTo>
                <a:cubicBezTo>
                  <a:pt x="49" y="32"/>
                  <a:pt x="47" y="35"/>
                  <a:pt x="39" y="35"/>
                </a:cubicBezTo>
                <a:cubicBezTo>
                  <a:pt x="31" y="35"/>
                  <a:pt x="31" y="35"/>
                  <a:pt x="31" y="35"/>
                </a:cubicBezTo>
                <a:cubicBezTo>
                  <a:pt x="31" y="51"/>
                  <a:pt x="31" y="51"/>
                  <a:pt x="31" y="51"/>
                </a:cubicBezTo>
                <a:cubicBezTo>
                  <a:pt x="38" y="51"/>
                  <a:pt x="38" y="51"/>
                  <a:pt x="38" y="51"/>
                </a:cubicBezTo>
                <a:cubicBezTo>
                  <a:pt x="42" y="51"/>
                  <a:pt x="48" y="54"/>
                  <a:pt x="48" y="60"/>
                </a:cubicBezTo>
                <a:cubicBezTo>
                  <a:pt x="49" y="67"/>
                  <a:pt x="44" y="70"/>
                  <a:pt x="38" y="70"/>
                </a:cubicBezTo>
                <a:cubicBezTo>
                  <a:pt x="27" y="69"/>
                  <a:pt x="25" y="61"/>
                  <a:pt x="25" y="54"/>
                </a:cubicBezTo>
                <a:cubicBezTo>
                  <a:pt x="1" y="54"/>
                  <a:pt x="1" y="54"/>
                  <a:pt x="1" y="54"/>
                </a:cubicBezTo>
                <a:cubicBezTo>
                  <a:pt x="1" y="59"/>
                  <a:pt x="0" y="90"/>
                  <a:pt x="38" y="90"/>
                </a:cubicBezTo>
                <a:cubicBezTo>
                  <a:pt x="57" y="90"/>
                  <a:pt x="70" y="82"/>
                  <a:pt x="74" y="71"/>
                </a:cubicBezTo>
                <a:cubicBezTo>
                  <a:pt x="74" y="88"/>
                  <a:pt x="74" y="88"/>
                  <a:pt x="74" y="88"/>
                </a:cubicBezTo>
                <a:cubicBezTo>
                  <a:pt x="98" y="88"/>
                  <a:pt x="98" y="88"/>
                  <a:pt x="98" y="88"/>
                </a:cubicBezTo>
                <a:cubicBezTo>
                  <a:pt x="98" y="34"/>
                  <a:pt x="98" y="34"/>
                  <a:pt x="98" y="34"/>
                </a:cubicBezTo>
                <a:cubicBezTo>
                  <a:pt x="111" y="88"/>
                  <a:pt x="111" y="88"/>
                  <a:pt x="111" y="88"/>
                </a:cubicBezTo>
                <a:cubicBezTo>
                  <a:pt x="132" y="88"/>
                  <a:pt x="132" y="88"/>
                  <a:pt x="132" y="88"/>
                </a:cubicBezTo>
                <a:cubicBezTo>
                  <a:pt x="146" y="34"/>
                  <a:pt x="146" y="34"/>
                  <a:pt x="146" y="34"/>
                </a:cubicBezTo>
                <a:cubicBezTo>
                  <a:pt x="146" y="88"/>
                  <a:pt x="146" y="88"/>
                  <a:pt x="146" y="88"/>
                </a:cubicBezTo>
                <a:cubicBezTo>
                  <a:pt x="170" y="88"/>
                  <a:pt x="170" y="88"/>
                  <a:pt x="170" y="88"/>
                </a:cubicBezTo>
                <a:cubicBezTo>
                  <a:pt x="170" y="3"/>
                  <a:pt x="170" y="3"/>
                  <a:pt x="170" y="3"/>
                </a:cubicBezTo>
                <a:lnTo>
                  <a:pt x="134" y="3"/>
                </a:lnTo>
                <a:close/>
                <a:moveTo>
                  <a:pt x="74" y="52"/>
                </a:moveTo>
                <a:cubicBezTo>
                  <a:pt x="71" y="46"/>
                  <a:pt x="66" y="43"/>
                  <a:pt x="64" y="42"/>
                </a:cubicBezTo>
                <a:cubicBezTo>
                  <a:pt x="69" y="40"/>
                  <a:pt x="72" y="37"/>
                  <a:pt x="74" y="31"/>
                </a:cubicBezTo>
                <a:lnTo>
                  <a:pt x="74" y="5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3D8BF5E-BABD-4307-A975-CE6B8292D0AF}"/>
              </a:ext>
            </a:extLst>
          </p:cNvPr>
          <p:cNvGrpSpPr/>
          <p:nvPr userDrawn="1"/>
        </p:nvGrpSpPr>
        <p:grpSpPr>
          <a:xfrm>
            <a:off x="-22860" y="6569823"/>
            <a:ext cx="2766060" cy="138337"/>
            <a:chOff x="-22860" y="6595827"/>
            <a:chExt cx="2766060" cy="138337"/>
          </a:xfrm>
        </p:grpSpPr>
        <p:sp>
          <p:nvSpPr>
            <p:cNvPr id="16" name="Footer Placeholder 3">
              <a:extLst>
                <a:ext uri="{FF2B5EF4-FFF2-40B4-BE49-F238E27FC236}">
                  <a16:creationId xmlns:a16="http://schemas.microsoft.com/office/drawing/2014/main" id="{197BBD2F-C8FC-41AC-8A54-6620FE97E83F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07721" y="6596419"/>
              <a:ext cx="1064702" cy="137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r" defTabSz="912813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798513" algn="r"/>
                </a:tabLst>
                <a:defRPr/>
              </a:pPr>
              <a:r>
                <a:rPr kumimoji="0" lang="en-US" sz="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. All Rights Reserved.</a:t>
              </a:r>
            </a:p>
          </p:txBody>
        </p:sp>
        <p:sp>
          <p:nvSpPr>
            <p:cNvPr id="17" name="TextBox 25">
              <a:extLst>
                <a:ext uri="{FF2B5EF4-FFF2-40B4-BE49-F238E27FC236}">
                  <a16:creationId xmlns:a16="http://schemas.microsoft.com/office/drawing/2014/main" id="{8F42655D-1D76-44A2-8692-618F441A11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2860" y="6596425"/>
              <a:ext cx="927172" cy="123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r" defTabSz="912813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fld id="{7297CC28-9273-45A3-A669-8857AEF43BF8}" type="datetime3">
                <a:rPr kumimoji="0" lang="en-US" sz="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9 June 2025</a:t>
              </a:fld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3M Circular TT Book" panose="020B0604020101020102" pitchFamily="34" charset="0"/>
                <a:ea typeface="ＭＳ Ｐゴシック" charset="0"/>
                <a:cs typeface="3M Circular TT Book" panose="020B0604020101020102" pitchFamily="34" charset="0"/>
              </a:endParaRPr>
            </a:p>
          </p:txBody>
        </p:sp>
        <p:sp>
          <p:nvSpPr>
            <p:cNvPr id="18" name="Rectangle 26">
              <a:extLst>
                <a:ext uri="{FF2B5EF4-FFF2-40B4-BE49-F238E27FC236}">
                  <a16:creationId xmlns:a16="http://schemas.microsoft.com/office/drawing/2014/main" id="{0F658D05-1FA7-456B-AB45-E1BCA3B061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595827"/>
              <a:ext cx="666749" cy="123087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2813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0"/>
                <a:cs typeface="3M Circular TT Book" panose="020B0604020101020102" pitchFamily="34" charset="0"/>
              </a:endParaRPr>
            </a:p>
          </p:txBody>
        </p:sp>
        <p:sp>
          <p:nvSpPr>
            <p:cNvPr id="19" name="TextBox 24">
              <a:extLst>
                <a:ext uri="{FF2B5EF4-FFF2-40B4-BE49-F238E27FC236}">
                  <a16:creationId xmlns:a16="http://schemas.microsoft.com/office/drawing/2014/main" id="{6A32BB7E-90E2-48B7-B6D5-6B89A3B316D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2839" y="6596418"/>
              <a:ext cx="279621" cy="122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© 3M</a:t>
              </a:r>
            </a:p>
          </p:txBody>
        </p:sp>
        <p:sp>
          <p:nvSpPr>
            <p:cNvPr id="20" name="Footer Placeholder 3">
              <a:extLst>
                <a:ext uri="{FF2B5EF4-FFF2-40B4-BE49-F238E27FC236}">
                  <a16:creationId xmlns:a16="http://schemas.microsoft.com/office/drawing/2014/main" id="{E6712454-D4FB-4CA8-AF72-62CE72D54D92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905198" y="6596401"/>
              <a:ext cx="838002" cy="137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l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80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rPr>
                <a:t>3M Confidential.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8505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_Image_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-24858" y="0"/>
            <a:ext cx="12216858" cy="6858000"/>
          </a:xfrm>
          <a:solidFill>
            <a:schemeClr val="bg1">
              <a:lumMod val="85000"/>
            </a:schemeClr>
          </a:solidFill>
        </p:spPr>
        <p:txBody>
          <a:bodyPr lIns="0" rIns="0"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AEDBC8-358F-B145-8493-0D2E0FC86B6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7176" y="853131"/>
            <a:ext cx="11126788" cy="2198688"/>
          </a:xfrm>
        </p:spPr>
        <p:txBody>
          <a:bodyPr/>
          <a:lstStyle>
            <a:lvl1pPr>
              <a:defRPr sz="6000" b="0" i="0">
                <a:solidFill>
                  <a:schemeClr val="bg1"/>
                </a:solidFill>
                <a:latin typeface="3M Circular TT Bold" panose="020B0804020101010102" pitchFamily="34" charset="0"/>
                <a:cs typeface="3M Circular TT Bold" panose="020B0804020101010102" pitchFamily="34" charset="0"/>
              </a:defRPr>
            </a:lvl1pPr>
          </a:lstStyle>
          <a:p>
            <a:pPr lvl="0"/>
            <a:r>
              <a:rPr lang="en-US"/>
              <a:t>Divider slide</a:t>
            </a:r>
          </a:p>
        </p:txBody>
      </p:sp>
    </p:spTree>
    <p:extLst>
      <p:ext uri="{BB962C8B-B14F-4D97-AF65-F5344CB8AC3E}">
        <p14:creationId xmlns:p14="http://schemas.microsoft.com/office/powerpoint/2010/main" val="11603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ull_Image_slid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-24858" y="0"/>
            <a:ext cx="12216858" cy="6858000"/>
          </a:xfrm>
          <a:solidFill>
            <a:schemeClr val="bg1">
              <a:lumMod val="85000"/>
            </a:schemeClr>
          </a:solidFill>
        </p:spPr>
        <p:txBody>
          <a:bodyPr lIns="0" rIns="0"/>
          <a:lstStyle/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AEDBC8-358F-B145-8493-0D2E0FC86B6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7176" y="853131"/>
            <a:ext cx="11126788" cy="2198688"/>
          </a:xfrm>
        </p:spPr>
        <p:txBody>
          <a:bodyPr/>
          <a:lstStyle>
            <a:lvl1pPr>
              <a:defRPr sz="6000" b="0" i="0">
                <a:solidFill>
                  <a:schemeClr val="tx1"/>
                </a:solidFill>
                <a:latin typeface="3M Circular TT Bold" panose="020B0804020101010102" pitchFamily="34" charset="0"/>
                <a:cs typeface="3M Circular TT Bold" panose="020B0804020101010102" pitchFamily="34" charset="0"/>
              </a:defRPr>
            </a:lvl1pPr>
          </a:lstStyle>
          <a:p>
            <a:pPr lvl="0"/>
            <a:r>
              <a:rPr lang="en-US"/>
              <a:t>Divider slide</a:t>
            </a:r>
          </a:p>
        </p:txBody>
      </p:sp>
    </p:spTree>
    <p:extLst>
      <p:ext uri="{BB962C8B-B14F-4D97-AF65-F5344CB8AC3E}">
        <p14:creationId xmlns:p14="http://schemas.microsoft.com/office/powerpoint/2010/main" val="1614521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9413" y="2321901"/>
            <a:ext cx="9521825" cy="1994392"/>
          </a:xfrm>
        </p:spPr>
        <p:txBody>
          <a:bodyPr vert="horz" wrap="square" lIns="0" tIns="0" rIns="0" bIns="0" anchor="t" anchorCtr="0">
            <a:noAutofit/>
          </a:bodyPr>
          <a:lstStyle>
            <a:lvl1pPr algn="l"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702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_1 line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84048" y="2286000"/>
            <a:ext cx="9521825" cy="1051116"/>
          </a:xfrm>
          <a:prstGeom prst="rect">
            <a:avLst/>
          </a:prstGeom>
        </p:spPr>
        <p:txBody>
          <a:bodyPr vert="horz" wrap="square" lIns="0" tIns="0" rIns="0" bIns="0" anchor="t" anchorCtr="0">
            <a:noAutofit/>
          </a:bodyPr>
          <a:lstStyle>
            <a:lvl1pPr algn="l">
              <a:defRPr sz="7200" b="0">
                <a:solidFill>
                  <a:schemeClr val="tx1"/>
                </a:solidFill>
                <a:latin typeface="3M Circular TT Bold" panose="020B0804020101010102" pitchFamily="34" charset="0"/>
                <a:cs typeface="3M Circular TT Bold" panose="020B0804020101010102" pitchFamily="34" charset="0"/>
              </a:defRPr>
            </a:lvl1pPr>
          </a:lstStyle>
          <a:p>
            <a:r>
              <a:rPr lang="en-US"/>
              <a:t>One-line title</a:t>
            </a:r>
            <a:endParaRPr lang="en-GB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384048" y="4257741"/>
            <a:ext cx="1978025" cy="48046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800">
                <a:solidFill>
                  <a:schemeClr val="tx1"/>
                </a:solidFill>
                <a:latin typeface="3M Circular TT Book" panose="020B0604020101020102" pitchFamily="34" charset="0"/>
                <a:cs typeface="3M Circular TT Book" panose="020B0604020101020102" pitchFamily="34" charset="0"/>
              </a:defRPr>
            </a:lvl1pPr>
            <a:lvl5pPr>
              <a:defRPr/>
            </a:lvl5pPr>
          </a:lstStyle>
          <a:p>
            <a:pPr lvl="0"/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831211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9412" y="381000"/>
            <a:ext cx="11425237" cy="457200"/>
          </a:xfrm>
        </p:spPr>
        <p:txBody>
          <a:bodyPr rIns="0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81000" y="841248"/>
            <a:ext cx="11430000" cy="365760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11590811" y="6574731"/>
            <a:ext cx="21868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9B7B62B-0732-4BEA-A6C8-5CF96588F2B9}" type="slidenum">
              <a:rPr lang="en-US" sz="800" smtClean="0"/>
              <a:pPr algn="r"/>
              <a:t>‹#›</a:t>
            </a:fld>
            <a:endParaRPr lang="en-US" sz="800" err="1"/>
          </a:p>
        </p:txBody>
      </p:sp>
      <p:sp>
        <p:nvSpPr>
          <p:cNvPr id="14" name="Freeform 5"/>
          <p:cNvSpPr>
            <a:spLocks noChangeAspect="1" noEditPoints="1"/>
          </p:cNvSpPr>
          <p:nvPr userDrawn="1"/>
        </p:nvSpPr>
        <p:spPr bwMode="auto">
          <a:xfrm>
            <a:off x="5910048" y="6477000"/>
            <a:ext cx="363963" cy="194400"/>
          </a:xfrm>
          <a:custGeom>
            <a:avLst/>
            <a:gdLst>
              <a:gd name="T0" fmla="*/ 134 w 170"/>
              <a:gd name="T1" fmla="*/ 3 h 90"/>
              <a:gd name="T2" fmla="*/ 122 w 170"/>
              <a:gd name="T3" fmla="*/ 52 h 90"/>
              <a:gd name="T4" fmla="*/ 109 w 170"/>
              <a:gd name="T5" fmla="*/ 3 h 90"/>
              <a:gd name="T6" fmla="*/ 74 w 170"/>
              <a:gd name="T7" fmla="*/ 3 h 90"/>
              <a:gd name="T8" fmla="*/ 74 w 170"/>
              <a:gd name="T9" fmla="*/ 21 h 90"/>
              <a:gd name="T10" fmla="*/ 40 w 170"/>
              <a:gd name="T11" fmla="*/ 1 h 90"/>
              <a:gd name="T12" fmla="*/ 4 w 170"/>
              <a:gd name="T13" fmla="*/ 31 h 90"/>
              <a:gd name="T14" fmla="*/ 28 w 170"/>
              <a:gd name="T15" fmla="*/ 31 h 90"/>
              <a:gd name="T16" fmla="*/ 39 w 170"/>
              <a:gd name="T17" fmla="*/ 20 h 90"/>
              <a:gd name="T18" fmla="*/ 50 w 170"/>
              <a:gd name="T19" fmla="*/ 28 h 90"/>
              <a:gd name="T20" fmla="*/ 39 w 170"/>
              <a:gd name="T21" fmla="*/ 35 h 90"/>
              <a:gd name="T22" fmla="*/ 31 w 170"/>
              <a:gd name="T23" fmla="*/ 35 h 90"/>
              <a:gd name="T24" fmla="*/ 31 w 170"/>
              <a:gd name="T25" fmla="*/ 51 h 90"/>
              <a:gd name="T26" fmla="*/ 38 w 170"/>
              <a:gd name="T27" fmla="*/ 51 h 90"/>
              <a:gd name="T28" fmla="*/ 48 w 170"/>
              <a:gd name="T29" fmla="*/ 60 h 90"/>
              <a:gd name="T30" fmla="*/ 38 w 170"/>
              <a:gd name="T31" fmla="*/ 70 h 90"/>
              <a:gd name="T32" fmla="*/ 25 w 170"/>
              <a:gd name="T33" fmla="*/ 54 h 90"/>
              <a:gd name="T34" fmla="*/ 1 w 170"/>
              <a:gd name="T35" fmla="*/ 54 h 90"/>
              <a:gd name="T36" fmla="*/ 38 w 170"/>
              <a:gd name="T37" fmla="*/ 90 h 90"/>
              <a:gd name="T38" fmla="*/ 74 w 170"/>
              <a:gd name="T39" fmla="*/ 71 h 90"/>
              <a:gd name="T40" fmla="*/ 74 w 170"/>
              <a:gd name="T41" fmla="*/ 88 h 90"/>
              <a:gd name="T42" fmla="*/ 98 w 170"/>
              <a:gd name="T43" fmla="*/ 88 h 90"/>
              <a:gd name="T44" fmla="*/ 98 w 170"/>
              <a:gd name="T45" fmla="*/ 34 h 90"/>
              <a:gd name="T46" fmla="*/ 111 w 170"/>
              <a:gd name="T47" fmla="*/ 88 h 90"/>
              <a:gd name="T48" fmla="*/ 132 w 170"/>
              <a:gd name="T49" fmla="*/ 88 h 90"/>
              <a:gd name="T50" fmla="*/ 146 w 170"/>
              <a:gd name="T51" fmla="*/ 34 h 90"/>
              <a:gd name="T52" fmla="*/ 146 w 170"/>
              <a:gd name="T53" fmla="*/ 88 h 90"/>
              <a:gd name="T54" fmla="*/ 170 w 170"/>
              <a:gd name="T55" fmla="*/ 88 h 90"/>
              <a:gd name="T56" fmla="*/ 170 w 170"/>
              <a:gd name="T57" fmla="*/ 3 h 90"/>
              <a:gd name="T58" fmla="*/ 134 w 170"/>
              <a:gd name="T59" fmla="*/ 3 h 90"/>
              <a:gd name="T60" fmla="*/ 74 w 170"/>
              <a:gd name="T61" fmla="*/ 52 h 90"/>
              <a:gd name="T62" fmla="*/ 64 w 170"/>
              <a:gd name="T63" fmla="*/ 42 h 90"/>
              <a:gd name="T64" fmla="*/ 74 w 170"/>
              <a:gd name="T65" fmla="*/ 31 h 90"/>
              <a:gd name="T66" fmla="*/ 74 w 170"/>
              <a:gd name="T67" fmla="*/ 52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70" h="90">
                <a:moveTo>
                  <a:pt x="134" y="3"/>
                </a:moveTo>
                <a:cubicBezTo>
                  <a:pt x="122" y="52"/>
                  <a:pt x="122" y="52"/>
                  <a:pt x="122" y="52"/>
                </a:cubicBezTo>
                <a:cubicBezTo>
                  <a:pt x="109" y="3"/>
                  <a:pt x="109" y="3"/>
                  <a:pt x="109" y="3"/>
                </a:cubicBezTo>
                <a:cubicBezTo>
                  <a:pt x="74" y="3"/>
                  <a:pt x="74" y="3"/>
                  <a:pt x="74" y="3"/>
                </a:cubicBezTo>
                <a:cubicBezTo>
                  <a:pt x="74" y="21"/>
                  <a:pt x="74" y="21"/>
                  <a:pt x="74" y="21"/>
                </a:cubicBezTo>
                <a:cubicBezTo>
                  <a:pt x="69" y="5"/>
                  <a:pt x="54" y="1"/>
                  <a:pt x="40" y="1"/>
                </a:cubicBezTo>
                <a:cubicBezTo>
                  <a:pt x="23" y="0"/>
                  <a:pt x="5" y="8"/>
                  <a:pt x="4" y="31"/>
                </a:cubicBezTo>
                <a:cubicBezTo>
                  <a:pt x="28" y="31"/>
                  <a:pt x="28" y="31"/>
                  <a:pt x="28" y="31"/>
                </a:cubicBezTo>
                <a:cubicBezTo>
                  <a:pt x="28" y="24"/>
                  <a:pt x="33" y="20"/>
                  <a:pt x="39" y="20"/>
                </a:cubicBezTo>
                <a:cubicBezTo>
                  <a:pt x="46" y="20"/>
                  <a:pt x="50" y="23"/>
                  <a:pt x="50" y="28"/>
                </a:cubicBezTo>
                <a:cubicBezTo>
                  <a:pt x="49" y="32"/>
                  <a:pt x="47" y="35"/>
                  <a:pt x="39" y="35"/>
                </a:cubicBezTo>
                <a:cubicBezTo>
                  <a:pt x="31" y="35"/>
                  <a:pt x="31" y="35"/>
                  <a:pt x="31" y="35"/>
                </a:cubicBezTo>
                <a:cubicBezTo>
                  <a:pt x="31" y="51"/>
                  <a:pt x="31" y="51"/>
                  <a:pt x="31" y="51"/>
                </a:cubicBezTo>
                <a:cubicBezTo>
                  <a:pt x="38" y="51"/>
                  <a:pt x="38" y="51"/>
                  <a:pt x="38" y="51"/>
                </a:cubicBezTo>
                <a:cubicBezTo>
                  <a:pt x="42" y="51"/>
                  <a:pt x="48" y="54"/>
                  <a:pt x="48" y="60"/>
                </a:cubicBezTo>
                <a:cubicBezTo>
                  <a:pt x="49" y="67"/>
                  <a:pt x="44" y="70"/>
                  <a:pt x="38" y="70"/>
                </a:cubicBezTo>
                <a:cubicBezTo>
                  <a:pt x="27" y="69"/>
                  <a:pt x="25" y="61"/>
                  <a:pt x="25" y="54"/>
                </a:cubicBezTo>
                <a:cubicBezTo>
                  <a:pt x="1" y="54"/>
                  <a:pt x="1" y="54"/>
                  <a:pt x="1" y="54"/>
                </a:cubicBezTo>
                <a:cubicBezTo>
                  <a:pt x="1" y="59"/>
                  <a:pt x="0" y="90"/>
                  <a:pt x="38" y="90"/>
                </a:cubicBezTo>
                <a:cubicBezTo>
                  <a:pt x="57" y="90"/>
                  <a:pt x="70" y="82"/>
                  <a:pt x="74" y="71"/>
                </a:cubicBezTo>
                <a:cubicBezTo>
                  <a:pt x="74" y="88"/>
                  <a:pt x="74" y="88"/>
                  <a:pt x="74" y="88"/>
                </a:cubicBezTo>
                <a:cubicBezTo>
                  <a:pt x="98" y="88"/>
                  <a:pt x="98" y="88"/>
                  <a:pt x="98" y="88"/>
                </a:cubicBezTo>
                <a:cubicBezTo>
                  <a:pt x="98" y="34"/>
                  <a:pt x="98" y="34"/>
                  <a:pt x="98" y="34"/>
                </a:cubicBezTo>
                <a:cubicBezTo>
                  <a:pt x="111" y="88"/>
                  <a:pt x="111" y="88"/>
                  <a:pt x="111" y="88"/>
                </a:cubicBezTo>
                <a:cubicBezTo>
                  <a:pt x="132" y="88"/>
                  <a:pt x="132" y="88"/>
                  <a:pt x="132" y="88"/>
                </a:cubicBezTo>
                <a:cubicBezTo>
                  <a:pt x="146" y="34"/>
                  <a:pt x="146" y="34"/>
                  <a:pt x="146" y="34"/>
                </a:cubicBezTo>
                <a:cubicBezTo>
                  <a:pt x="146" y="88"/>
                  <a:pt x="146" y="88"/>
                  <a:pt x="146" y="88"/>
                </a:cubicBezTo>
                <a:cubicBezTo>
                  <a:pt x="170" y="88"/>
                  <a:pt x="170" y="88"/>
                  <a:pt x="170" y="88"/>
                </a:cubicBezTo>
                <a:cubicBezTo>
                  <a:pt x="170" y="3"/>
                  <a:pt x="170" y="3"/>
                  <a:pt x="170" y="3"/>
                </a:cubicBezTo>
                <a:lnTo>
                  <a:pt x="134" y="3"/>
                </a:lnTo>
                <a:close/>
                <a:moveTo>
                  <a:pt x="74" y="52"/>
                </a:moveTo>
                <a:cubicBezTo>
                  <a:pt x="71" y="46"/>
                  <a:pt x="66" y="43"/>
                  <a:pt x="64" y="42"/>
                </a:cubicBezTo>
                <a:cubicBezTo>
                  <a:pt x="69" y="40"/>
                  <a:pt x="72" y="37"/>
                  <a:pt x="74" y="31"/>
                </a:cubicBezTo>
                <a:lnTo>
                  <a:pt x="74" y="5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73D1EE9-2B80-40BD-BDBC-24FE247E9B85}"/>
              </a:ext>
            </a:extLst>
          </p:cNvPr>
          <p:cNvGrpSpPr/>
          <p:nvPr userDrawn="1"/>
        </p:nvGrpSpPr>
        <p:grpSpPr>
          <a:xfrm>
            <a:off x="-22860" y="6569823"/>
            <a:ext cx="2766060" cy="138337"/>
            <a:chOff x="-22860" y="6595827"/>
            <a:chExt cx="2766060" cy="138337"/>
          </a:xfrm>
        </p:grpSpPr>
        <p:sp>
          <p:nvSpPr>
            <p:cNvPr id="20" name="Footer Placeholder 3">
              <a:extLst>
                <a:ext uri="{FF2B5EF4-FFF2-40B4-BE49-F238E27FC236}">
                  <a16:creationId xmlns:a16="http://schemas.microsoft.com/office/drawing/2014/main" id="{B53E3DE4-FCB3-4112-BB04-3F9F80E8F916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07721" y="6596419"/>
              <a:ext cx="1064702" cy="137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r" defTabSz="912813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798513" algn="r"/>
                </a:tabLst>
                <a:defRPr/>
              </a:pPr>
              <a:r>
                <a:rPr kumimoji="0" lang="en-US" sz="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. All Rights Reserved.</a:t>
              </a:r>
            </a:p>
          </p:txBody>
        </p:sp>
        <p:sp>
          <p:nvSpPr>
            <p:cNvPr id="21" name="TextBox 25">
              <a:extLst>
                <a:ext uri="{FF2B5EF4-FFF2-40B4-BE49-F238E27FC236}">
                  <a16:creationId xmlns:a16="http://schemas.microsoft.com/office/drawing/2014/main" id="{8BB09BF7-6D5C-410D-B9C0-08691A43A6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2860" y="6596425"/>
              <a:ext cx="927172" cy="123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r" defTabSz="912813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fld id="{7297CC28-9273-45A3-A669-8857AEF43BF8}" type="datetime3">
                <a:rPr kumimoji="0" lang="en-US" sz="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9 June 2025</a:t>
              </a:fld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3M Circular TT Book" panose="020B0604020101020102" pitchFamily="34" charset="0"/>
                <a:ea typeface="ＭＳ Ｐゴシック" charset="0"/>
                <a:cs typeface="3M Circular TT Book" panose="020B0604020101020102" pitchFamily="34" charset="0"/>
              </a:endParaRPr>
            </a:p>
          </p:txBody>
        </p:sp>
        <p:sp>
          <p:nvSpPr>
            <p:cNvPr id="22" name="Rectangle 26">
              <a:extLst>
                <a:ext uri="{FF2B5EF4-FFF2-40B4-BE49-F238E27FC236}">
                  <a16:creationId xmlns:a16="http://schemas.microsoft.com/office/drawing/2014/main" id="{3BB37C5A-EDBE-46DF-9A84-30F2B27908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595827"/>
              <a:ext cx="666749" cy="123087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2813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0"/>
                <a:cs typeface="3M Circular TT Book" panose="020B0604020101020102" pitchFamily="34" charset="0"/>
              </a:endParaRPr>
            </a:p>
          </p:txBody>
        </p:sp>
        <p:sp>
          <p:nvSpPr>
            <p:cNvPr id="23" name="TextBox 24">
              <a:extLst>
                <a:ext uri="{FF2B5EF4-FFF2-40B4-BE49-F238E27FC236}">
                  <a16:creationId xmlns:a16="http://schemas.microsoft.com/office/drawing/2014/main" id="{4E17B547-4F83-4AAE-B260-EFF5DBE4F6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2839" y="6596418"/>
              <a:ext cx="279621" cy="122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© 3M</a:t>
              </a:r>
            </a:p>
          </p:txBody>
        </p:sp>
        <p:sp>
          <p:nvSpPr>
            <p:cNvPr id="24" name="Footer Placeholder 3">
              <a:extLst>
                <a:ext uri="{FF2B5EF4-FFF2-40B4-BE49-F238E27FC236}">
                  <a16:creationId xmlns:a16="http://schemas.microsoft.com/office/drawing/2014/main" id="{8EBAF093-0481-4F71-9AB6-8EA56E6623A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905198" y="6596401"/>
              <a:ext cx="838002" cy="137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l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80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rPr>
                <a:t>3M Confidential.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3954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79412" y="379414"/>
            <a:ext cx="11425237" cy="4572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5"/>
          </p:nvPr>
        </p:nvSpPr>
        <p:spPr>
          <a:xfrm>
            <a:off x="379410" y="1295401"/>
            <a:ext cx="11430000" cy="4953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  <a:lvl2pPr marL="182563" marR="0" indent="-18256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2pPr>
            <a:lvl3pPr marL="314325" marR="0" indent="-13176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3pPr>
            <a:lvl4pPr marL="473075" marR="0" indent="-115888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4pPr>
            <a:lvl5pPr marL="642938" marR="0" indent="-103188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5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Click to 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Second level</a:t>
            </a:r>
          </a:p>
          <a:p>
            <a:pPr marL="0" marR="0" lvl="2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Third level</a:t>
            </a:r>
          </a:p>
          <a:p>
            <a:pPr marL="0" marR="0" lvl="3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Fourth level</a:t>
            </a:r>
          </a:p>
          <a:p>
            <a:pPr marL="0" marR="0" lvl="4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Fifth level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81000" y="841248"/>
            <a:ext cx="11430000" cy="365760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62D8C6-B021-44AB-991D-D27E3330593E}"/>
              </a:ext>
            </a:extLst>
          </p:cNvPr>
          <p:cNvSpPr txBox="1"/>
          <p:nvPr userDrawn="1"/>
        </p:nvSpPr>
        <p:spPr>
          <a:xfrm>
            <a:off x="11590811" y="6574731"/>
            <a:ext cx="21868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9B7B62B-0732-4BEA-A6C8-5CF96588F2B9}" type="slidenum">
              <a:rPr lang="en-US" sz="800" smtClean="0"/>
              <a:pPr algn="r"/>
              <a:t>‹#›</a:t>
            </a:fld>
            <a:endParaRPr lang="en-US" sz="800" err="1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A9F5DEA1-F45C-49D2-B1E2-C4E09DE25DC9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910048" y="6477000"/>
            <a:ext cx="363963" cy="194400"/>
          </a:xfrm>
          <a:custGeom>
            <a:avLst/>
            <a:gdLst>
              <a:gd name="T0" fmla="*/ 134 w 170"/>
              <a:gd name="T1" fmla="*/ 3 h 90"/>
              <a:gd name="T2" fmla="*/ 122 w 170"/>
              <a:gd name="T3" fmla="*/ 52 h 90"/>
              <a:gd name="T4" fmla="*/ 109 w 170"/>
              <a:gd name="T5" fmla="*/ 3 h 90"/>
              <a:gd name="T6" fmla="*/ 74 w 170"/>
              <a:gd name="T7" fmla="*/ 3 h 90"/>
              <a:gd name="T8" fmla="*/ 74 w 170"/>
              <a:gd name="T9" fmla="*/ 21 h 90"/>
              <a:gd name="T10" fmla="*/ 40 w 170"/>
              <a:gd name="T11" fmla="*/ 1 h 90"/>
              <a:gd name="T12" fmla="*/ 4 w 170"/>
              <a:gd name="T13" fmla="*/ 31 h 90"/>
              <a:gd name="T14" fmla="*/ 28 w 170"/>
              <a:gd name="T15" fmla="*/ 31 h 90"/>
              <a:gd name="T16" fmla="*/ 39 w 170"/>
              <a:gd name="T17" fmla="*/ 20 h 90"/>
              <a:gd name="T18" fmla="*/ 50 w 170"/>
              <a:gd name="T19" fmla="*/ 28 h 90"/>
              <a:gd name="T20" fmla="*/ 39 w 170"/>
              <a:gd name="T21" fmla="*/ 35 h 90"/>
              <a:gd name="T22" fmla="*/ 31 w 170"/>
              <a:gd name="T23" fmla="*/ 35 h 90"/>
              <a:gd name="T24" fmla="*/ 31 w 170"/>
              <a:gd name="T25" fmla="*/ 51 h 90"/>
              <a:gd name="T26" fmla="*/ 38 w 170"/>
              <a:gd name="T27" fmla="*/ 51 h 90"/>
              <a:gd name="T28" fmla="*/ 48 w 170"/>
              <a:gd name="T29" fmla="*/ 60 h 90"/>
              <a:gd name="T30" fmla="*/ 38 w 170"/>
              <a:gd name="T31" fmla="*/ 70 h 90"/>
              <a:gd name="T32" fmla="*/ 25 w 170"/>
              <a:gd name="T33" fmla="*/ 54 h 90"/>
              <a:gd name="T34" fmla="*/ 1 w 170"/>
              <a:gd name="T35" fmla="*/ 54 h 90"/>
              <a:gd name="T36" fmla="*/ 38 w 170"/>
              <a:gd name="T37" fmla="*/ 90 h 90"/>
              <a:gd name="T38" fmla="*/ 74 w 170"/>
              <a:gd name="T39" fmla="*/ 71 h 90"/>
              <a:gd name="T40" fmla="*/ 74 w 170"/>
              <a:gd name="T41" fmla="*/ 88 h 90"/>
              <a:gd name="T42" fmla="*/ 98 w 170"/>
              <a:gd name="T43" fmla="*/ 88 h 90"/>
              <a:gd name="T44" fmla="*/ 98 w 170"/>
              <a:gd name="T45" fmla="*/ 34 h 90"/>
              <a:gd name="T46" fmla="*/ 111 w 170"/>
              <a:gd name="T47" fmla="*/ 88 h 90"/>
              <a:gd name="T48" fmla="*/ 132 w 170"/>
              <a:gd name="T49" fmla="*/ 88 h 90"/>
              <a:gd name="T50" fmla="*/ 146 w 170"/>
              <a:gd name="T51" fmla="*/ 34 h 90"/>
              <a:gd name="T52" fmla="*/ 146 w 170"/>
              <a:gd name="T53" fmla="*/ 88 h 90"/>
              <a:gd name="T54" fmla="*/ 170 w 170"/>
              <a:gd name="T55" fmla="*/ 88 h 90"/>
              <a:gd name="T56" fmla="*/ 170 w 170"/>
              <a:gd name="T57" fmla="*/ 3 h 90"/>
              <a:gd name="T58" fmla="*/ 134 w 170"/>
              <a:gd name="T59" fmla="*/ 3 h 90"/>
              <a:gd name="T60" fmla="*/ 74 w 170"/>
              <a:gd name="T61" fmla="*/ 52 h 90"/>
              <a:gd name="T62" fmla="*/ 64 w 170"/>
              <a:gd name="T63" fmla="*/ 42 h 90"/>
              <a:gd name="T64" fmla="*/ 74 w 170"/>
              <a:gd name="T65" fmla="*/ 31 h 90"/>
              <a:gd name="T66" fmla="*/ 74 w 170"/>
              <a:gd name="T67" fmla="*/ 52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70" h="90">
                <a:moveTo>
                  <a:pt x="134" y="3"/>
                </a:moveTo>
                <a:cubicBezTo>
                  <a:pt x="122" y="52"/>
                  <a:pt x="122" y="52"/>
                  <a:pt x="122" y="52"/>
                </a:cubicBezTo>
                <a:cubicBezTo>
                  <a:pt x="109" y="3"/>
                  <a:pt x="109" y="3"/>
                  <a:pt x="109" y="3"/>
                </a:cubicBezTo>
                <a:cubicBezTo>
                  <a:pt x="74" y="3"/>
                  <a:pt x="74" y="3"/>
                  <a:pt x="74" y="3"/>
                </a:cubicBezTo>
                <a:cubicBezTo>
                  <a:pt x="74" y="21"/>
                  <a:pt x="74" y="21"/>
                  <a:pt x="74" y="21"/>
                </a:cubicBezTo>
                <a:cubicBezTo>
                  <a:pt x="69" y="5"/>
                  <a:pt x="54" y="1"/>
                  <a:pt x="40" y="1"/>
                </a:cubicBezTo>
                <a:cubicBezTo>
                  <a:pt x="23" y="0"/>
                  <a:pt x="5" y="8"/>
                  <a:pt x="4" y="31"/>
                </a:cubicBezTo>
                <a:cubicBezTo>
                  <a:pt x="28" y="31"/>
                  <a:pt x="28" y="31"/>
                  <a:pt x="28" y="31"/>
                </a:cubicBezTo>
                <a:cubicBezTo>
                  <a:pt x="28" y="24"/>
                  <a:pt x="33" y="20"/>
                  <a:pt x="39" y="20"/>
                </a:cubicBezTo>
                <a:cubicBezTo>
                  <a:pt x="46" y="20"/>
                  <a:pt x="50" y="23"/>
                  <a:pt x="50" y="28"/>
                </a:cubicBezTo>
                <a:cubicBezTo>
                  <a:pt x="49" y="32"/>
                  <a:pt x="47" y="35"/>
                  <a:pt x="39" y="35"/>
                </a:cubicBezTo>
                <a:cubicBezTo>
                  <a:pt x="31" y="35"/>
                  <a:pt x="31" y="35"/>
                  <a:pt x="31" y="35"/>
                </a:cubicBezTo>
                <a:cubicBezTo>
                  <a:pt x="31" y="51"/>
                  <a:pt x="31" y="51"/>
                  <a:pt x="31" y="51"/>
                </a:cubicBezTo>
                <a:cubicBezTo>
                  <a:pt x="38" y="51"/>
                  <a:pt x="38" y="51"/>
                  <a:pt x="38" y="51"/>
                </a:cubicBezTo>
                <a:cubicBezTo>
                  <a:pt x="42" y="51"/>
                  <a:pt x="48" y="54"/>
                  <a:pt x="48" y="60"/>
                </a:cubicBezTo>
                <a:cubicBezTo>
                  <a:pt x="49" y="67"/>
                  <a:pt x="44" y="70"/>
                  <a:pt x="38" y="70"/>
                </a:cubicBezTo>
                <a:cubicBezTo>
                  <a:pt x="27" y="69"/>
                  <a:pt x="25" y="61"/>
                  <a:pt x="25" y="54"/>
                </a:cubicBezTo>
                <a:cubicBezTo>
                  <a:pt x="1" y="54"/>
                  <a:pt x="1" y="54"/>
                  <a:pt x="1" y="54"/>
                </a:cubicBezTo>
                <a:cubicBezTo>
                  <a:pt x="1" y="59"/>
                  <a:pt x="0" y="90"/>
                  <a:pt x="38" y="90"/>
                </a:cubicBezTo>
                <a:cubicBezTo>
                  <a:pt x="57" y="90"/>
                  <a:pt x="70" y="82"/>
                  <a:pt x="74" y="71"/>
                </a:cubicBezTo>
                <a:cubicBezTo>
                  <a:pt x="74" y="88"/>
                  <a:pt x="74" y="88"/>
                  <a:pt x="74" y="88"/>
                </a:cubicBezTo>
                <a:cubicBezTo>
                  <a:pt x="98" y="88"/>
                  <a:pt x="98" y="88"/>
                  <a:pt x="98" y="88"/>
                </a:cubicBezTo>
                <a:cubicBezTo>
                  <a:pt x="98" y="34"/>
                  <a:pt x="98" y="34"/>
                  <a:pt x="98" y="34"/>
                </a:cubicBezTo>
                <a:cubicBezTo>
                  <a:pt x="111" y="88"/>
                  <a:pt x="111" y="88"/>
                  <a:pt x="111" y="88"/>
                </a:cubicBezTo>
                <a:cubicBezTo>
                  <a:pt x="132" y="88"/>
                  <a:pt x="132" y="88"/>
                  <a:pt x="132" y="88"/>
                </a:cubicBezTo>
                <a:cubicBezTo>
                  <a:pt x="146" y="34"/>
                  <a:pt x="146" y="34"/>
                  <a:pt x="146" y="34"/>
                </a:cubicBezTo>
                <a:cubicBezTo>
                  <a:pt x="146" y="88"/>
                  <a:pt x="146" y="88"/>
                  <a:pt x="146" y="88"/>
                </a:cubicBezTo>
                <a:cubicBezTo>
                  <a:pt x="170" y="88"/>
                  <a:pt x="170" y="88"/>
                  <a:pt x="170" y="88"/>
                </a:cubicBezTo>
                <a:cubicBezTo>
                  <a:pt x="170" y="3"/>
                  <a:pt x="170" y="3"/>
                  <a:pt x="170" y="3"/>
                </a:cubicBezTo>
                <a:lnTo>
                  <a:pt x="134" y="3"/>
                </a:lnTo>
                <a:close/>
                <a:moveTo>
                  <a:pt x="74" y="52"/>
                </a:moveTo>
                <a:cubicBezTo>
                  <a:pt x="71" y="46"/>
                  <a:pt x="66" y="43"/>
                  <a:pt x="64" y="42"/>
                </a:cubicBezTo>
                <a:cubicBezTo>
                  <a:pt x="69" y="40"/>
                  <a:pt x="72" y="37"/>
                  <a:pt x="74" y="31"/>
                </a:cubicBezTo>
                <a:lnTo>
                  <a:pt x="74" y="5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A13DB14-D770-4457-A7FB-3A8BF2CCF49C}"/>
              </a:ext>
            </a:extLst>
          </p:cNvPr>
          <p:cNvGrpSpPr/>
          <p:nvPr userDrawn="1"/>
        </p:nvGrpSpPr>
        <p:grpSpPr>
          <a:xfrm>
            <a:off x="-22860" y="6569823"/>
            <a:ext cx="2766060" cy="138337"/>
            <a:chOff x="-22860" y="6595827"/>
            <a:chExt cx="2766060" cy="138337"/>
          </a:xfrm>
        </p:grpSpPr>
        <p:sp>
          <p:nvSpPr>
            <p:cNvPr id="14" name="Footer Placeholder 3">
              <a:extLst>
                <a:ext uri="{FF2B5EF4-FFF2-40B4-BE49-F238E27FC236}">
                  <a16:creationId xmlns:a16="http://schemas.microsoft.com/office/drawing/2014/main" id="{8EC958F0-41CC-415D-88AA-89E3AECC28AB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07721" y="6596419"/>
              <a:ext cx="1064702" cy="137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r" defTabSz="912813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798513" algn="r"/>
                </a:tabLst>
                <a:defRPr/>
              </a:pPr>
              <a:r>
                <a:rPr kumimoji="0" lang="en-US" sz="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. All Rights Reserved.</a:t>
              </a:r>
            </a:p>
          </p:txBody>
        </p:sp>
        <p:sp>
          <p:nvSpPr>
            <p:cNvPr id="15" name="TextBox 25">
              <a:extLst>
                <a:ext uri="{FF2B5EF4-FFF2-40B4-BE49-F238E27FC236}">
                  <a16:creationId xmlns:a16="http://schemas.microsoft.com/office/drawing/2014/main" id="{92DB555B-1636-4883-B142-7A70C87205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2860" y="6596425"/>
              <a:ext cx="927172" cy="123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r" defTabSz="912813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fld id="{7297CC28-9273-45A3-A669-8857AEF43BF8}" type="datetime3">
                <a:rPr kumimoji="0" lang="en-US" sz="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9 June 2025</a:t>
              </a:fld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3M Circular TT Book" panose="020B0604020101020102" pitchFamily="34" charset="0"/>
                <a:ea typeface="ＭＳ Ｐゴシック" charset="0"/>
                <a:cs typeface="3M Circular TT Book" panose="020B0604020101020102" pitchFamily="34" charset="0"/>
              </a:endParaRPr>
            </a:p>
          </p:txBody>
        </p:sp>
        <p:sp>
          <p:nvSpPr>
            <p:cNvPr id="17" name="Rectangle 26">
              <a:extLst>
                <a:ext uri="{FF2B5EF4-FFF2-40B4-BE49-F238E27FC236}">
                  <a16:creationId xmlns:a16="http://schemas.microsoft.com/office/drawing/2014/main" id="{EFE29A9D-69DC-4014-92B2-BF3B4CEAED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595827"/>
              <a:ext cx="666749" cy="123087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2813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0"/>
                <a:cs typeface="3M Circular TT Book" panose="020B0604020101020102" pitchFamily="34" charset="0"/>
              </a:endParaRPr>
            </a:p>
          </p:txBody>
        </p:sp>
        <p:sp>
          <p:nvSpPr>
            <p:cNvPr id="23" name="TextBox 24">
              <a:extLst>
                <a:ext uri="{FF2B5EF4-FFF2-40B4-BE49-F238E27FC236}">
                  <a16:creationId xmlns:a16="http://schemas.microsoft.com/office/drawing/2014/main" id="{2C16C4E2-D24A-4BE8-BA35-9E5F743908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2839" y="6596418"/>
              <a:ext cx="279621" cy="122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© 3M</a:t>
              </a:r>
            </a:p>
          </p:txBody>
        </p:sp>
        <p:sp>
          <p:nvSpPr>
            <p:cNvPr id="24" name="Footer Placeholder 3">
              <a:extLst>
                <a:ext uri="{FF2B5EF4-FFF2-40B4-BE49-F238E27FC236}">
                  <a16:creationId xmlns:a16="http://schemas.microsoft.com/office/drawing/2014/main" id="{687CA877-7465-498D-A094-11C5790112EE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905198" y="6596401"/>
              <a:ext cx="838002" cy="137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l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80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rPr>
                <a:t>3M Confidential.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07106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79412" y="379414"/>
            <a:ext cx="11425237" cy="82296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5"/>
          </p:nvPr>
        </p:nvSpPr>
        <p:spPr>
          <a:xfrm>
            <a:off x="379410" y="1295401"/>
            <a:ext cx="5715000" cy="4953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  <a:lvl2pPr marL="182563" marR="0" indent="-18256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2pPr>
            <a:lvl3pPr marL="314325" marR="0" indent="-13176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3pPr>
            <a:lvl4pPr marL="473075" marR="0" indent="-115888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4pPr>
            <a:lvl5pPr marL="642938" marR="0" indent="-103188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5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Click to 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Second level</a:t>
            </a:r>
          </a:p>
          <a:p>
            <a:pPr marL="0" marR="0" lvl="2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Third level</a:t>
            </a:r>
          </a:p>
          <a:p>
            <a:pPr marL="0" marR="0" lvl="3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Fourth level</a:t>
            </a:r>
          </a:p>
          <a:p>
            <a:pPr marL="0" marR="0" lvl="4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Fifth level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6"/>
          </p:nvPr>
        </p:nvSpPr>
        <p:spPr>
          <a:xfrm>
            <a:off x="6096000" y="1295401"/>
            <a:ext cx="5715000" cy="4953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  <a:lvl2pPr marL="182563" marR="0" indent="-18256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2pPr>
            <a:lvl3pPr marL="314325" marR="0" indent="-13176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3pPr>
            <a:lvl4pPr marL="473075" marR="0" indent="-115888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4pPr>
            <a:lvl5pPr marL="642938" marR="0" indent="-103188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5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Click to 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Second level</a:t>
            </a:r>
          </a:p>
          <a:p>
            <a:pPr marL="0" marR="0" lvl="2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Third level</a:t>
            </a:r>
          </a:p>
          <a:p>
            <a:pPr marL="0" marR="0" lvl="3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Fourth level</a:t>
            </a:r>
          </a:p>
          <a:p>
            <a:pPr marL="0" marR="0" lvl="4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Fifth level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0174F9C-6CB5-4A2F-A4B8-934EE28448CE}"/>
              </a:ext>
            </a:extLst>
          </p:cNvPr>
          <p:cNvSpPr txBox="1"/>
          <p:nvPr userDrawn="1"/>
        </p:nvSpPr>
        <p:spPr>
          <a:xfrm>
            <a:off x="11590811" y="6574731"/>
            <a:ext cx="21868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9B7B62B-0732-4BEA-A6C8-5CF96588F2B9}" type="slidenum">
              <a:rPr lang="en-US" sz="800" smtClean="0"/>
              <a:pPr algn="r"/>
              <a:t>‹#›</a:t>
            </a:fld>
            <a:endParaRPr lang="en-US" sz="800" err="1"/>
          </a:p>
        </p:txBody>
      </p:sp>
      <p:sp>
        <p:nvSpPr>
          <p:cNvPr id="17" name="Freeform 5">
            <a:extLst>
              <a:ext uri="{FF2B5EF4-FFF2-40B4-BE49-F238E27FC236}">
                <a16:creationId xmlns:a16="http://schemas.microsoft.com/office/drawing/2014/main" id="{4B8D1D55-AF9F-4150-8F96-C44CB174D6D8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910048" y="6477000"/>
            <a:ext cx="363963" cy="194400"/>
          </a:xfrm>
          <a:custGeom>
            <a:avLst/>
            <a:gdLst>
              <a:gd name="T0" fmla="*/ 134 w 170"/>
              <a:gd name="T1" fmla="*/ 3 h 90"/>
              <a:gd name="T2" fmla="*/ 122 w 170"/>
              <a:gd name="T3" fmla="*/ 52 h 90"/>
              <a:gd name="T4" fmla="*/ 109 w 170"/>
              <a:gd name="T5" fmla="*/ 3 h 90"/>
              <a:gd name="T6" fmla="*/ 74 w 170"/>
              <a:gd name="T7" fmla="*/ 3 h 90"/>
              <a:gd name="T8" fmla="*/ 74 w 170"/>
              <a:gd name="T9" fmla="*/ 21 h 90"/>
              <a:gd name="T10" fmla="*/ 40 w 170"/>
              <a:gd name="T11" fmla="*/ 1 h 90"/>
              <a:gd name="T12" fmla="*/ 4 w 170"/>
              <a:gd name="T13" fmla="*/ 31 h 90"/>
              <a:gd name="T14" fmla="*/ 28 w 170"/>
              <a:gd name="T15" fmla="*/ 31 h 90"/>
              <a:gd name="T16" fmla="*/ 39 w 170"/>
              <a:gd name="T17" fmla="*/ 20 h 90"/>
              <a:gd name="T18" fmla="*/ 50 w 170"/>
              <a:gd name="T19" fmla="*/ 28 h 90"/>
              <a:gd name="T20" fmla="*/ 39 w 170"/>
              <a:gd name="T21" fmla="*/ 35 h 90"/>
              <a:gd name="T22" fmla="*/ 31 w 170"/>
              <a:gd name="T23" fmla="*/ 35 h 90"/>
              <a:gd name="T24" fmla="*/ 31 w 170"/>
              <a:gd name="T25" fmla="*/ 51 h 90"/>
              <a:gd name="T26" fmla="*/ 38 w 170"/>
              <a:gd name="T27" fmla="*/ 51 h 90"/>
              <a:gd name="T28" fmla="*/ 48 w 170"/>
              <a:gd name="T29" fmla="*/ 60 h 90"/>
              <a:gd name="T30" fmla="*/ 38 w 170"/>
              <a:gd name="T31" fmla="*/ 70 h 90"/>
              <a:gd name="T32" fmla="*/ 25 w 170"/>
              <a:gd name="T33" fmla="*/ 54 h 90"/>
              <a:gd name="T34" fmla="*/ 1 w 170"/>
              <a:gd name="T35" fmla="*/ 54 h 90"/>
              <a:gd name="T36" fmla="*/ 38 w 170"/>
              <a:gd name="T37" fmla="*/ 90 h 90"/>
              <a:gd name="T38" fmla="*/ 74 w 170"/>
              <a:gd name="T39" fmla="*/ 71 h 90"/>
              <a:gd name="T40" fmla="*/ 74 w 170"/>
              <a:gd name="T41" fmla="*/ 88 h 90"/>
              <a:gd name="T42" fmla="*/ 98 w 170"/>
              <a:gd name="T43" fmla="*/ 88 h 90"/>
              <a:gd name="T44" fmla="*/ 98 w 170"/>
              <a:gd name="T45" fmla="*/ 34 h 90"/>
              <a:gd name="T46" fmla="*/ 111 w 170"/>
              <a:gd name="T47" fmla="*/ 88 h 90"/>
              <a:gd name="T48" fmla="*/ 132 w 170"/>
              <a:gd name="T49" fmla="*/ 88 h 90"/>
              <a:gd name="T50" fmla="*/ 146 w 170"/>
              <a:gd name="T51" fmla="*/ 34 h 90"/>
              <a:gd name="T52" fmla="*/ 146 w 170"/>
              <a:gd name="T53" fmla="*/ 88 h 90"/>
              <a:gd name="T54" fmla="*/ 170 w 170"/>
              <a:gd name="T55" fmla="*/ 88 h 90"/>
              <a:gd name="T56" fmla="*/ 170 w 170"/>
              <a:gd name="T57" fmla="*/ 3 h 90"/>
              <a:gd name="T58" fmla="*/ 134 w 170"/>
              <a:gd name="T59" fmla="*/ 3 h 90"/>
              <a:gd name="T60" fmla="*/ 74 w 170"/>
              <a:gd name="T61" fmla="*/ 52 h 90"/>
              <a:gd name="T62" fmla="*/ 64 w 170"/>
              <a:gd name="T63" fmla="*/ 42 h 90"/>
              <a:gd name="T64" fmla="*/ 74 w 170"/>
              <a:gd name="T65" fmla="*/ 31 h 90"/>
              <a:gd name="T66" fmla="*/ 74 w 170"/>
              <a:gd name="T67" fmla="*/ 52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70" h="90">
                <a:moveTo>
                  <a:pt x="134" y="3"/>
                </a:moveTo>
                <a:cubicBezTo>
                  <a:pt x="122" y="52"/>
                  <a:pt x="122" y="52"/>
                  <a:pt x="122" y="52"/>
                </a:cubicBezTo>
                <a:cubicBezTo>
                  <a:pt x="109" y="3"/>
                  <a:pt x="109" y="3"/>
                  <a:pt x="109" y="3"/>
                </a:cubicBezTo>
                <a:cubicBezTo>
                  <a:pt x="74" y="3"/>
                  <a:pt x="74" y="3"/>
                  <a:pt x="74" y="3"/>
                </a:cubicBezTo>
                <a:cubicBezTo>
                  <a:pt x="74" y="21"/>
                  <a:pt x="74" y="21"/>
                  <a:pt x="74" y="21"/>
                </a:cubicBezTo>
                <a:cubicBezTo>
                  <a:pt x="69" y="5"/>
                  <a:pt x="54" y="1"/>
                  <a:pt x="40" y="1"/>
                </a:cubicBezTo>
                <a:cubicBezTo>
                  <a:pt x="23" y="0"/>
                  <a:pt x="5" y="8"/>
                  <a:pt x="4" y="31"/>
                </a:cubicBezTo>
                <a:cubicBezTo>
                  <a:pt x="28" y="31"/>
                  <a:pt x="28" y="31"/>
                  <a:pt x="28" y="31"/>
                </a:cubicBezTo>
                <a:cubicBezTo>
                  <a:pt x="28" y="24"/>
                  <a:pt x="33" y="20"/>
                  <a:pt x="39" y="20"/>
                </a:cubicBezTo>
                <a:cubicBezTo>
                  <a:pt x="46" y="20"/>
                  <a:pt x="50" y="23"/>
                  <a:pt x="50" y="28"/>
                </a:cubicBezTo>
                <a:cubicBezTo>
                  <a:pt x="49" y="32"/>
                  <a:pt x="47" y="35"/>
                  <a:pt x="39" y="35"/>
                </a:cubicBezTo>
                <a:cubicBezTo>
                  <a:pt x="31" y="35"/>
                  <a:pt x="31" y="35"/>
                  <a:pt x="31" y="35"/>
                </a:cubicBezTo>
                <a:cubicBezTo>
                  <a:pt x="31" y="51"/>
                  <a:pt x="31" y="51"/>
                  <a:pt x="31" y="51"/>
                </a:cubicBezTo>
                <a:cubicBezTo>
                  <a:pt x="38" y="51"/>
                  <a:pt x="38" y="51"/>
                  <a:pt x="38" y="51"/>
                </a:cubicBezTo>
                <a:cubicBezTo>
                  <a:pt x="42" y="51"/>
                  <a:pt x="48" y="54"/>
                  <a:pt x="48" y="60"/>
                </a:cubicBezTo>
                <a:cubicBezTo>
                  <a:pt x="49" y="67"/>
                  <a:pt x="44" y="70"/>
                  <a:pt x="38" y="70"/>
                </a:cubicBezTo>
                <a:cubicBezTo>
                  <a:pt x="27" y="69"/>
                  <a:pt x="25" y="61"/>
                  <a:pt x="25" y="54"/>
                </a:cubicBezTo>
                <a:cubicBezTo>
                  <a:pt x="1" y="54"/>
                  <a:pt x="1" y="54"/>
                  <a:pt x="1" y="54"/>
                </a:cubicBezTo>
                <a:cubicBezTo>
                  <a:pt x="1" y="59"/>
                  <a:pt x="0" y="90"/>
                  <a:pt x="38" y="90"/>
                </a:cubicBezTo>
                <a:cubicBezTo>
                  <a:pt x="57" y="90"/>
                  <a:pt x="70" y="82"/>
                  <a:pt x="74" y="71"/>
                </a:cubicBezTo>
                <a:cubicBezTo>
                  <a:pt x="74" y="88"/>
                  <a:pt x="74" y="88"/>
                  <a:pt x="74" y="88"/>
                </a:cubicBezTo>
                <a:cubicBezTo>
                  <a:pt x="98" y="88"/>
                  <a:pt x="98" y="88"/>
                  <a:pt x="98" y="88"/>
                </a:cubicBezTo>
                <a:cubicBezTo>
                  <a:pt x="98" y="34"/>
                  <a:pt x="98" y="34"/>
                  <a:pt x="98" y="34"/>
                </a:cubicBezTo>
                <a:cubicBezTo>
                  <a:pt x="111" y="88"/>
                  <a:pt x="111" y="88"/>
                  <a:pt x="111" y="88"/>
                </a:cubicBezTo>
                <a:cubicBezTo>
                  <a:pt x="132" y="88"/>
                  <a:pt x="132" y="88"/>
                  <a:pt x="132" y="88"/>
                </a:cubicBezTo>
                <a:cubicBezTo>
                  <a:pt x="146" y="34"/>
                  <a:pt x="146" y="34"/>
                  <a:pt x="146" y="34"/>
                </a:cubicBezTo>
                <a:cubicBezTo>
                  <a:pt x="146" y="88"/>
                  <a:pt x="146" y="88"/>
                  <a:pt x="146" y="88"/>
                </a:cubicBezTo>
                <a:cubicBezTo>
                  <a:pt x="170" y="88"/>
                  <a:pt x="170" y="88"/>
                  <a:pt x="170" y="88"/>
                </a:cubicBezTo>
                <a:cubicBezTo>
                  <a:pt x="170" y="3"/>
                  <a:pt x="170" y="3"/>
                  <a:pt x="170" y="3"/>
                </a:cubicBezTo>
                <a:lnTo>
                  <a:pt x="134" y="3"/>
                </a:lnTo>
                <a:close/>
                <a:moveTo>
                  <a:pt x="74" y="52"/>
                </a:moveTo>
                <a:cubicBezTo>
                  <a:pt x="71" y="46"/>
                  <a:pt x="66" y="43"/>
                  <a:pt x="64" y="42"/>
                </a:cubicBezTo>
                <a:cubicBezTo>
                  <a:pt x="69" y="40"/>
                  <a:pt x="72" y="37"/>
                  <a:pt x="74" y="31"/>
                </a:cubicBezTo>
                <a:lnTo>
                  <a:pt x="74" y="5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71F8C14-A360-449D-B677-6B7CF8C1EAFE}"/>
              </a:ext>
            </a:extLst>
          </p:cNvPr>
          <p:cNvGrpSpPr/>
          <p:nvPr userDrawn="1"/>
        </p:nvGrpSpPr>
        <p:grpSpPr>
          <a:xfrm>
            <a:off x="-22860" y="6569823"/>
            <a:ext cx="2766060" cy="138337"/>
            <a:chOff x="-22860" y="6595827"/>
            <a:chExt cx="2766060" cy="138337"/>
          </a:xfrm>
        </p:grpSpPr>
        <p:sp>
          <p:nvSpPr>
            <p:cNvPr id="20" name="Footer Placeholder 3">
              <a:extLst>
                <a:ext uri="{FF2B5EF4-FFF2-40B4-BE49-F238E27FC236}">
                  <a16:creationId xmlns:a16="http://schemas.microsoft.com/office/drawing/2014/main" id="{70B932BA-7623-4B1C-A4D5-76E7DD37CF86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07721" y="6596419"/>
              <a:ext cx="1064702" cy="137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r" defTabSz="912813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798513" algn="r"/>
                </a:tabLst>
                <a:defRPr/>
              </a:pPr>
              <a:r>
                <a:rPr kumimoji="0" lang="en-US" sz="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. All Rights Reserved.</a:t>
              </a:r>
            </a:p>
          </p:txBody>
        </p:sp>
        <p:sp>
          <p:nvSpPr>
            <p:cNvPr id="21" name="TextBox 25">
              <a:extLst>
                <a:ext uri="{FF2B5EF4-FFF2-40B4-BE49-F238E27FC236}">
                  <a16:creationId xmlns:a16="http://schemas.microsoft.com/office/drawing/2014/main" id="{A9DE7FBA-80D8-4C73-BD4C-FE34FF90C0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2860" y="6596425"/>
              <a:ext cx="927172" cy="123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r" defTabSz="912813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fld id="{7297CC28-9273-45A3-A669-8857AEF43BF8}" type="datetime3">
                <a:rPr kumimoji="0" lang="en-US" sz="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9 June 2025</a:t>
              </a:fld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3M Circular TT Book" panose="020B0604020101020102" pitchFamily="34" charset="0"/>
                <a:ea typeface="ＭＳ Ｐゴシック" charset="0"/>
                <a:cs typeface="3M Circular TT Book" panose="020B0604020101020102" pitchFamily="34" charset="0"/>
              </a:endParaRPr>
            </a:p>
          </p:txBody>
        </p:sp>
        <p:sp>
          <p:nvSpPr>
            <p:cNvPr id="22" name="Rectangle 26">
              <a:extLst>
                <a:ext uri="{FF2B5EF4-FFF2-40B4-BE49-F238E27FC236}">
                  <a16:creationId xmlns:a16="http://schemas.microsoft.com/office/drawing/2014/main" id="{5F5A3B75-4D2E-41F1-BF16-3401337D78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595827"/>
              <a:ext cx="666749" cy="123087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2813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0"/>
                <a:cs typeface="3M Circular TT Book" panose="020B0604020101020102" pitchFamily="34" charset="0"/>
              </a:endParaRPr>
            </a:p>
          </p:txBody>
        </p:sp>
        <p:sp>
          <p:nvSpPr>
            <p:cNvPr id="23" name="TextBox 24">
              <a:extLst>
                <a:ext uri="{FF2B5EF4-FFF2-40B4-BE49-F238E27FC236}">
                  <a16:creationId xmlns:a16="http://schemas.microsoft.com/office/drawing/2014/main" id="{76DAEA9E-42A3-4BA2-8549-50884FCFCF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2839" y="6596418"/>
              <a:ext cx="279621" cy="122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© 3M</a:t>
              </a:r>
            </a:p>
          </p:txBody>
        </p:sp>
        <p:sp>
          <p:nvSpPr>
            <p:cNvPr id="24" name="Footer Placeholder 3">
              <a:extLst>
                <a:ext uri="{FF2B5EF4-FFF2-40B4-BE49-F238E27FC236}">
                  <a16:creationId xmlns:a16="http://schemas.microsoft.com/office/drawing/2014/main" id="{9C82EC3C-34FB-4C56-9195-EEC9531370E7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905198" y="6596401"/>
              <a:ext cx="838002" cy="137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l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80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rPr>
                <a:t>3M Confidential.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0213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79412" y="379414"/>
            <a:ext cx="11425237" cy="4572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5"/>
          </p:nvPr>
        </p:nvSpPr>
        <p:spPr>
          <a:xfrm>
            <a:off x="384048" y="1298448"/>
            <a:ext cx="5715000" cy="4953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  <a:lvl2pPr marL="182563" marR="0" indent="-18256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2pPr>
            <a:lvl3pPr marL="314325" marR="0" indent="-13176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3pPr>
            <a:lvl4pPr marL="473075" marR="0" indent="-115888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4pPr>
            <a:lvl5pPr marL="642938" marR="0" indent="-103188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5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Click to 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Second level</a:t>
            </a:r>
          </a:p>
          <a:p>
            <a:pPr marL="0" marR="0" lvl="2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Third level</a:t>
            </a:r>
          </a:p>
          <a:p>
            <a:pPr marL="0" marR="0" lvl="3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Fourth level</a:t>
            </a:r>
          </a:p>
          <a:p>
            <a:pPr marL="0" marR="0" lvl="4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Fifth level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6"/>
          </p:nvPr>
        </p:nvSpPr>
        <p:spPr>
          <a:xfrm>
            <a:off x="6096000" y="1295401"/>
            <a:ext cx="5715000" cy="4953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  <a:lvl2pPr marL="182563" marR="0" indent="-18256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2pPr>
            <a:lvl3pPr marL="314325" marR="0" indent="-13176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3pPr>
            <a:lvl4pPr marL="473075" marR="0" indent="-115888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4pPr>
            <a:lvl5pPr marL="642938" marR="0" indent="-103188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5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Click to 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Second level</a:t>
            </a:r>
          </a:p>
          <a:p>
            <a:pPr marL="0" marR="0" lvl="2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Third level</a:t>
            </a:r>
          </a:p>
          <a:p>
            <a:pPr marL="0" marR="0" lvl="3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Fourth level</a:t>
            </a:r>
          </a:p>
          <a:p>
            <a:pPr marL="0" marR="0" lvl="4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Fifth level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81000" y="841248"/>
            <a:ext cx="11430000" cy="365760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47A7D5-413B-478D-90A4-5DD546B558BB}"/>
              </a:ext>
            </a:extLst>
          </p:cNvPr>
          <p:cNvSpPr txBox="1"/>
          <p:nvPr userDrawn="1"/>
        </p:nvSpPr>
        <p:spPr>
          <a:xfrm>
            <a:off x="11590811" y="6574731"/>
            <a:ext cx="21868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9B7B62B-0732-4BEA-A6C8-5CF96588F2B9}" type="slidenum">
              <a:rPr lang="en-US" sz="800" smtClean="0"/>
              <a:pPr algn="r"/>
              <a:t>‹#›</a:t>
            </a:fld>
            <a:endParaRPr lang="en-US" sz="800" err="1"/>
          </a:p>
        </p:txBody>
      </p:sp>
      <p:sp>
        <p:nvSpPr>
          <p:cNvPr id="11" name="Freeform 5">
            <a:extLst>
              <a:ext uri="{FF2B5EF4-FFF2-40B4-BE49-F238E27FC236}">
                <a16:creationId xmlns:a16="http://schemas.microsoft.com/office/drawing/2014/main" id="{50CD2CEC-0C08-4BA9-A190-3D82368B2293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910048" y="6477000"/>
            <a:ext cx="363963" cy="194400"/>
          </a:xfrm>
          <a:custGeom>
            <a:avLst/>
            <a:gdLst>
              <a:gd name="T0" fmla="*/ 134 w 170"/>
              <a:gd name="T1" fmla="*/ 3 h 90"/>
              <a:gd name="T2" fmla="*/ 122 w 170"/>
              <a:gd name="T3" fmla="*/ 52 h 90"/>
              <a:gd name="T4" fmla="*/ 109 w 170"/>
              <a:gd name="T5" fmla="*/ 3 h 90"/>
              <a:gd name="T6" fmla="*/ 74 w 170"/>
              <a:gd name="T7" fmla="*/ 3 h 90"/>
              <a:gd name="T8" fmla="*/ 74 w 170"/>
              <a:gd name="T9" fmla="*/ 21 h 90"/>
              <a:gd name="T10" fmla="*/ 40 w 170"/>
              <a:gd name="T11" fmla="*/ 1 h 90"/>
              <a:gd name="T12" fmla="*/ 4 w 170"/>
              <a:gd name="T13" fmla="*/ 31 h 90"/>
              <a:gd name="T14" fmla="*/ 28 w 170"/>
              <a:gd name="T15" fmla="*/ 31 h 90"/>
              <a:gd name="T16" fmla="*/ 39 w 170"/>
              <a:gd name="T17" fmla="*/ 20 h 90"/>
              <a:gd name="T18" fmla="*/ 50 w 170"/>
              <a:gd name="T19" fmla="*/ 28 h 90"/>
              <a:gd name="T20" fmla="*/ 39 w 170"/>
              <a:gd name="T21" fmla="*/ 35 h 90"/>
              <a:gd name="T22" fmla="*/ 31 w 170"/>
              <a:gd name="T23" fmla="*/ 35 h 90"/>
              <a:gd name="T24" fmla="*/ 31 w 170"/>
              <a:gd name="T25" fmla="*/ 51 h 90"/>
              <a:gd name="T26" fmla="*/ 38 w 170"/>
              <a:gd name="T27" fmla="*/ 51 h 90"/>
              <a:gd name="T28" fmla="*/ 48 w 170"/>
              <a:gd name="T29" fmla="*/ 60 h 90"/>
              <a:gd name="T30" fmla="*/ 38 w 170"/>
              <a:gd name="T31" fmla="*/ 70 h 90"/>
              <a:gd name="T32" fmla="*/ 25 w 170"/>
              <a:gd name="T33" fmla="*/ 54 h 90"/>
              <a:gd name="T34" fmla="*/ 1 w 170"/>
              <a:gd name="T35" fmla="*/ 54 h 90"/>
              <a:gd name="T36" fmla="*/ 38 w 170"/>
              <a:gd name="T37" fmla="*/ 90 h 90"/>
              <a:gd name="T38" fmla="*/ 74 w 170"/>
              <a:gd name="T39" fmla="*/ 71 h 90"/>
              <a:gd name="T40" fmla="*/ 74 w 170"/>
              <a:gd name="T41" fmla="*/ 88 h 90"/>
              <a:gd name="T42" fmla="*/ 98 w 170"/>
              <a:gd name="T43" fmla="*/ 88 h 90"/>
              <a:gd name="T44" fmla="*/ 98 w 170"/>
              <a:gd name="T45" fmla="*/ 34 h 90"/>
              <a:gd name="T46" fmla="*/ 111 w 170"/>
              <a:gd name="T47" fmla="*/ 88 h 90"/>
              <a:gd name="T48" fmla="*/ 132 w 170"/>
              <a:gd name="T49" fmla="*/ 88 h 90"/>
              <a:gd name="T50" fmla="*/ 146 w 170"/>
              <a:gd name="T51" fmla="*/ 34 h 90"/>
              <a:gd name="T52" fmla="*/ 146 w 170"/>
              <a:gd name="T53" fmla="*/ 88 h 90"/>
              <a:gd name="T54" fmla="*/ 170 w 170"/>
              <a:gd name="T55" fmla="*/ 88 h 90"/>
              <a:gd name="T56" fmla="*/ 170 w 170"/>
              <a:gd name="T57" fmla="*/ 3 h 90"/>
              <a:gd name="T58" fmla="*/ 134 w 170"/>
              <a:gd name="T59" fmla="*/ 3 h 90"/>
              <a:gd name="T60" fmla="*/ 74 w 170"/>
              <a:gd name="T61" fmla="*/ 52 h 90"/>
              <a:gd name="T62" fmla="*/ 64 w 170"/>
              <a:gd name="T63" fmla="*/ 42 h 90"/>
              <a:gd name="T64" fmla="*/ 74 w 170"/>
              <a:gd name="T65" fmla="*/ 31 h 90"/>
              <a:gd name="T66" fmla="*/ 74 w 170"/>
              <a:gd name="T67" fmla="*/ 52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70" h="90">
                <a:moveTo>
                  <a:pt x="134" y="3"/>
                </a:moveTo>
                <a:cubicBezTo>
                  <a:pt x="122" y="52"/>
                  <a:pt x="122" y="52"/>
                  <a:pt x="122" y="52"/>
                </a:cubicBezTo>
                <a:cubicBezTo>
                  <a:pt x="109" y="3"/>
                  <a:pt x="109" y="3"/>
                  <a:pt x="109" y="3"/>
                </a:cubicBezTo>
                <a:cubicBezTo>
                  <a:pt x="74" y="3"/>
                  <a:pt x="74" y="3"/>
                  <a:pt x="74" y="3"/>
                </a:cubicBezTo>
                <a:cubicBezTo>
                  <a:pt x="74" y="21"/>
                  <a:pt x="74" y="21"/>
                  <a:pt x="74" y="21"/>
                </a:cubicBezTo>
                <a:cubicBezTo>
                  <a:pt x="69" y="5"/>
                  <a:pt x="54" y="1"/>
                  <a:pt x="40" y="1"/>
                </a:cubicBezTo>
                <a:cubicBezTo>
                  <a:pt x="23" y="0"/>
                  <a:pt x="5" y="8"/>
                  <a:pt x="4" y="31"/>
                </a:cubicBezTo>
                <a:cubicBezTo>
                  <a:pt x="28" y="31"/>
                  <a:pt x="28" y="31"/>
                  <a:pt x="28" y="31"/>
                </a:cubicBezTo>
                <a:cubicBezTo>
                  <a:pt x="28" y="24"/>
                  <a:pt x="33" y="20"/>
                  <a:pt x="39" y="20"/>
                </a:cubicBezTo>
                <a:cubicBezTo>
                  <a:pt x="46" y="20"/>
                  <a:pt x="50" y="23"/>
                  <a:pt x="50" y="28"/>
                </a:cubicBezTo>
                <a:cubicBezTo>
                  <a:pt x="49" y="32"/>
                  <a:pt x="47" y="35"/>
                  <a:pt x="39" y="35"/>
                </a:cubicBezTo>
                <a:cubicBezTo>
                  <a:pt x="31" y="35"/>
                  <a:pt x="31" y="35"/>
                  <a:pt x="31" y="35"/>
                </a:cubicBezTo>
                <a:cubicBezTo>
                  <a:pt x="31" y="51"/>
                  <a:pt x="31" y="51"/>
                  <a:pt x="31" y="51"/>
                </a:cubicBezTo>
                <a:cubicBezTo>
                  <a:pt x="38" y="51"/>
                  <a:pt x="38" y="51"/>
                  <a:pt x="38" y="51"/>
                </a:cubicBezTo>
                <a:cubicBezTo>
                  <a:pt x="42" y="51"/>
                  <a:pt x="48" y="54"/>
                  <a:pt x="48" y="60"/>
                </a:cubicBezTo>
                <a:cubicBezTo>
                  <a:pt x="49" y="67"/>
                  <a:pt x="44" y="70"/>
                  <a:pt x="38" y="70"/>
                </a:cubicBezTo>
                <a:cubicBezTo>
                  <a:pt x="27" y="69"/>
                  <a:pt x="25" y="61"/>
                  <a:pt x="25" y="54"/>
                </a:cubicBezTo>
                <a:cubicBezTo>
                  <a:pt x="1" y="54"/>
                  <a:pt x="1" y="54"/>
                  <a:pt x="1" y="54"/>
                </a:cubicBezTo>
                <a:cubicBezTo>
                  <a:pt x="1" y="59"/>
                  <a:pt x="0" y="90"/>
                  <a:pt x="38" y="90"/>
                </a:cubicBezTo>
                <a:cubicBezTo>
                  <a:pt x="57" y="90"/>
                  <a:pt x="70" y="82"/>
                  <a:pt x="74" y="71"/>
                </a:cubicBezTo>
                <a:cubicBezTo>
                  <a:pt x="74" y="88"/>
                  <a:pt x="74" y="88"/>
                  <a:pt x="74" y="88"/>
                </a:cubicBezTo>
                <a:cubicBezTo>
                  <a:pt x="98" y="88"/>
                  <a:pt x="98" y="88"/>
                  <a:pt x="98" y="88"/>
                </a:cubicBezTo>
                <a:cubicBezTo>
                  <a:pt x="98" y="34"/>
                  <a:pt x="98" y="34"/>
                  <a:pt x="98" y="34"/>
                </a:cubicBezTo>
                <a:cubicBezTo>
                  <a:pt x="111" y="88"/>
                  <a:pt x="111" y="88"/>
                  <a:pt x="111" y="88"/>
                </a:cubicBezTo>
                <a:cubicBezTo>
                  <a:pt x="132" y="88"/>
                  <a:pt x="132" y="88"/>
                  <a:pt x="132" y="88"/>
                </a:cubicBezTo>
                <a:cubicBezTo>
                  <a:pt x="146" y="34"/>
                  <a:pt x="146" y="34"/>
                  <a:pt x="146" y="34"/>
                </a:cubicBezTo>
                <a:cubicBezTo>
                  <a:pt x="146" y="88"/>
                  <a:pt x="146" y="88"/>
                  <a:pt x="146" y="88"/>
                </a:cubicBezTo>
                <a:cubicBezTo>
                  <a:pt x="170" y="88"/>
                  <a:pt x="170" y="88"/>
                  <a:pt x="170" y="88"/>
                </a:cubicBezTo>
                <a:cubicBezTo>
                  <a:pt x="170" y="3"/>
                  <a:pt x="170" y="3"/>
                  <a:pt x="170" y="3"/>
                </a:cubicBezTo>
                <a:lnTo>
                  <a:pt x="134" y="3"/>
                </a:lnTo>
                <a:close/>
                <a:moveTo>
                  <a:pt x="74" y="52"/>
                </a:moveTo>
                <a:cubicBezTo>
                  <a:pt x="71" y="46"/>
                  <a:pt x="66" y="43"/>
                  <a:pt x="64" y="42"/>
                </a:cubicBezTo>
                <a:cubicBezTo>
                  <a:pt x="69" y="40"/>
                  <a:pt x="72" y="37"/>
                  <a:pt x="74" y="31"/>
                </a:cubicBezTo>
                <a:lnTo>
                  <a:pt x="74" y="5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FA586AB-FA2D-42F4-8151-920854832330}"/>
              </a:ext>
            </a:extLst>
          </p:cNvPr>
          <p:cNvGrpSpPr/>
          <p:nvPr userDrawn="1"/>
        </p:nvGrpSpPr>
        <p:grpSpPr>
          <a:xfrm>
            <a:off x="-22860" y="6569823"/>
            <a:ext cx="2766060" cy="138337"/>
            <a:chOff x="-22860" y="6595827"/>
            <a:chExt cx="2766060" cy="138337"/>
          </a:xfrm>
        </p:grpSpPr>
        <p:sp>
          <p:nvSpPr>
            <p:cNvPr id="15" name="Footer Placeholder 3">
              <a:extLst>
                <a:ext uri="{FF2B5EF4-FFF2-40B4-BE49-F238E27FC236}">
                  <a16:creationId xmlns:a16="http://schemas.microsoft.com/office/drawing/2014/main" id="{1DCC11E6-50A6-4D60-90A3-DAC0F5C3141B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07721" y="6596419"/>
              <a:ext cx="1064702" cy="137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r" defTabSz="912813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798513" algn="r"/>
                </a:tabLst>
                <a:defRPr/>
              </a:pPr>
              <a:r>
                <a:rPr kumimoji="0" lang="en-US" sz="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. All Rights Reserved.</a:t>
              </a:r>
            </a:p>
          </p:txBody>
        </p:sp>
        <p:sp>
          <p:nvSpPr>
            <p:cNvPr id="16" name="TextBox 25">
              <a:extLst>
                <a:ext uri="{FF2B5EF4-FFF2-40B4-BE49-F238E27FC236}">
                  <a16:creationId xmlns:a16="http://schemas.microsoft.com/office/drawing/2014/main" id="{E4939CD9-310E-4888-B857-D2F0D9F2C2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2860" y="6596425"/>
              <a:ext cx="927172" cy="123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r" defTabSz="912813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fld id="{7297CC28-9273-45A3-A669-8857AEF43BF8}" type="datetime3">
                <a:rPr kumimoji="0" lang="en-US" sz="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9 June 2025</a:t>
              </a:fld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3M Circular TT Book" panose="020B0604020101020102" pitchFamily="34" charset="0"/>
                <a:ea typeface="ＭＳ Ｐゴシック" charset="0"/>
                <a:cs typeface="3M Circular TT Book" panose="020B0604020101020102" pitchFamily="34" charset="0"/>
              </a:endParaRPr>
            </a:p>
          </p:txBody>
        </p:sp>
        <p:sp>
          <p:nvSpPr>
            <p:cNvPr id="18" name="Rectangle 26">
              <a:extLst>
                <a:ext uri="{FF2B5EF4-FFF2-40B4-BE49-F238E27FC236}">
                  <a16:creationId xmlns:a16="http://schemas.microsoft.com/office/drawing/2014/main" id="{09721296-013C-4CBD-81A5-04F2EA9AE9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595827"/>
              <a:ext cx="666749" cy="123087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2813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0"/>
                <a:cs typeface="3M Circular TT Book" panose="020B0604020101020102" pitchFamily="34" charset="0"/>
              </a:endParaRPr>
            </a:p>
          </p:txBody>
        </p:sp>
        <p:sp>
          <p:nvSpPr>
            <p:cNvPr id="24" name="TextBox 24">
              <a:extLst>
                <a:ext uri="{FF2B5EF4-FFF2-40B4-BE49-F238E27FC236}">
                  <a16:creationId xmlns:a16="http://schemas.microsoft.com/office/drawing/2014/main" id="{759D013F-7193-4C4F-8884-8AE9416A73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2839" y="6596418"/>
              <a:ext cx="279621" cy="122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© 3M</a:t>
              </a:r>
            </a:p>
          </p:txBody>
        </p:sp>
        <p:sp>
          <p:nvSpPr>
            <p:cNvPr id="25" name="Footer Placeholder 3">
              <a:extLst>
                <a:ext uri="{FF2B5EF4-FFF2-40B4-BE49-F238E27FC236}">
                  <a16:creationId xmlns:a16="http://schemas.microsoft.com/office/drawing/2014/main" id="{6A74E501-43F7-4892-86F3-3360305D16F6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905198" y="6596401"/>
              <a:ext cx="838002" cy="137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l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80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rPr>
                <a:t>3M Confidential.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50233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79412" y="380999"/>
            <a:ext cx="11425237" cy="82137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379412" y="1295401"/>
            <a:ext cx="3794760" cy="4953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  <a:lvl2pPr marL="182563" marR="0" indent="-18256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2pPr>
            <a:lvl3pPr marL="314325" marR="0" indent="-13176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3pPr>
            <a:lvl4pPr marL="473075" marR="0" indent="-115888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4pPr>
            <a:lvl5pPr marL="642938" marR="0" indent="-103188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5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Click to 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Second level</a:t>
            </a:r>
          </a:p>
          <a:p>
            <a:pPr marL="0" marR="0" lvl="2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Third level</a:t>
            </a:r>
          </a:p>
          <a:p>
            <a:pPr marL="0" marR="0" lvl="3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Fourth level</a:t>
            </a:r>
          </a:p>
          <a:p>
            <a:pPr marL="0" marR="0" lvl="4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Fifth level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Content Placeholder 4"/>
          <p:cNvSpPr>
            <a:spLocks noGrp="1"/>
          </p:cNvSpPr>
          <p:nvPr>
            <p:ph sz="quarter" idx="14"/>
          </p:nvPr>
        </p:nvSpPr>
        <p:spPr>
          <a:xfrm>
            <a:off x="4187952" y="1295401"/>
            <a:ext cx="3803904" cy="4953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  <a:lvl2pPr marL="182563" marR="0" indent="-18256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2pPr>
            <a:lvl3pPr marL="314325" marR="0" indent="-13176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3pPr>
            <a:lvl4pPr marL="473075" marR="0" indent="-115888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4pPr>
            <a:lvl5pPr marL="642938" marR="0" indent="-103188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Click to 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Second level</a:t>
            </a:r>
          </a:p>
          <a:p>
            <a:pPr marL="0" marR="0" lvl="2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Third level</a:t>
            </a:r>
          </a:p>
          <a:p>
            <a:pPr marL="0" marR="0" lvl="3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Fourth level</a:t>
            </a:r>
          </a:p>
          <a:p>
            <a:pPr marL="0" marR="0" lvl="4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Fifth level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Content Placeholder 4"/>
          <p:cNvSpPr>
            <a:spLocks noGrp="1"/>
          </p:cNvSpPr>
          <p:nvPr>
            <p:ph sz="quarter" idx="15"/>
          </p:nvPr>
        </p:nvSpPr>
        <p:spPr>
          <a:xfrm>
            <a:off x="8010144" y="1295401"/>
            <a:ext cx="379476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8C665B-2E7D-42CF-B622-947E87FE4C1B}"/>
              </a:ext>
            </a:extLst>
          </p:cNvPr>
          <p:cNvSpPr txBox="1"/>
          <p:nvPr userDrawn="1"/>
        </p:nvSpPr>
        <p:spPr>
          <a:xfrm>
            <a:off x="11590811" y="6574731"/>
            <a:ext cx="21868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9B7B62B-0732-4BEA-A6C8-5CF96588F2B9}" type="slidenum">
              <a:rPr lang="en-US" sz="800" smtClean="0"/>
              <a:pPr algn="r"/>
              <a:t>‹#›</a:t>
            </a:fld>
            <a:endParaRPr lang="en-US" sz="800" err="1"/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2C35CA9D-2B55-4C68-97BE-E1089D733FFA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910048" y="6477000"/>
            <a:ext cx="363963" cy="194400"/>
          </a:xfrm>
          <a:custGeom>
            <a:avLst/>
            <a:gdLst>
              <a:gd name="T0" fmla="*/ 134 w 170"/>
              <a:gd name="T1" fmla="*/ 3 h 90"/>
              <a:gd name="T2" fmla="*/ 122 w 170"/>
              <a:gd name="T3" fmla="*/ 52 h 90"/>
              <a:gd name="T4" fmla="*/ 109 w 170"/>
              <a:gd name="T5" fmla="*/ 3 h 90"/>
              <a:gd name="T6" fmla="*/ 74 w 170"/>
              <a:gd name="T7" fmla="*/ 3 h 90"/>
              <a:gd name="T8" fmla="*/ 74 w 170"/>
              <a:gd name="T9" fmla="*/ 21 h 90"/>
              <a:gd name="T10" fmla="*/ 40 w 170"/>
              <a:gd name="T11" fmla="*/ 1 h 90"/>
              <a:gd name="T12" fmla="*/ 4 w 170"/>
              <a:gd name="T13" fmla="*/ 31 h 90"/>
              <a:gd name="T14" fmla="*/ 28 w 170"/>
              <a:gd name="T15" fmla="*/ 31 h 90"/>
              <a:gd name="T16" fmla="*/ 39 w 170"/>
              <a:gd name="T17" fmla="*/ 20 h 90"/>
              <a:gd name="T18" fmla="*/ 50 w 170"/>
              <a:gd name="T19" fmla="*/ 28 h 90"/>
              <a:gd name="T20" fmla="*/ 39 w 170"/>
              <a:gd name="T21" fmla="*/ 35 h 90"/>
              <a:gd name="T22" fmla="*/ 31 w 170"/>
              <a:gd name="T23" fmla="*/ 35 h 90"/>
              <a:gd name="T24" fmla="*/ 31 w 170"/>
              <a:gd name="T25" fmla="*/ 51 h 90"/>
              <a:gd name="T26" fmla="*/ 38 w 170"/>
              <a:gd name="T27" fmla="*/ 51 h 90"/>
              <a:gd name="T28" fmla="*/ 48 w 170"/>
              <a:gd name="T29" fmla="*/ 60 h 90"/>
              <a:gd name="T30" fmla="*/ 38 w 170"/>
              <a:gd name="T31" fmla="*/ 70 h 90"/>
              <a:gd name="T32" fmla="*/ 25 w 170"/>
              <a:gd name="T33" fmla="*/ 54 h 90"/>
              <a:gd name="T34" fmla="*/ 1 w 170"/>
              <a:gd name="T35" fmla="*/ 54 h 90"/>
              <a:gd name="T36" fmla="*/ 38 w 170"/>
              <a:gd name="T37" fmla="*/ 90 h 90"/>
              <a:gd name="T38" fmla="*/ 74 w 170"/>
              <a:gd name="T39" fmla="*/ 71 h 90"/>
              <a:gd name="T40" fmla="*/ 74 w 170"/>
              <a:gd name="T41" fmla="*/ 88 h 90"/>
              <a:gd name="T42" fmla="*/ 98 w 170"/>
              <a:gd name="T43" fmla="*/ 88 h 90"/>
              <a:gd name="T44" fmla="*/ 98 w 170"/>
              <a:gd name="T45" fmla="*/ 34 h 90"/>
              <a:gd name="T46" fmla="*/ 111 w 170"/>
              <a:gd name="T47" fmla="*/ 88 h 90"/>
              <a:gd name="T48" fmla="*/ 132 w 170"/>
              <a:gd name="T49" fmla="*/ 88 h 90"/>
              <a:gd name="T50" fmla="*/ 146 w 170"/>
              <a:gd name="T51" fmla="*/ 34 h 90"/>
              <a:gd name="T52" fmla="*/ 146 w 170"/>
              <a:gd name="T53" fmla="*/ 88 h 90"/>
              <a:gd name="T54" fmla="*/ 170 w 170"/>
              <a:gd name="T55" fmla="*/ 88 h 90"/>
              <a:gd name="T56" fmla="*/ 170 w 170"/>
              <a:gd name="T57" fmla="*/ 3 h 90"/>
              <a:gd name="T58" fmla="*/ 134 w 170"/>
              <a:gd name="T59" fmla="*/ 3 h 90"/>
              <a:gd name="T60" fmla="*/ 74 w 170"/>
              <a:gd name="T61" fmla="*/ 52 h 90"/>
              <a:gd name="T62" fmla="*/ 64 w 170"/>
              <a:gd name="T63" fmla="*/ 42 h 90"/>
              <a:gd name="T64" fmla="*/ 74 w 170"/>
              <a:gd name="T65" fmla="*/ 31 h 90"/>
              <a:gd name="T66" fmla="*/ 74 w 170"/>
              <a:gd name="T67" fmla="*/ 52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70" h="90">
                <a:moveTo>
                  <a:pt x="134" y="3"/>
                </a:moveTo>
                <a:cubicBezTo>
                  <a:pt x="122" y="52"/>
                  <a:pt x="122" y="52"/>
                  <a:pt x="122" y="52"/>
                </a:cubicBezTo>
                <a:cubicBezTo>
                  <a:pt x="109" y="3"/>
                  <a:pt x="109" y="3"/>
                  <a:pt x="109" y="3"/>
                </a:cubicBezTo>
                <a:cubicBezTo>
                  <a:pt x="74" y="3"/>
                  <a:pt x="74" y="3"/>
                  <a:pt x="74" y="3"/>
                </a:cubicBezTo>
                <a:cubicBezTo>
                  <a:pt x="74" y="21"/>
                  <a:pt x="74" y="21"/>
                  <a:pt x="74" y="21"/>
                </a:cubicBezTo>
                <a:cubicBezTo>
                  <a:pt x="69" y="5"/>
                  <a:pt x="54" y="1"/>
                  <a:pt x="40" y="1"/>
                </a:cubicBezTo>
                <a:cubicBezTo>
                  <a:pt x="23" y="0"/>
                  <a:pt x="5" y="8"/>
                  <a:pt x="4" y="31"/>
                </a:cubicBezTo>
                <a:cubicBezTo>
                  <a:pt x="28" y="31"/>
                  <a:pt x="28" y="31"/>
                  <a:pt x="28" y="31"/>
                </a:cubicBezTo>
                <a:cubicBezTo>
                  <a:pt x="28" y="24"/>
                  <a:pt x="33" y="20"/>
                  <a:pt x="39" y="20"/>
                </a:cubicBezTo>
                <a:cubicBezTo>
                  <a:pt x="46" y="20"/>
                  <a:pt x="50" y="23"/>
                  <a:pt x="50" y="28"/>
                </a:cubicBezTo>
                <a:cubicBezTo>
                  <a:pt x="49" y="32"/>
                  <a:pt x="47" y="35"/>
                  <a:pt x="39" y="35"/>
                </a:cubicBezTo>
                <a:cubicBezTo>
                  <a:pt x="31" y="35"/>
                  <a:pt x="31" y="35"/>
                  <a:pt x="31" y="35"/>
                </a:cubicBezTo>
                <a:cubicBezTo>
                  <a:pt x="31" y="51"/>
                  <a:pt x="31" y="51"/>
                  <a:pt x="31" y="51"/>
                </a:cubicBezTo>
                <a:cubicBezTo>
                  <a:pt x="38" y="51"/>
                  <a:pt x="38" y="51"/>
                  <a:pt x="38" y="51"/>
                </a:cubicBezTo>
                <a:cubicBezTo>
                  <a:pt x="42" y="51"/>
                  <a:pt x="48" y="54"/>
                  <a:pt x="48" y="60"/>
                </a:cubicBezTo>
                <a:cubicBezTo>
                  <a:pt x="49" y="67"/>
                  <a:pt x="44" y="70"/>
                  <a:pt x="38" y="70"/>
                </a:cubicBezTo>
                <a:cubicBezTo>
                  <a:pt x="27" y="69"/>
                  <a:pt x="25" y="61"/>
                  <a:pt x="25" y="54"/>
                </a:cubicBezTo>
                <a:cubicBezTo>
                  <a:pt x="1" y="54"/>
                  <a:pt x="1" y="54"/>
                  <a:pt x="1" y="54"/>
                </a:cubicBezTo>
                <a:cubicBezTo>
                  <a:pt x="1" y="59"/>
                  <a:pt x="0" y="90"/>
                  <a:pt x="38" y="90"/>
                </a:cubicBezTo>
                <a:cubicBezTo>
                  <a:pt x="57" y="90"/>
                  <a:pt x="70" y="82"/>
                  <a:pt x="74" y="71"/>
                </a:cubicBezTo>
                <a:cubicBezTo>
                  <a:pt x="74" y="88"/>
                  <a:pt x="74" y="88"/>
                  <a:pt x="74" y="88"/>
                </a:cubicBezTo>
                <a:cubicBezTo>
                  <a:pt x="98" y="88"/>
                  <a:pt x="98" y="88"/>
                  <a:pt x="98" y="88"/>
                </a:cubicBezTo>
                <a:cubicBezTo>
                  <a:pt x="98" y="34"/>
                  <a:pt x="98" y="34"/>
                  <a:pt x="98" y="34"/>
                </a:cubicBezTo>
                <a:cubicBezTo>
                  <a:pt x="111" y="88"/>
                  <a:pt x="111" y="88"/>
                  <a:pt x="111" y="88"/>
                </a:cubicBezTo>
                <a:cubicBezTo>
                  <a:pt x="132" y="88"/>
                  <a:pt x="132" y="88"/>
                  <a:pt x="132" y="88"/>
                </a:cubicBezTo>
                <a:cubicBezTo>
                  <a:pt x="146" y="34"/>
                  <a:pt x="146" y="34"/>
                  <a:pt x="146" y="34"/>
                </a:cubicBezTo>
                <a:cubicBezTo>
                  <a:pt x="146" y="88"/>
                  <a:pt x="146" y="88"/>
                  <a:pt x="146" y="88"/>
                </a:cubicBezTo>
                <a:cubicBezTo>
                  <a:pt x="170" y="88"/>
                  <a:pt x="170" y="88"/>
                  <a:pt x="170" y="88"/>
                </a:cubicBezTo>
                <a:cubicBezTo>
                  <a:pt x="170" y="3"/>
                  <a:pt x="170" y="3"/>
                  <a:pt x="170" y="3"/>
                </a:cubicBezTo>
                <a:lnTo>
                  <a:pt x="134" y="3"/>
                </a:lnTo>
                <a:close/>
                <a:moveTo>
                  <a:pt x="74" y="52"/>
                </a:moveTo>
                <a:cubicBezTo>
                  <a:pt x="71" y="46"/>
                  <a:pt x="66" y="43"/>
                  <a:pt x="64" y="42"/>
                </a:cubicBezTo>
                <a:cubicBezTo>
                  <a:pt x="69" y="40"/>
                  <a:pt x="72" y="37"/>
                  <a:pt x="74" y="31"/>
                </a:cubicBezTo>
                <a:lnTo>
                  <a:pt x="74" y="5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34DD406-AD63-472D-89DF-36E3AD48AD16}"/>
              </a:ext>
            </a:extLst>
          </p:cNvPr>
          <p:cNvGrpSpPr/>
          <p:nvPr userDrawn="1"/>
        </p:nvGrpSpPr>
        <p:grpSpPr>
          <a:xfrm>
            <a:off x="-22860" y="6569823"/>
            <a:ext cx="2766060" cy="138337"/>
            <a:chOff x="-22860" y="6595827"/>
            <a:chExt cx="2766060" cy="138337"/>
          </a:xfrm>
        </p:grpSpPr>
        <p:sp>
          <p:nvSpPr>
            <p:cNvPr id="15" name="Footer Placeholder 3">
              <a:extLst>
                <a:ext uri="{FF2B5EF4-FFF2-40B4-BE49-F238E27FC236}">
                  <a16:creationId xmlns:a16="http://schemas.microsoft.com/office/drawing/2014/main" id="{FE63EB8E-1452-4309-BCA5-FFA1AF4D0B97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07721" y="6596419"/>
              <a:ext cx="1064702" cy="137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r" defTabSz="912813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798513" algn="r"/>
                </a:tabLst>
                <a:defRPr/>
              </a:pPr>
              <a:r>
                <a:rPr kumimoji="0" lang="en-US" sz="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. All Rights Reserved.</a:t>
              </a:r>
            </a:p>
          </p:txBody>
        </p:sp>
        <p:sp>
          <p:nvSpPr>
            <p:cNvPr id="16" name="TextBox 25">
              <a:extLst>
                <a:ext uri="{FF2B5EF4-FFF2-40B4-BE49-F238E27FC236}">
                  <a16:creationId xmlns:a16="http://schemas.microsoft.com/office/drawing/2014/main" id="{4E2F2CB2-DD35-4673-B2EF-5FC8DEFB55C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2860" y="6596425"/>
              <a:ext cx="927172" cy="123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r" defTabSz="912813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fld id="{7297CC28-9273-45A3-A669-8857AEF43BF8}" type="datetime3">
                <a:rPr kumimoji="0" lang="en-US" sz="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9 June 2025</a:t>
              </a:fld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3M Circular TT Book" panose="020B0604020101020102" pitchFamily="34" charset="0"/>
                <a:ea typeface="ＭＳ Ｐゴシック" charset="0"/>
                <a:cs typeface="3M Circular TT Book" panose="020B0604020101020102" pitchFamily="34" charset="0"/>
              </a:endParaRPr>
            </a:p>
          </p:txBody>
        </p:sp>
        <p:sp>
          <p:nvSpPr>
            <p:cNvPr id="18" name="Rectangle 26">
              <a:extLst>
                <a:ext uri="{FF2B5EF4-FFF2-40B4-BE49-F238E27FC236}">
                  <a16:creationId xmlns:a16="http://schemas.microsoft.com/office/drawing/2014/main" id="{FB2CCA12-74AC-434A-B551-B8159B0F26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595827"/>
              <a:ext cx="666749" cy="123087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2813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0"/>
                <a:cs typeface="3M Circular TT Book" panose="020B0604020101020102" pitchFamily="34" charset="0"/>
              </a:endParaRPr>
            </a:p>
          </p:txBody>
        </p:sp>
        <p:sp>
          <p:nvSpPr>
            <p:cNvPr id="20" name="TextBox 24">
              <a:extLst>
                <a:ext uri="{FF2B5EF4-FFF2-40B4-BE49-F238E27FC236}">
                  <a16:creationId xmlns:a16="http://schemas.microsoft.com/office/drawing/2014/main" id="{017161D6-4AB3-45E4-AEFE-00D880DDA6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2839" y="6596418"/>
              <a:ext cx="279621" cy="122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© 3M</a:t>
              </a:r>
            </a:p>
          </p:txBody>
        </p:sp>
        <p:sp>
          <p:nvSpPr>
            <p:cNvPr id="25" name="Footer Placeholder 3">
              <a:extLst>
                <a:ext uri="{FF2B5EF4-FFF2-40B4-BE49-F238E27FC236}">
                  <a16:creationId xmlns:a16="http://schemas.microsoft.com/office/drawing/2014/main" id="{55D8F11E-F9F8-43F2-85D3-6DF19B9A2E03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905198" y="6596401"/>
              <a:ext cx="838002" cy="137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l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80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rPr>
                <a:t>3M Confidential.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67340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79412" y="380999"/>
            <a:ext cx="11425237" cy="4572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384048" y="841248"/>
            <a:ext cx="11430000" cy="365760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4"/>
          <p:cNvSpPr>
            <a:spLocks noGrp="1"/>
          </p:cNvSpPr>
          <p:nvPr>
            <p:ph sz="quarter" idx="13"/>
          </p:nvPr>
        </p:nvSpPr>
        <p:spPr>
          <a:xfrm>
            <a:off x="379412" y="1295401"/>
            <a:ext cx="3794760" cy="4953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  <a:lvl2pPr marL="182563" marR="0" indent="-18256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2pPr>
            <a:lvl3pPr marL="314325" marR="0" indent="-13176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3pPr>
            <a:lvl4pPr marL="473075" marR="0" indent="-115888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4pPr>
            <a:lvl5pPr marL="642938" marR="0" indent="-103188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5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Click to 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Second level</a:t>
            </a:r>
          </a:p>
          <a:p>
            <a:pPr marL="0" marR="0" lvl="2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Third level</a:t>
            </a:r>
          </a:p>
          <a:p>
            <a:pPr marL="0" marR="0" lvl="3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Fourth level</a:t>
            </a:r>
          </a:p>
          <a:p>
            <a:pPr marL="0" marR="0" lvl="4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Fifth level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Content Placeholder 4"/>
          <p:cNvSpPr>
            <a:spLocks noGrp="1"/>
          </p:cNvSpPr>
          <p:nvPr>
            <p:ph sz="quarter" idx="14"/>
          </p:nvPr>
        </p:nvSpPr>
        <p:spPr>
          <a:xfrm>
            <a:off x="4187952" y="1295401"/>
            <a:ext cx="3803904" cy="4953000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  <a:lvl2pPr marL="182563" marR="0" indent="-18256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2pPr>
            <a:lvl3pPr marL="314325" marR="0" indent="-131763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3pPr>
            <a:lvl4pPr marL="473075" marR="0" indent="-115888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4pPr>
            <a:lvl5pPr marL="642938" marR="0" indent="-103188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5pPr>
          </a:lstStyle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Click to edit Master text styles</a:t>
            </a:r>
          </a:p>
          <a:p>
            <a:pPr marL="0" marR="0" lvl="1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Second level</a:t>
            </a:r>
          </a:p>
          <a:p>
            <a:pPr marL="0" marR="0" lvl="2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Third level</a:t>
            </a:r>
          </a:p>
          <a:p>
            <a:pPr marL="0" marR="0" lvl="3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Fourth level</a:t>
            </a:r>
          </a:p>
          <a:p>
            <a:pPr marL="0" marR="0" lvl="4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Fifth level</a:t>
            </a:r>
            <a:endParaRPr lang="en-GB"/>
          </a:p>
        </p:txBody>
      </p:sp>
      <p:sp>
        <p:nvSpPr>
          <p:cNvPr id="9" name="Content Placeholder 4"/>
          <p:cNvSpPr>
            <a:spLocks noGrp="1"/>
          </p:cNvSpPr>
          <p:nvPr>
            <p:ph sz="quarter" idx="15"/>
          </p:nvPr>
        </p:nvSpPr>
        <p:spPr>
          <a:xfrm>
            <a:off x="8010144" y="1295401"/>
            <a:ext cx="379476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B5BC73-EDDB-4E69-9DA6-20B368FBD0AF}"/>
              </a:ext>
            </a:extLst>
          </p:cNvPr>
          <p:cNvSpPr txBox="1"/>
          <p:nvPr userDrawn="1"/>
        </p:nvSpPr>
        <p:spPr>
          <a:xfrm>
            <a:off x="11590811" y="6574731"/>
            <a:ext cx="218681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29B7B62B-0732-4BEA-A6C8-5CF96588F2B9}" type="slidenum">
              <a:rPr lang="en-US" sz="800" smtClean="0"/>
              <a:pPr algn="r"/>
              <a:t>‹#›</a:t>
            </a:fld>
            <a:endParaRPr lang="en-US" sz="800" err="1"/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0DF48745-B946-447C-B11E-7E950DC5B0F7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5910048" y="6477000"/>
            <a:ext cx="363963" cy="194400"/>
          </a:xfrm>
          <a:custGeom>
            <a:avLst/>
            <a:gdLst>
              <a:gd name="T0" fmla="*/ 134 w 170"/>
              <a:gd name="T1" fmla="*/ 3 h 90"/>
              <a:gd name="T2" fmla="*/ 122 w 170"/>
              <a:gd name="T3" fmla="*/ 52 h 90"/>
              <a:gd name="T4" fmla="*/ 109 w 170"/>
              <a:gd name="T5" fmla="*/ 3 h 90"/>
              <a:gd name="T6" fmla="*/ 74 w 170"/>
              <a:gd name="T7" fmla="*/ 3 h 90"/>
              <a:gd name="T8" fmla="*/ 74 w 170"/>
              <a:gd name="T9" fmla="*/ 21 h 90"/>
              <a:gd name="T10" fmla="*/ 40 w 170"/>
              <a:gd name="T11" fmla="*/ 1 h 90"/>
              <a:gd name="T12" fmla="*/ 4 w 170"/>
              <a:gd name="T13" fmla="*/ 31 h 90"/>
              <a:gd name="T14" fmla="*/ 28 w 170"/>
              <a:gd name="T15" fmla="*/ 31 h 90"/>
              <a:gd name="T16" fmla="*/ 39 w 170"/>
              <a:gd name="T17" fmla="*/ 20 h 90"/>
              <a:gd name="T18" fmla="*/ 50 w 170"/>
              <a:gd name="T19" fmla="*/ 28 h 90"/>
              <a:gd name="T20" fmla="*/ 39 w 170"/>
              <a:gd name="T21" fmla="*/ 35 h 90"/>
              <a:gd name="T22" fmla="*/ 31 w 170"/>
              <a:gd name="T23" fmla="*/ 35 h 90"/>
              <a:gd name="T24" fmla="*/ 31 w 170"/>
              <a:gd name="T25" fmla="*/ 51 h 90"/>
              <a:gd name="T26" fmla="*/ 38 w 170"/>
              <a:gd name="T27" fmla="*/ 51 h 90"/>
              <a:gd name="T28" fmla="*/ 48 w 170"/>
              <a:gd name="T29" fmla="*/ 60 h 90"/>
              <a:gd name="T30" fmla="*/ 38 w 170"/>
              <a:gd name="T31" fmla="*/ 70 h 90"/>
              <a:gd name="T32" fmla="*/ 25 w 170"/>
              <a:gd name="T33" fmla="*/ 54 h 90"/>
              <a:gd name="T34" fmla="*/ 1 w 170"/>
              <a:gd name="T35" fmla="*/ 54 h 90"/>
              <a:gd name="T36" fmla="*/ 38 w 170"/>
              <a:gd name="T37" fmla="*/ 90 h 90"/>
              <a:gd name="T38" fmla="*/ 74 w 170"/>
              <a:gd name="T39" fmla="*/ 71 h 90"/>
              <a:gd name="T40" fmla="*/ 74 w 170"/>
              <a:gd name="T41" fmla="*/ 88 h 90"/>
              <a:gd name="T42" fmla="*/ 98 w 170"/>
              <a:gd name="T43" fmla="*/ 88 h 90"/>
              <a:gd name="T44" fmla="*/ 98 w 170"/>
              <a:gd name="T45" fmla="*/ 34 h 90"/>
              <a:gd name="T46" fmla="*/ 111 w 170"/>
              <a:gd name="T47" fmla="*/ 88 h 90"/>
              <a:gd name="T48" fmla="*/ 132 w 170"/>
              <a:gd name="T49" fmla="*/ 88 h 90"/>
              <a:gd name="T50" fmla="*/ 146 w 170"/>
              <a:gd name="T51" fmla="*/ 34 h 90"/>
              <a:gd name="T52" fmla="*/ 146 w 170"/>
              <a:gd name="T53" fmla="*/ 88 h 90"/>
              <a:gd name="T54" fmla="*/ 170 w 170"/>
              <a:gd name="T55" fmla="*/ 88 h 90"/>
              <a:gd name="T56" fmla="*/ 170 w 170"/>
              <a:gd name="T57" fmla="*/ 3 h 90"/>
              <a:gd name="T58" fmla="*/ 134 w 170"/>
              <a:gd name="T59" fmla="*/ 3 h 90"/>
              <a:gd name="T60" fmla="*/ 74 w 170"/>
              <a:gd name="T61" fmla="*/ 52 h 90"/>
              <a:gd name="T62" fmla="*/ 64 w 170"/>
              <a:gd name="T63" fmla="*/ 42 h 90"/>
              <a:gd name="T64" fmla="*/ 74 w 170"/>
              <a:gd name="T65" fmla="*/ 31 h 90"/>
              <a:gd name="T66" fmla="*/ 74 w 170"/>
              <a:gd name="T67" fmla="*/ 52 h 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70" h="90">
                <a:moveTo>
                  <a:pt x="134" y="3"/>
                </a:moveTo>
                <a:cubicBezTo>
                  <a:pt x="122" y="52"/>
                  <a:pt x="122" y="52"/>
                  <a:pt x="122" y="52"/>
                </a:cubicBezTo>
                <a:cubicBezTo>
                  <a:pt x="109" y="3"/>
                  <a:pt x="109" y="3"/>
                  <a:pt x="109" y="3"/>
                </a:cubicBezTo>
                <a:cubicBezTo>
                  <a:pt x="74" y="3"/>
                  <a:pt x="74" y="3"/>
                  <a:pt x="74" y="3"/>
                </a:cubicBezTo>
                <a:cubicBezTo>
                  <a:pt x="74" y="21"/>
                  <a:pt x="74" y="21"/>
                  <a:pt x="74" y="21"/>
                </a:cubicBezTo>
                <a:cubicBezTo>
                  <a:pt x="69" y="5"/>
                  <a:pt x="54" y="1"/>
                  <a:pt x="40" y="1"/>
                </a:cubicBezTo>
                <a:cubicBezTo>
                  <a:pt x="23" y="0"/>
                  <a:pt x="5" y="8"/>
                  <a:pt x="4" y="31"/>
                </a:cubicBezTo>
                <a:cubicBezTo>
                  <a:pt x="28" y="31"/>
                  <a:pt x="28" y="31"/>
                  <a:pt x="28" y="31"/>
                </a:cubicBezTo>
                <a:cubicBezTo>
                  <a:pt x="28" y="24"/>
                  <a:pt x="33" y="20"/>
                  <a:pt x="39" y="20"/>
                </a:cubicBezTo>
                <a:cubicBezTo>
                  <a:pt x="46" y="20"/>
                  <a:pt x="50" y="23"/>
                  <a:pt x="50" y="28"/>
                </a:cubicBezTo>
                <a:cubicBezTo>
                  <a:pt x="49" y="32"/>
                  <a:pt x="47" y="35"/>
                  <a:pt x="39" y="35"/>
                </a:cubicBezTo>
                <a:cubicBezTo>
                  <a:pt x="31" y="35"/>
                  <a:pt x="31" y="35"/>
                  <a:pt x="31" y="35"/>
                </a:cubicBezTo>
                <a:cubicBezTo>
                  <a:pt x="31" y="51"/>
                  <a:pt x="31" y="51"/>
                  <a:pt x="31" y="51"/>
                </a:cubicBezTo>
                <a:cubicBezTo>
                  <a:pt x="38" y="51"/>
                  <a:pt x="38" y="51"/>
                  <a:pt x="38" y="51"/>
                </a:cubicBezTo>
                <a:cubicBezTo>
                  <a:pt x="42" y="51"/>
                  <a:pt x="48" y="54"/>
                  <a:pt x="48" y="60"/>
                </a:cubicBezTo>
                <a:cubicBezTo>
                  <a:pt x="49" y="67"/>
                  <a:pt x="44" y="70"/>
                  <a:pt x="38" y="70"/>
                </a:cubicBezTo>
                <a:cubicBezTo>
                  <a:pt x="27" y="69"/>
                  <a:pt x="25" y="61"/>
                  <a:pt x="25" y="54"/>
                </a:cubicBezTo>
                <a:cubicBezTo>
                  <a:pt x="1" y="54"/>
                  <a:pt x="1" y="54"/>
                  <a:pt x="1" y="54"/>
                </a:cubicBezTo>
                <a:cubicBezTo>
                  <a:pt x="1" y="59"/>
                  <a:pt x="0" y="90"/>
                  <a:pt x="38" y="90"/>
                </a:cubicBezTo>
                <a:cubicBezTo>
                  <a:pt x="57" y="90"/>
                  <a:pt x="70" y="82"/>
                  <a:pt x="74" y="71"/>
                </a:cubicBezTo>
                <a:cubicBezTo>
                  <a:pt x="74" y="88"/>
                  <a:pt x="74" y="88"/>
                  <a:pt x="74" y="88"/>
                </a:cubicBezTo>
                <a:cubicBezTo>
                  <a:pt x="98" y="88"/>
                  <a:pt x="98" y="88"/>
                  <a:pt x="98" y="88"/>
                </a:cubicBezTo>
                <a:cubicBezTo>
                  <a:pt x="98" y="34"/>
                  <a:pt x="98" y="34"/>
                  <a:pt x="98" y="34"/>
                </a:cubicBezTo>
                <a:cubicBezTo>
                  <a:pt x="111" y="88"/>
                  <a:pt x="111" y="88"/>
                  <a:pt x="111" y="88"/>
                </a:cubicBezTo>
                <a:cubicBezTo>
                  <a:pt x="132" y="88"/>
                  <a:pt x="132" y="88"/>
                  <a:pt x="132" y="88"/>
                </a:cubicBezTo>
                <a:cubicBezTo>
                  <a:pt x="146" y="34"/>
                  <a:pt x="146" y="34"/>
                  <a:pt x="146" y="34"/>
                </a:cubicBezTo>
                <a:cubicBezTo>
                  <a:pt x="146" y="88"/>
                  <a:pt x="146" y="88"/>
                  <a:pt x="146" y="88"/>
                </a:cubicBezTo>
                <a:cubicBezTo>
                  <a:pt x="170" y="88"/>
                  <a:pt x="170" y="88"/>
                  <a:pt x="170" y="88"/>
                </a:cubicBezTo>
                <a:cubicBezTo>
                  <a:pt x="170" y="3"/>
                  <a:pt x="170" y="3"/>
                  <a:pt x="170" y="3"/>
                </a:cubicBezTo>
                <a:lnTo>
                  <a:pt x="134" y="3"/>
                </a:lnTo>
                <a:close/>
                <a:moveTo>
                  <a:pt x="74" y="52"/>
                </a:moveTo>
                <a:cubicBezTo>
                  <a:pt x="71" y="46"/>
                  <a:pt x="66" y="43"/>
                  <a:pt x="64" y="42"/>
                </a:cubicBezTo>
                <a:cubicBezTo>
                  <a:pt x="69" y="40"/>
                  <a:pt x="72" y="37"/>
                  <a:pt x="74" y="31"/>
                </a:cubicBezTo>
                <a:lnTo>
                  <a:pt x="74" y="52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13FDAA3-870C-4058-9692-A85FB7929839}"/>
              </a:ext>
            </a:extLst>
          </p:cNvPr>
          <p:cNvGrpSpPr/>
          <p:nvPr userDrawn="1"/>
        </p:nvGrpSpPr>
        <p:grpSpPr>
          <a:xfrm>
            <a:off x="-22860" y="6569823"/>
            <a:ext cx="2766060" cy="138337"/>
            <a:chOff x="-22860" y="6595827"/>
            <a:chExt cx="2766060" cy="138337"/>
          </a:xfrm>
        </p:grpSpPr>
        <p:sp>
          <p:nvSpPr>
            <p:cNvPr id="16" name="Footer Placeholder 3">
              <a:extLst>
                <a:ext uri="{FF2B5EF4-FFF2-40B4-BE49-F238E27FC236}">
                  <a16:creationId xmlns:a16="http://schemas.microsoft.com/office/drawing/2014/main" id="{8DDA0244-1AB1-4FA1-96C0-D3041B253E1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07721" y="6596419"/>
              <a:ext cx="1064702" cy="1372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912813" eaLnBrk="0" hangingPunct="0"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798513" algn="r"/>
                </a:tabLs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r" defTabSz="912813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798513" algn="r"/>
                </a:tabLst>
                <a:defRPr/>
              </a:pPr>
              <a:r>
                <a:rPr kumimoji="0" lang="en-US" sz="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. All Rights Reserved.</a:t>
              </a:r>
            </a:p>
          </p:txBody>
        </p:sp>
        <p:sp>
          <p:nvSpPr>
            <p:cNvPr id="17" name="TextBox 25">
              <a:extLst>
                <a:ext uri="{FF2B5EF4-FFF2-40B4-BE49-F238E27FC236}">
                  <a16:creationId xmlns:a16="http://schemas.microsoft.com/office/drawing/2014/main" id="{D50C54EB-18E0-40BE-A3D3-AEDC473B25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22860" y="6596425"/>
              <a:ext cx="927172" cy="123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defTabSz="912813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defTabSz="912813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algn="r" defTabSz="912813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fld id="{7297CC28-9273-45A3-A669-8857AEF43BF8}" type="datetime3">
                <a:rPr kumimoji="0" lang="en-US" sz="800" b="0" i="0" u="none" strike="noStrike" kern="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9 June 2025</a:t>
              </a:fld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3M Circular TT Book" panose="020B0604020101020102" pitchFamily="34" charset="0"/>
                <a:ea typeface="ＭＳ Ｐゴシック" charset="0"/>
                <a:cs typeface="3M Circular TT Book" panose="020B0604020101020102" pitchFamily="34" charset="0"/>
              </a:endParaRPr>
            </a:p>
          </p:txBody>
        </p:sp>
        <p:sp>
          <p:nvSpPr>
            <p:cNvPr id="18" name="Rectangle 26">
              <a:extLst>
                <a:ext uri="{FF2B5EF4-FFF2-40B4-BE49-F238E27FC236}">
                  <a16:creationId xmlns:a16="http://schemas.microsoft.com/office/drawing/2014/main" id="{CBECC73C-B1F5-488F-A032-ABFF89610D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6595827"/>
              <a:ext cx="666749" cy="123087"/>
            </a:xfrm>
            <a:prstGeom prst="rect">
              <a:avLst/>
            </a:prstGeom>
            <a:solidFill>
              <a:sysClr val="window" lastClr="FFFFFF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2813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ＭＳ Ｐゴシック" charset="0"/>
                <a:cs typeface="3M Circular TT Book" panose="020B0604020101020102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86C79C7-B6AB-49EA-9B30-DA8E231083F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2839" y="6596418"/>
              <a:ext cx="279621" cy="122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3M Circular TT Book" panose="020B0604020101020102" pitchFamily="34" charset="0"/>
                  <a:ea typeface="ＭＳ Ｐゴシック" charset="0"/>
                  <a:cs typeface="3M Circular TT Book" panose="020B0604020101020102" pitchFamily="34" charset="0"/>
                </a:rPr>
                <a:t>© 3M</a:t>
              </a:r>
            </a:p>
          </p:txBody>
        </p:sp>
        <p:sp>
          <p:nvSpPr>
            <p:cNvPr id="26" name="Footer Placeholder 3">
              <a:extLst>
                <a:ext uri="{FF2B5EF4-FFF2-40B4-BE49-F238E27FC236}">
                  <a16:creationId xmlns:a16="http://schemas.microsoft.com/office/drawing/2014/main" id="{D2A9C3FA-2221-49F3-B7C8-63D6669AC06B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905198" y="6596401"/>
              <a:ext cx="838002" cy="137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Arial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l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800">
                  <a:solidFill>
                    <a:prstClr val="black"/>
                  </a:solidFill>
                  <a:latin typeface="3M Circular TT Book" panose="020B0604020101020102" pitchFamily="34" charset="0"/>
                  <a:cs typeface="3M Circular TT Book" panose="020B0604020101020102" pitchFamily="34" charset="0"/>
                </a:rPr>
                <a:t>3M Confidential.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59026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9412" y="381000"/>
            <a:ext cx="11425237" cy="82296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9412" y="1295400"/>
            <a:ext cx="11425236" cy="4953000"/>
          </a:xfrm>
          <a:prstGeom prst="rect">
            <a:avLst/>
          </a:prstGeom>
        </p:spPr>
        <p:txBody>
          <a:bodyPr vert="horz" wrap="square" lIns="0" tIns="0" rIns="180000" bIns="0" rtlCol="0" anchor="t" anchorCtr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2200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811" r:id="rId2"/>
    <p:sldLayoutId id="2147483667" r:id="rId3"/>
    <p:sldLayoutId id="2147483749" r:id="rId4"/>
    <p:sldLayoutId id="2147483750" r:id="rId5"/>
    <p:sldLayoutId id="2147483727" r:id="rId6"/>
    <p:sldLayoutId id="2147483751" r:id="rId7"/>
    <p:sldLayoutId id="2147483671" r:id="rId8"/>
    <p:sldLayoutId id="2147483752" r:id="rId9"/>
    <p:sldLayoutId id="2147483728" r:id="rId10"/>
    <p:sldLayoutId id="2147483672" r:id="rId11"/>
    <p:sldLayoutId id="2147483674" r:id="rId12"/>
    <p:sldLayoutId id="2147483676" r:id="rId13"/>
    <p:sldLayoutId id="2147483729" r:id="rId14"/>
    <p:sldLayoutId id="2147483675" r:id="rId15"/>
    <p:sldLayoutId id="2147483812" r:id="rId16"/>
    <p:sldLayoutId id="2147483835" r:id="rId17"/>
    <p:sldLayoutId id="2147483817" r:id="rId18"/>
    <p:sldLayoutId id="2147483814" r:id="rId19"/>
    <p:sldLayoutId id="2147483815" r:id="rId20"/>
    <p:sldLayoutId id="2147483816" r:id="rId21"/>
    <p:sldLayoutId id="2147483836" r:id="rId22"/>
    <p:sldLayoutId id="2147483797" r:id="rId23"/>
    <p:sldLayoutId id="2147483855" r:id="rId24"/>
    <p:sldLayoutId id="2147483852" r:id="rId25"/>
    <p:sldLayoutId id="2147483853" r:id="rId26"/>
    <p:sldLayoutId id="2147483854" r:id="rId27"/>
    <p:sldLayoutId id="2147483778" r:id="rId28"/>
    <p:sldLayoutId id="2147483773" r:id="rId29"/>
    <p:sldLayoutId id="2147483785" r:id="rId30"/>
    <p:sldLayoutId id="2147483842" r:id="rId31"/>
    <p:sldLayoutId id="2147483709" r:id="rId32"/>
    <p:sldLayoutId id="2147483850" r:id="rId3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lang="en-US" sz="2000" kern="1200" dirty="0" smtClean="0">
          <a:solidFill>
            <a:schemeClr val="tx1"/>
          </a:solidFill>
          <a:latin typeface="+mn-lt"/>
          <a:ea typeface="+mj-ea"/>
          <a:cs typeface="+mj-cs"/>
        </a:defRPr>
      </a:lvl1pPr>
      <a:lvl2pPr marL="182563" indent="-182563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2pPr>
      <a:lvl3pPr marL="314325" indent="-131763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lang="en-US" sz="1600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473075" indent="-115888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lang="en-US" sz="140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642938" indent="-103188" algn="l" defTabSz="914400" rtl="0" eaLnBrk="1" latinLnBrk="0" hangingPunct="1">
        <a:lnSpc>
          <a:spcPct val="11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lang="en-GB" sz="12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088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640" userDrawn="1">
          <p15:clr>
            <a:srgbClr val="F26B43"/>
          </p15:clr>
        </p15:guide>
        <p15:guide id="4" pos="1440" userDrawn="1">
          <p15:clr>
            <a:srgbClr val="F26B43"/>
          </p15:clr>
        </p15:guide>
        <p15:guide id="5" pos="240" userDrawn="1">
          <p15:clr>
            <a:srgbClr val="F26B43"/>
          </p15:clr>
        </p15:guide>
        <p15:guide id="6" pos="5040" userDrawn="1">
          <p15:clr>
            <a:srgbClr val="F26B43"/>
          </p15:clr>
        </p15:guide>
        <p15:guide id="7" pos="6240" userDrawn="1">
          <p15:clr>
            <a:srgbClr val="F26B43"/>
          </p15:clr>
        </p15:guide>
        <p15:guide id="8" pos="7440" userDrawn="1">
          <p15:clr>
            <a:srgbClr val="F26B43"/>
          </p15:clr>
        </p15:guide>
        <p15:guide id="9" orient="horz" pos="1474" userDrawn="1">
          <p15:clr>
            <a:srgbClr val="F26B43"/>
          </p15:clr>
        </p15:guide>
        <p15:guide id="10" orient="horz" pos="840" userDrawn="1">
          <p15:clr>
            <a:srgbClr val="F26B43"/>
          </p15:clr>
        </p15:guide>
        <p15:guide id="11" orient="horz" pos="240" userDrawn="1">
          <p15:clr>
            <a:srgbClr val="F26B43"/>
          </p15:clr>
        </p15:guide>
        <p15:guide id="12" orient="horz" pos="2696" userDrawn="1">
          <p15:clr>
            <a:srgbClr val="F26B43"/>
          </p15:clr>
        </p15:guide>
        <p15:guide id="14" orient="horz" pos="4080" userDrawn="1">
          <p15:clr>
            <a:srgbClr val="F26B43"/>
          </p15:clr>
        </p15:guide>
        <p15:guide id="15" orient="horz" pos="3936" userDrawn="1">
          <p15:clr>
            <a:srgbClr val="F26B43"/>
          </p15:clr>
        </p15:guide>
        <p15:guide id="17" pos="5034" userDrawn="1">
          <p15:clr>
            <a:srgbClr val="F26B43"/>
          </p15:clr>
        </p15:guide>
        <p15:guide id="18" orient="horz" pos="3312" userDrawn="1">
          <p15:clr>
            <a:srgbClr val="F26B43"/>
          </p15:clr>
        </p15:guide>
        <p15:guide id="19" orient="horz" pos="2702" userDrawn="1">
          <p15:clr>
            <a:srgbClr val="F26B43"/>
          </p15:clr>
        </p15:guide>
        <p15:guide id="21" pos="2634" userDrawn="1">
          <p15:clr>
            <a:srgbClr val="F26B43"/>
          </p15:clr>
        </p15:guide>
        <p15:guide id="22" pos="5046" userDrawn="1">
          <p15:clr>
            <a:srgbClr val="F26B43"/>
          </p15:clr>
        </p15:guide>
        <p15:guide id="23" orient="horz" pos="1468" userDrawn="1">
          <p15:clr>
            <a:srgbClr val="F26B43"/>
          </p15:clr>
        </p15:guide>
        <p15:guide id="25" orient="horz" pos="1480" userDrawn="1">
          <p15:clr>
            <a:srgbClr val="F26B43"/>
          </p15:clr>
        </p15:guide>
        <p15:guide id="26" orient="horz" pos="2706" userDrawn="1">
          <p15:clr>
            <a:srgbClr val="F26B43"/>
          </p15:clr>
        </p15:guide>
        <p15:guide id="27" pos="2648" userDrawn="1">
          <p15:clr>
            <a:srgbClr val="F26B43"/>
          </p15:clr>
        </p15:guide>
        <p15:guide id="28" orient="horz" pos="576" userDrawn="1">
          <p15:clr>
            <a:srgbClr val="FBAE4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hiny floor in a building&#10;&#10;AI-generated content may be incorrect.">
            <a:extLst>
              <a:ext uri="{FF2B5EF4-FFF2-40B4-BE49-F238E27FC236}">
                <a16:creationId xmlns:a16="http://schemas.microsoft.com/office/drawing/2014/main" id="{279D8736-EE5E-4913-DAE8-3B78C5A31D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9832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64A2250-66C1-9606-060C-BC0CB5CC1A05}"/>
              </a:ext>
            </a:extLst>
          </p:cNvPr>
          <p:cNvSpPr/>
          <p:nvPr/>
        </p:nvSpPr>
        <p:spPr>
          <a:xfrm>
            <a:off x="759621" y="1595126"/>
            <a:ext cx="11067891" cy="2231922"/>
          </a:xfrm>
          <a:prstGeom prst="rect">
            <a:avLst/>
          </a:prstGeom>
          <a:solidFill>
            <a:schemeClr val="bg2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11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1E2165B-ED27-80A3-8D93-0F78C40FD7B7}"/>
              </a:ext>
            </a:extLst>
          </p:cNvPr>
          <p:cNvSpPr/>
          <p:nvPr/>
        </p:nvSpPr>
        <p:spPr>
          <a:xfrm>
            <a:off x="0" y="6562165"/>
            <a:ext cx="12192000" cy="295835"/>
          </a:xfrm>
          <a:prstGeom prst="rect">
            <a:avLst/>
          </a:prstGeom>
          <a:gradFill>
            <a:gsLst>
              <a:gs pos="0">
                <a:srgbClr val="00B432"/>
              </a:gs>
              <a:gs pos="100000">
                <a:srgbClr val="AAE6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/>
          </a:p>
        </p:txBody>
      </p:sp>
      <p:pic>
        <p:nvPicPr>
          <p:cNvPr id="6" name="Picture 11">
            <a:extLst>
              <a:ext uri="{FF2B5EF4-FFF2-40B4-BE49-F238E27FC236}">
                <a16:creationId xmlns:a16="http://schemas.microsoft.com/office/drawing/2014/main" id="{BDA0CEEC-AD36-0D63-CB7D-491A7FE8C8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35" y="384048"/>
            <a:ext cx="2252589" cy="4001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D1A227F-25BC-4C42-C135-BFF0A136BDF6}"/>
              </a:ext>
            </a:extLst>
          </p:cNvPr>
          <p:cNvSpPr txBox="1"/>
          <p:nvPr/>
        </p:nvSpPr>
        <p:spPr>
          <a:xfrm>
            <a:off x="1118244" y="3211493"/>
            <a:ext cx="4410198" cy="307777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Using 3M™ Floor Protection Systems</a:t>
            </a:r>
          </a:p>
        </p:txBody>
      </p:sp>
      <p:sp>
        <p:nvSpPr>
          <p:cNvPr id="14" name="Text Placeholder 1">
            <a:extLst>
              <a:ext uri="{FF2B5EF4-FFF2-40B4-BE49-F238E27FC236}">
                <a16:creationId xmlns:a16="http://schemas.microsoft.com/office/drawing/2014/main" id="{0D61455E-B3DC-14E7-6DF2-4BC8F2FBB1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18244" y="2174671"/>
            <a:ext cx="11382703" cy="1014413"/>
          </a:xfrm>
        </p:spPr>
        <p:txBody>
          <a:bodyPr/>
          <a:lstStyle/>
          <a:p>
            <a:r>
              <a:rPr lang="en-US" sz="5400" dirty="0">
                <a:cs typeface="3M Circular TT Black" panose="020B0A04020101010102" pitchFamily="34" charset="0"/>
              </a:rPr>
              <a:t>Before and After Floor Images</a:t>
            </a:r>
            <a:endParaRPr lang="en-CA" sz="5400" dirty="0">
              <a:cs typeface="3M Circular TT Black" panose="020B0A0402010101010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5079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188023-1856-DF40-B718-E8D3FE36AD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F1B86D3-C8C2-D23A-E497-75A228700E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799" y="1349559"/>
            <a:ext cx="11794404" cy="413406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75AD653F-0FAE-22B9-D835-1CDD7342C8E3}"/>
              </a:ext>
            </a:extLst>
          </p:cNvPr>
          <p:cNvGrpSpPr/>
          <p:nvPr/>
        </p:nvGrpSpPr>
        <p:grpSpPr>
          <a:xfrm>
            <a:off x="198800" y="5650852"/>
            <a:ext cx="11792156" cy="566679"/>
            <a:chOff x="198800" y="5358633"/>
            <a:chExt cx="11792156" cy="56667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953FA35-CE67-055F-EEEF-451B7AF0E6CE}"/>
                </a:ext>
              </a:extLst>
            </p:cNvPr>
            <p:cNvSpPr/>
            <p:nvPr/>
          </p:nvSpPr>
          <p:spPr>
            <a:xfrm>
              <a:off x="198800" y="5358633"/>
              <a:ext cx="5788025" cy="566679"/>
            </a:xfrm>
            <a:prstGeom prst="rect">
              <a:avLst/>
            </a:prstGeom>
            <a:solidFill>
              <a:srgbClr val="00B4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998E72A-8788-4525-4DE6-E5E096EB7F18}"/>
                </a:ext>
              </a:extLst>
            </p:cNvPr>
            <p:cNvSpPr txBox="1"/>
            <p:nvPr/>
          </p:nvSpPr>
          <p:spPr>
            <a:xfrm>
              <a:off x="2552075" y="5470960"/>
              <a:ext cx="1081474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+mj-lt"/>
                </a:rPr>
                <a:t>Before</a:t>
              </a:r>
              <a:endParaRPr lang="en-CA" sz="24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EE1C69E-3C1D-D37A-B2EA-0B75707F6233}"/>
                </a:ext>
              </a:extLst>
            </p:cNvPr>
            <p:cNvSpPr/>
            <p:nvPr/>
          </p:nvSpPr>
          <p:spPr>
            <a:xfrm>
              <a:off x="6202931" y="5358633"/>
              <a:ext cx="5788025" cy="566679"/>
            </a:xfrm>
            <a:prstGeom prst="rect">
              <a:avLst/>
            </a:prstGeom>
            <a:solidFill>
              <a:srgbClr val="AAE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63706E7-C23D-4C70-E60A-AF55E5662F2E}"/>
                </a:ext>
              </a:extLst>
            </p:cNvPr>
            <p:cNvSpPr txBox="1"/>
            <p:nvPr/>
          </p:nvSpPr>
          <p:spPr>
            <a:xfrm>
              <a:off x="8655330" y="5470960"/>
              <a:ext cx="883227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400">
                  <a:solidFill>
                    <a:schemeClr val="bg1"/>
                  </a:solidFill>
                  <a:latin typeface="+mj-lt"/>
                </a:rPr>
                <a:t>After</a:t>
              </a:r>
              <a:endParaRPr lang="en-CA" sz="2400" err="1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18" name="Title 1">
            <a:extLst>
              <a:ext uri="{FF2B5EF4-FFF2-40B4-BE49-F238E27FC236}">
                <a16:creationId xmlns:a16="http://schemas.microsoft.com/office/drawing/2014/main" id="{94C5C61F-BE27-07DA-B23F-5606A9BED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/>
          <a:lstStyle/>
          <a:p>
            <a:r>
              <a:rPr lang="en-US" dirty="0"/>
              <a:t> Resilient Floor Care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B56FCE3-AACF-82D8-968C-70F6C493596E}"/>
              </a:ext>
            </a:extLst>
          </p:cNvPr>
          <p:cNvGrpSpPr/>
          <p:nvPr/>
        </p:nvGrpSpPr>
        <p:grpSpPr>
          <a:xfrm>
            <a:off x="9246206" y="113770"/>
            <a:ext cx="2567769" cy="1229032"/>
            <a:chOff x="9246206" y="113770"/>
            <a:chExt cx="2567769" cy="1229032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CB71F56-7733-86CE-E22B-AA5C7B9F5427}"/>
                </a:ext>
              </a:extLst>
            </p:cNvPr>
            <p:cNvSpPr txBox="1"/>
            <p:nvPr/>
          </p:nvSpPr>
          <p:spPr>
            <a:xfrm>
              <a:off x="9246206" y="543620"/>
              <a:ext cx="1229033" cy="369332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Example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366A5E47-7C77-C680-9504-3C8A8D7438BC}"/>
                </a:ext>
              </a:extLst>
            </p:cNvPr>
            <p:cNvSpPr/>
            <p:nvPr/>
          </p:nvSpPr>
          <p:spPr>
            <a:xfrm>
              <a:off x="10584942" y="113770"/>
              <a:ext cx="1229032" cy="12290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9730B08-AB61-2E20-6CAA-FCAC47286B78}"/>
                </a:ext>
              </a:extLst>
            </p:cNvPr>
            <p:cNvSpPr txBox="1"/>
            <p:nvPr/>
          </p:nvSpPr>
          <p:spPr>
            <a:xfrm>
              <a:off x="10584943" y="364075"/>
              <a:ext cx="1229032" cy="738664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4800" dirty="0">
                  <a:solidFill>
                    <a:srgbClr val="92D050"/>
                  </a:solidFill>
                  <a:latin typeface="3M Circular TT Black" panose="020B0A04020101010102" pitchFamily="34" charset="0"/>
                  <a:cs typeface="3M Circular TT Black" panose="020B0A04020101010102" pitchFamily="34" charset="0"/>
                </a:rPr>
                <a:t>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37506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using a vacuum cleaner&#10;&#10;AI-generated content may be incorrect.">
            <a:extLst>
              <a:ext uri="{FF2B5EF4-FFF2-40B4-BE49-F238E27FC236}">
                <a16:creationId xmlns:a16="http://schemas.microsoft.com/office/drawing/2014/main" id="{A361D096-63CD-2008-2678-89E8BA72F6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65474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B923D94-B5A8-79BB-1E62-3B20A21EF049}"/>
              </a:ext>
            </a:extLst>
          </p:cNvPr>
          <p:cNvSpPr/>
          <p:nvPr/>
        </p:nvSpPr>
        <p:spPr>
          <a:xfrm>
            <a:off x="2059857" y="2184788"/>
            <a:ext cx="8131278" cy="2231922"/>
          </a:xfrm>
          <a:prstGeom prst="rect">
            <a:avLst/>
          </a:prstGeom>
          <a:solidFill>
            <a:schemeClr val="bg2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11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3187F8F-B727-CABF-B268-0920F3F7D7AA}"/>
              </a:ext>
            </a:extLst>
          </p:cNvPr>
          <p:cNvSpPr/>
          <p:nvPr/>
        </p:nvSpPr>
        <p:spPr>
          <a:xfrm>
            <a:off x="0" y="6562165"/>
            <a:ext cx="12192000" cy="295835"/>
          </a:xfrm>
          <a:prstGeom prst="rect">
            <a:avLst/>
          </a:prstGeom>
          <a:gradFill>
            <a:gsLst>
              <a:gs pos="0">
                <a:srgbClr val="00B432"/>
              </a:gs>
              <a:gs pos="100000">
                <a:srgbClr val="AAE6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B8C4D9-011E-41B7-16FC-9D88CB15F6F7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635044" y="2553475"/>
            <a:ext cx="9144000" cy="2556387"/>
          </a:xfrm>
        </p:spPr>
        <p:txBody>
          <a:bodyPr/>
          <a:lstStyle/>
          <a:p>
            <a:r>
              <a:rPr lang="en-US" sz="4800" dirty="0">
                <a:solidFill>
                  <a:schemeClr val="bg1"/>
                </a:solidFill>
                <a:latin typeface="+mj-lt"/>
              </a:rPr>
              <a:t>Stone Floor Restoration </a:t>
            </a:r>
            <a:br>
              <a:rPr lang="en-US" sz="4800" dirty="0">
                <a:solidFill>
                  <a:schemeClr val="bg1"/>
                </a:solidFill>
                <a:latin typeface="+mj-lt"/>
              </a:rPr>
            </a:br>
            <a:r>
              <a:rPr lang="en-US" sz="4800" dirty="0">
                <a:solidFill>
                  <a:schemeClr val="bg1"/>
                </a:solidFill>
                <a:latin typeface="+mj-lt"/>
              </a:rPr>
              <a:t>and Protection</a:t>
            </a:r>
            <a:endParaRPr lang="en-CA" sz="4800" dirty="0">
              <a:solidFill>
                <a:schemeClr val="bg1"/>
              </a:solidFill>
              <a:latin typeface="+mj-lt"/>
            </a:endParaRPr>
          </a:p>
          <a:p>
            <a:endParaRPr lang="en-US" sz="48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93074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17F67-5320-7687-832A-233981222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Stone Floor Restoration and Protection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CA6A2CE6-F680-63D1-EA94-A2BAC91313FA}"/>
              </a:ext>
            </a:extLst>
          </p:cNvPr>
          <p:cNvGrpSpPr/>
          <p:nvPr/>
        </p:nvGrpSpPr>
        <p:grpSpPr>
          <a:xfrm>
            <a:off x="198800" y="5780261"/>
            <a:ext cx="11792156" cy="566679"/>
            <a:chOff x="198800" y="5358633"/>
            <a:chExt cx="11792156" cy="56667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9C6D25B-54D0-1911-75C7-487EB93DA7A1}"/>
                </a:ext>
              </a:extLst>
            </p:cNvPr>
            <p:cNvSpPr/>
            <p:nvPr/>
          </p:nvSpPr>
          <p:spPr>
            <a:xfrm>
              <a:off x="198800" y="5358633"/>
              <a:ext cx="5788025" cy="566679"/>
            </a:xfrm>
            <a:prstGeom prst="rect">
              <a:avLst/>
            </a:prstGeom>
            <a:solidFill>
              <a:srgbClr val="00B4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CA3B4F0-CAF7-83A4-CCB3-93D937FBCBB0}"/>
                </a:ext>
              </a:extLst>
            </p:cNvPr>
            <p:cNvSpPr txBox="1"/>
            <p:nvPr/>
          </p:nvSpPr>
          <p:spPr>
            <a:xfrm>
              <a:off x="2552075" y="5470960"/>
              <a:ext cx="1081474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+mj-lt"/>
                </a:rPr>
                <a:t>Before</a:t>
              </a:r>
              <a:endParaRPr lang="en-CA" sz="24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70D3B35-6EFD-BE2E-238F-D38DC4C9E2D8}"/>
                </a:ext>
              </a:extLst>
            </p:cNvPr>
            <p:cNvSpPr/>
            <p:nvPr/>
          </p:nvSpPr>
          <p:spPr>
            <a:xfrm>
              <a:off x="6202931" y="5358633"/>
              <a:ext cx="5788025" cy="566679"/>
            </a:xfrm>
            <a:prstGeom prst="rect">
              <a:avLst/>
            </a:prstGeom>
            <a:solidFill>
              <a:srgbClr val="AAE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AC9FBB3-607F-4471-622F-4B62C35BCBC9}"/>
                </a:ext>
              </a:extLst>
            </p:cNvPr>
            <p:cNvSpPr txBox="1"/>
            <p:nvPr/>
          </p:nvSpPr>
          <p:spPr>
            <a:xfrm>
              <a:off x="8655330" y="5470960"/>
              <a:ext cx="883227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400">
                  <a:solidFill>
                    <a:schemeClr val="bg1"/>
                  </a:solidFill>
                  <a:latin typeface="+mj-lt"/>
                </a:rPr>
                <a:t>After</a:t>
              </a:r>
              <a:endParaRPr lang="en-CA" sz="2400" err="1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5B400B0-3C39-06C4-53A1-CF0E6CCAFCC5}"/>
              </a:ext>
            </a:extLst>
          </p:cNvPr>
          <p:cNvGrpSpPr/>
          <p:nvPr/>
        </p:nvGrpSpPr>
        <p:grpSpPr>
          <a:xfrm>
            <a:off x="9246206" y="113770"/>
            <a:ext cx="2567769" cy="1229032"/>
            <a:chOff x="9246206" y="113770"/>
            <a:chExt cx="2567769" cy="1229032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D85DDCE-139F-F300-F706-008EBB68DBF0}"/>
                </a:ext>
              </a:extLst>
            </p:cNvPr>
            <p:cNvSpPr txBox="1"/>
            <p:nvPr/>
          </p:nvSpPr>
          <p:spPr>
            <a:xfrm>
              <a:off x="9246206" y="543620"/>
              <a:ext cx="1229033" cy="369332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Example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4CB05E9-EB6E-15EE-072C-E73E7FA177F1}"/>
                </a:ext>
              </a:extLst>
            </p:cNvPr>
            <p:cNvSpPr/>
            <p:nvPr/>
          </p:nvSpPr>
          <p:spPr>
            <a:xfrm>
              <a:off x="10584942" y="113770"/>
              <a:ext cx="1229032" cy="12290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C723EFE-0DB2-D5D7-E46D-3B663532AC16}"/>
                </a:ext>
              </a:extLst>
            </p:cNvPr>
            <p:cNvSpPr txBox="1"/>
            <p:nvPr/>
          </p:nvSpPr>
          <p:spPr>
            <a:xfrm>
              <a:off x="10584943" y="364075"/>
              <a:ext cx="1229032" cy="738664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4800" dirty="0">
                  <a:solidFill>
                    <a:srgbClr val="92D050"/>
                  </a:solidFill>
                  <a:latin typeface="3M Circular TT Black" panose="020B0A04020101010102" pitchFamily="34" charset="0"/>
                  <a:cs typeface="3M Circular TT Black" panose="020B0A04020101010102" pitchFamily="34" charset="0"/>
                </a:rPr>
                <a:t>1</a:t>
              </a:r>
            </a:p>
          </p:txBody>
        </p:sp>
      </p:grpSp>
      <p:pic>
        <p:nvPicPr>
          <p:cNvPr id="19" name="Picture 18" descr="A tiled floor with a light shining on it&#10;&#10;AI-generated content may be incorrect.">
            <a:extLst>
              <a:ext uri="{FF2B5EF4-FFF2-40B4-BE49-F238E27FC236}">
                <a16:creationId xmlns:a16="http://schemas.microsoft.com/office/drawing/2014/main" id="{253043A8-0B68-2CC9-9703-19742E081B1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250" r="41396"/>
          <a:stretch/>
        </p:blipFill>
        <p:spPr>
          <a:xfrm rot="5400000">
            <a:off x="6999596" y="562777"/>
            <a:ext cx="4194696" cy="5788024"/>
          </a:xfrm>
          <a:prstGeom prst="rect">
            <a:avLst/>
          </a:prstGeom>
        </p:spPr>
      </p:pic>
      <p:pic>
        <p:nvPicPr>
          <p:cNvPr id="21" name="Picture 20" descr="A long shot of a hallway&#10;&#10;AI-generated content may be incorrect.">
            <a:extLst>
              <a:ext uri="{FF2B5EF4-FFF2-40B4-BE49-F238E27FC236}">
                <a16:creationId xmlns:a16="http://schemas.microsoft.com/office/drawing/2014/main" id="{86985683-E609-9C10-9B26-5D3FDE6A84B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7345" r="18302"/>
          <a:stretch/>
        </p:blipFill>
        <p:spPr>
          <a:xfrm rot="5400000">
            <a:off x="995461" y="562775"/>
            <a:ext cx="4194698" cy="578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942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537706-8FFB-7B1D-E7F5-F161A33C27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6B61B-8ED0-DFE3-83C3-57422B60E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Stone Floor Restoration and Protection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F9C20732-B663-8088-696B-8BE99088EF64}"/>
              </a:ext>
            </a:extLst>
          </p:cNvPr>
          <p:cNvGrpSpPr/>
          <p:nvPr/>
        </p:nvGrpSpPr>
        <p:grpSpPr>
          <a:xfrm>
            <a:off x="198800" y="5566474"/>
            <a:ext cx="11792156" cy="566679"/>
            <a:chOff x="198800" y="5358633"/>
            <a:chExt cx="11792156" cy="56667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FC8E58F7-4A65-4DCD-65E7-7457D71CFCE1}"/>
                </a:ext>
              </a:extLst>
            </p:cNvPr>
            <p:cNvSpPr/>
            <p:nvPr/>
          </p:nvSpPr>
          <p:spPr>
            <a:xfrm>
              <a:off x="198800" y="5358633"/>
              <a:ext cx="5788025" cy="566679"/>
            </a:xfrm>
            <a:prstGeom prst="rect">
              <a:avLst/>
            </a:prstGeom>
            <a:solidFill>
              <a:srgbClr val="00B4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EDC6C62-C0FC-4522-7813-C608C0626F6E}"/>
                </a:ext>
              </a:extLst>
            </p:cNvPr>
            <p:cNvSpPr txBox="1"/>
            <p:nvPr/>
          </p:nvSpPr>
          <p:spPr>
            <a:xfrm>
              <a:off x="2552075" y="5470960"/>
              <a:ext cx="1081474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+mj-lt"/>
                </a:rPr>
                <a:t>Before</a:t>
              </a:r>
              <a:endParaRPr lang="en-CA" sz="24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7720246-7812-CE3D-218F-4FB8CAA7A659}"/>
                </a:ext>
              </a:extLst>
            </p:cNvPr>
            <p:cNvSpPr/>
            <p:nvPr/>
          </p:nvSpPr>
          <p:spPr>
            <a:xfrm>
              <a:off x="6202931" y="5358633"/>
              <a:ext cx="5788025" cy="566679"/>
            </a:xfrm>
            <a:prstGeom prst="rect">
              <a:avLst/>
            </a:prstGeom>
            <a:solidFill>
              <a:srgbClr val="AAE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9E67D59-5836-FD17-8538-7BD5E7B0C329}"/>
                </a:ext>
              </a:extLst>
            </p:cNvPr>
            <p:cNvSpPr txBox="1"/>
            <p:nvPr/>
          </p:nvSpPr>
          <p:spPr>
            <a:xfrm>
              <a:off x="8655330" y="5470960"/>
              <a:ext cx="883227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400">
                  <a:solidFill>
                    <a:schemeClr val="bg1"/>
                  </a:solidFill>
                  <a:latin typeface="+mj-lt"/>
                </a:rPr>
                <a:t>After</a:t>
              </a:r>
              <a:endParaRPr lang="en-CA" sz="2400" err="1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4EC4FF9-3E61-CDB5-0EE5-505E12345DA5}"/>
              </a:ext>
            </a:extLst>
          </p:cNvPr>
          <p:cNvGrpSpPr/>
          <p:nvPr/>
        </p:nvGrpSpPr>
        <p:grpSpPr>
          <a:xfrm>
            <a:off x="9246206" y="113770"/>
            <a:ext cx="2567769" cy="1229032"/>
            <a:chOff x="9246206" y="113770"/>
            <a:chExt cx="2567769" cy="1229032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B8F8603-9684-1C5F-2944-664F0369C9D3}"/>
                </a:ext>
              </a:extLst>
            </p:cNvPr>
            <p:cNvSpPr txBox="1"/>
            <p:nvPr/>
          </p:nvSpPr>
          <p:spPr>
            <a:xfrm>
              <a:off x="9246206" y="543620"/>
              <a:ext cx="1229033" cy="369332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Example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3828E7D-3EF2-8B99-0E0E-252CC438D18C}"/>
                </a:ext>
              </a:extLst>
            </p:cNvPr>
            <p:cNvSpPr/>
            <p:nvPr/>
          </p:nvSpPr>
          <p:spPr>
            <a:xfrm>
              <a:off x="10584942" y="113770"/>
              <a:ext cx="1229032" cy="12290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C3C8D6D-CB4F-B8DF-0AE8-1DBC8A4E2B28}"/>
                </a:ext>
              </a:extLst>
            </p:cNvPr>
            <p:cNvSpPr txBox="1"/>
            <p:nvPr/>
          </p:nvSpPr>
          <p:spPr>
            <a:xfrm>
              <a:off x="10584943" y="364075"/>
              <a:ext cx="1229032" cy="738664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4800" dirty="0">
                  <a:solidFill>
                    <a:srgbClr val="92D050"/>
                  </a:solidFill>
                  <a:latin typeface="3M Circular TT Black" panose="020B0A04020101010102" pitchFamily="34" charset="0"/>
                  <a:cs typeface="3M Circular TT Black" panose="020B0A04020101010102" pitchFamily="34" charset="0"/>
                </a:rPr>
                <a:t>2</a:t>
              </a:r>
            </a:p>
          </p:txBody>
        </p:sp>
      </p:grpSp>
      <p:pic>
        <p:nvPicPr>
          <p:cNvPr id="20" name="Picture 19" descr="A hallway with marble floor and columns&#10;&#10;AI-generated content may be incorrect.">
            <a:extLst>
              <a:ext uri="{FF2B5EF4-FFF2-40B4-BE49-F238E27FC236}">
                <a16:creationId xmlns:a16="http://schemas.microsoft.com/office/drawing/2014/main" id="{2C4604CF-7F8E-0F8D-BF6B-DB72C34C377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267" b="25072"/>
          <a:stretch/>
        </p:blipFill>
        <p:spPr>
          <a:xfrm>
            <a:off x="204549" y="1362263"/>
            <a:ext cx="5788152" cy="3974163"/>
          </a:xfrm>
          <a:prstGeom prst="rect">
            <a:avLst/>
          </a:prstGeom>
        </p:spPr>
      </p:pic>
      <p:pic>
        <p:nvPicPr>
          <p:cNvPr id="24" name="Picture 23" descr="A marble floor with columns&#10;&#10;AI-generated content may be incorrect.">
            <a:extLst>
              <a:ext uri="{FF2B5EF4-FFF2-40B4-BE49-F238E27FC236}">
                <a16:creationId xmlns:a16="http://schemas.microsoft.com/office/drawing/2014/main" id="{B024A22C-F2AF-8467-FB5C-5C35B4B349E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113" b="34344"/>
          <a:stretch/>
        </p:blipFill>
        <p:spPr>
          <a:xfrm>
            <a:off x="6208344" y="1362263"/>
            <a:ext cx="5788152" cy="397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889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842E85-7282-458B-5E97-28EA7023FB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1356D-BDBE-49E6-CA3B-1EA23EAE6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Stone Floor Restoration and Protection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98E2BE3-EF23-D647-E909-A24BD4354C9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638"/>
          <a:stretch/>
        </p:blipFill>
        <p:spPr>
          <a:xfrm>
            <a:off x="206856" y="1345859"/>
            <a:ext cx="5788152" cy="28205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D6B95D9-3858-4D7E-A79F-D0CE2F1691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2867" y="1345860"/>
            <a:ext cx="5788152" cy="2820555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B5A379F-979D-E013-2E9C-98A8F7EA81F1}"/>
              </a:ext>
            </a:extLst>
          </p:cNvPr>
          <p:cNvGrpSpPr/>
          <p:nvPr/>
        </p:nvGrpSpPr>
        <p:grpSpPr>
          <a:xfrm>
            <a:off x="198800" y="4379216"/>
            <a:ext cx="11792156" cy="566679"/>
            <a:chOff x="198800" y="5358633"/>
            <a:chExt cx="11792156" cy="56667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6933F3-51BF-3F94-B158-EE919A5197F5}"/>
                </a:ext>
              </a:extLst>
            </p:cNvPr>
            <p:cNvSpPr/>
            <p:nvPr/>
          </p:nvSpPr>
          <p:spPr>
            <a:xfrm>
              <a:off x="198800" y="5358633"/>
              <a:ext cx="5788025" cy="566679"/>
            </a:xfrm>
            <a:prstGeom prst="rect">
              <a:avLst/>
            </a:prstGeom>
            <a:solidFill>
              <a:srgbClr val="00B4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0DA8F51-FADC-3A81-632F-1F6CB29E7A79}"/>
                </a:ext>
              </a:extLst>
            </p:cNvPr>
            <p:cNvSpPr txBox="1"/>
            <p:nvPr/>
          </p:nvSpPr>
          <p:spPr>
            <a:xfrm>
              <a:off x="2552075" y="5470960"/>
              <a:ext cx="1081474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+mj-lt"/>
                </a:rPr>
                <a:t>Before</a:t>
              </a:r>
              <a:endParaRPr lang="en-CA" sz="24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779D5F8-AC0B-753A-247B-1AE09F85B652}"/>
                </a:ext>
              </a:extLst>
            </p:cNvPr>
            <p:cNvSpPr/>
            <p:nvPr/>
          </p:nvSpPr>
          <p:spPr>
            <a:xfrm>
              <a:off x="6202931" y="5358633"/>
              <a:ext cx="5788025" cy="566679"/>
            </a:xfrm>
            <a:prstGeom prst="rect">
              <a:avLst/>
            </a:prstGeom>
            <a:solidFill>
              <a:srgbClr val="AAE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43F1FC1-CFFF-DE3C-D228-93014EC7639D}"/>
                </a:ext>
              </a:extLst>
            </p:cNvPr>
            <p:cNvSpPr txBox="1"/>
            <p:nvPr/>
          </p:nvSpPr>
          <p:spPr>
            <a:xfrm>
              <a:off x="8655330" y="5470960"/>
              <a:ext cx="883227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400">
                  <a:solidFill>
                    <a:schemeClr val="bg1"/>
                  </a:solidFill>
                  <a:latin typeface="+mj-lt"/>
                </a:rPr>
                <a:t>After</a:t>
              </a:r>
              <a:endParaRPr lang="en-CA" sz="2400" err="1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90A9175-2973-C5F6-3D0A-F010E9198627}"/>
              </a:ext>
            </a:extLst>
          </p:cNvPr>
          <p:cNvGrpSpPr/>
          <p:nvPr/>
        </p:nvGrpSpPr>
        <p:grpSpPr>
          <a:xfrm>
            <a:off x="9246206" y="113770"/>
            <a:ext cx="2567769" cy="1229032"/>
            <a:chOff x="9246206" y="113770"/>
            <a:chExt cx="2567769" cy="1229032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C0E06E1-B172-ECF4-3585-C125CB415F02}"/>
                </a:ext>
              </a:extLst>
            </p:cNvPr>
            <p:cNvSpPr txBox="1"/>
            <p:nvPr/>
          </p:nvSpPr>
          <p:spPr>
            <a:xfrm>
              <a:off x="9246206" y="543620"/>
              <a:ext cx="1229033" cy="369332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Example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E95B7EC-3E1A-A501-BBE1-53E523F52735}"/>
                </a:ext>
              </a:extLst>
            </p:cNvPr>
            <p:cNvSpPr/>
            <p:nvPr/>
          </p:nvSpPr>
          <p:spPr>
            <a:xfrm>
              <a:off x="10584942" y="113770"/>
              <a:ext cx="1229032" cy="12290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E315604-746D-9D80-9ADC-805D58F0FDF1}"/>
                </a:ext>
              </a:extLst>
            </p:cNvPr>
            <p:cNvSpPr txBox="1"/>
            <p:nvPr/>
          </p:nvSpPr>
          <p:spPr>
            <a:xfrm>
              <a:off x="10584943" y="364075"/>
              <a:ext cx="1229032" cy="738664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4800" dirty="0">
                  <a:solidFill>
                    <a:srgbClr val="92D050"/>
                  </a:solidFill>
                  <a:latin typeface="3M Circular TT Black" panose="020B0A04020101010102" pitchFamily="34" charset="0"/>
                  <a:cs typeface="3M Circular TT Black" panose="020B0A04020101010102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67901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CC48C0-03DB-03D7-588D-BCA013091A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D4BCB-B86F-96C1-111C-03DDB2481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Stone Floor Restoration and Protection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07B1F4E-6AB8-3EAC-1EFE-BA7227DDB404}"/>
              </a:ext>
            </a:extLst>
          </p:cNvPr>
          <p:cNvGrpSpPr/>
          <p:nvPr/>
        </p:nvGrpSpPr>
        <p:grpSpPr>
          <a:xfrm>
            <a:off x="198800" y="5661036"/>
            <a:ext cx="11792156" cy="566679"/>
            <a:chOff x="198800" y="5358633"/>
            <a:chExt cx="11792156" cy="56667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E85C912-D920-A91B-3B3C-04F44EA50CBF}"/>
                </a:ext>
              </a:extLst>
            </p:cNvPr>
            <p:cNvSpPr/>
            <p:nvPr/>
          </p:nvSpPr>
          <p:spPr>
            <a:xfrm>
              <a:off x="198800" y="5358633"/>
              <a:ext cx="5788025" cy="566679"/>
            </a:xfrm>
            <a:prstGeom prst="rect">
              <a:avLst/>
            </a:prstGeom>
            <a:solidFill>
              <a:srgbClr val="00B4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3AB2465-D444-09A2-ECBD-264CC48DB04F}"/>
                </a:ext>
              </a:extLst>
            </p:cNvPr>
            <p:cNvSpPr txBox="1"/>
            <p:nvPr/>
          </p:nvSpPr>
          <p:spPr>
            <a:xfrm>
              <a:off x="2552075" y="5470960"/>
              <a:ext cx="1081474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+mj-lt"/>
                </a:rPr>
                <a:t>Before</a:t>
              </a:r>
              <a:endParaRPr lang="en-CA" sz="24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47181E4-2737-2DB9-9D01-B6CC231453BB}"/>
                </a:ext>
              </a:extLst>
            </p:cNvPr>
            <p:cNvSpPr/>
            <p:nvPr/>
          </p:nvSpPr>
          <p:spPr>
            <a:xfrm>
              <a:off x="6202931" y="5358633"/>
              <a:ext cx="5788025" cy="566679"/>
            </a:xfrm>
            <a:prstGeom prst="rect">
              <a:avLst/>
            </a:prstGeom>
            <a:solidFill>
              <a:srgbClr val="AAE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0E012D8-9873-0665-11D4-8EAA7D4B0E64}"/>
                </a:ext>
              </a:extLst>
            </p:cNvPr>
            <p:cNvSpPr txBox="1"/>
            <p:nvPr/>
          </p:nvSpPr>
          <p:spPr>
            <a:xfrm>
              <a:off x="8655330" y="5470960"/>
              <a:ext cx="883227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400">
                  <a:solidFill>
                    <a:schemeClr val="bg1"/>
                  </a:solidFill>
                  <a:latin typeface="+mj-lt"/>
                </a:rPr>
                <a:t>After</a:t>
              </a:r>
              <a:endParaRPr lang="en-CA" sz="2400" err="1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4FD581C-0592-0587-290A-8BB7F489BF49}"/>
              </a:ext>
            </a:extLst>
          </p:cNvPr>
          <p:cNvGrpSpPr/>
          <p:nvPr/>
        </p:nvGrpSpPr>
        <p:grpSpPr>
          <a:xfrm>
            <a:off x="9246206" y="113770"/>
            <a:ext cx="2567769" cy="1229032"/>
            <a:chOff x="9246206" y="113770"/>
            <a:chExt cx="2567769" cy="1229032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0255A19-18A1-0F96-4C8E-998F4FD28C7A}"/>
                </a:ext>
              </a:extLst>
            </p:cNvPr>
            <p:cNvSpPr txBox="1"/>
            <p:nvPr/>
          </p:nvSpPr>
          <p:spPr>
            <a:xfrm>
              <a:off x="9246206" y="543620"/>
              <a:ext cx="1229033" cy="369332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Example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98EC786D-842B-8A63-ADA0-CC9B9E874246}"/>
                </a:ext>
              </a:extLst>
            </p:cNvPr>
            <p:cNvSpPr/>
            <p:nvPr/>
          </p:nvSpPr>
          <p:spPr>
            <a:xfrm>
              <a:off x="10584942" y="113770"/>
              <a:ext cx="1229032" cy="12290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789E591-33FE-DACB-C808-06D6DFB09B27}"/>
                </a:ext>
              </a:extLst>
            </p:cNvPr>
            <p:cNvSpPr txBox="1"/>
            <p:nvPr/>
          </p:nvSpPr>
          <p:spPr>
            <a:xfrm>
              <a:off x="10584943" y="364075"/>
              <a:ext cx="1229032" cy="738664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4800" dirty="0">
                  <a:solidFill>
                    <a:srgbClr val="92D050"/>
                  </a:solidFill>
                  <a:latin typeface="3M Circular TT Black" panose="020B0A04020101010102" pitchFamily="34" charset="0"/>
                  <a:cs typeface="3M Circular TT Black" panose="020B0A04020101010102" pitchFamily="34" charset="0"/>
                </a:rPr>
                <a:t>4</a:t>
              </a:r>
            </a:p>
          </p:txBody>
        </p:sp>
      </p:grpSp>
      <p:pic>
        <p:nvPicPr>
          <p:cNvPr id="19" name="Picture 18" descr="A hallway with glass doors and a glass door&#10;&#10;AI-generated content may be incorrect.">
            <a:extLst>
              <a:ext uri="{FF2B5EF4-FFF2-40B4-BE49-F238E27FC236}">
                <a16:creationId xmlns:a16="http://schemas.microsoft.com/office/drawing/2014/main" id="{46153A4E-C3D8-74AD-5C4D-C8E855EBBE6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025" b="37828"/>
          <a:stretch/>
        </p:blipFill>
        <p:spPr>
          <a:xfrm>
            <a:off x="6195000" y="1377243"/>
            <a:ext cx="5788152" cy="4069020"/>
          </a:xfrm>
          <a:prstGeom prst="rect">
            <a:avLst/>
          </a:prstGeom>
        </p:spPr>
      </p:pic>
      <p:pic>
        <p:nvPicPr>
          <p:cNvPr id="21" name="Picture 20" descr="A hallway with double doors and a yellow line&#10;&#10;AI-generated content may be incorrect.">
            <a:extLst>
              <a:ext uri="{FF2B5EF4-FFF2-40B4-BE49-F238E27FC236}">
                <a16:creationId xmlns:a16="http://schemas.microsoft.com/office/drawing/2014/main" id="{7A3ED867-E15D-DE4E-D014-79664DF5BAE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5195" b="32052"/>
          <a:stretch/>
        </p:blipFill>
        <p:spPr>
          <a:xfrm>
            <a:off x="208848" y="1377243"/>
            <a:ext cx="5788152" cy="4069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423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C35106-BBB5-3A2F-562B-04C727B2D3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9AFC43-942E-1D18-AB17-CDCB492B79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Stone Floor Restoration and Protection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849400F-4064-9EB2-1B2A-F020F03530AB}"/>
              </a:ext>
            </a:extLst>
          </p:cNvPr>
          <p:cNvGrpSpPr/>
          <p:nvPr/>
        </p:nvGrpSpPr>
        <p:grpSpPr>
          <a:xfrm>
            <a:off x="198800" y="1349989"/>
            <a:ext cx="11792283" cy="4092089"/>
            <a:chOff x="198800" y="1330325"/>
            <a:chExt cx="11792283" cy="4092089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25C7DA34-4CFC-03DB-0DA3-F15BD74C83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8800" y="1330325"/>
              <a:ext cx="5788152" cy="409208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84EAC66D-C38C-4F26-3444-A6D6760AD7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02931" y="1330325"/>
              <a:ext cx="5788152" cy="4080173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1BFB572-C214-2C4F-42DA-E0937F294DB6}"/>
              </a:ext>
            </a:extLst>
          </p:cNvPr>
          <p:cNvGrpSpPr/>
          <p:nvPr/>
        </p:nvGrpSpPr>
        <p:grpSpPr>
          <a:xfrm>
            <a:off x="198800" y="5669047"/>
            <a:ext cx="11792156" cy="566679"/>
            <a:chOff x="198800" y="5358633"/>
            <a:chExt cx="11792156" cy="56667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7C58A88-3B0A-65B2-89D1-E88DC86C5659}"/>
                </a:ext>
              </a:extLst>
            </p:cNvPr>
            <p:cNvSpPr/>
            <p:nvPr/>
          </p:nvSpPr>
          <p:spPr>
            <a:xfrm>
              <a:off x="198800" y="5358633"/>
              <a:ext cx="5788025" cy="566679"/>
            </a:xfrm>
            <a:prstGeom prst="rect">
              <a:avLst/>
            </a:prstGeom>
            <a:solidFill>
              <a:srgbClr val="00B4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57E270E-055D-6DEB-ADBB-DDB664FC4EB5}"/>
                </a:ext>
              </a:extLst>
            </p:cNvPr>
            <p:cNvSpPr txBox="1"/>
            <p:nvPr/>
          </p:nvSpPr>
          <p:spPr>
            <a:xfrm>
              <a:off x="2552075" y="5470960"/>
              <a:ext cx="1081474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+mj-lt"/>
                </a:rPr>
                <a:t>Before</a:t>
              </a:r>
              <a:endParaRPr lang="en-CA" sz="24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BFEE81A-7AFE-2739-3816-F209F57932D9}"/>
                </a:ext>
              </a:extLst>
            </p:cNvPr>
            <p:cNvSpPr/>
            <p:nvPr/>
          </p:nvSpPr>
          <p:spPr>
            <a:xfrm>
              <a:off x="6202931" y="5358633"/>
              <a:ext cx="5788025" cy="566679"/>
            </a:xfrm>
            <a:prstGeom prst="rect">
              <a:avLst/>
            </a:prstGeom>
            <a:solidFill>
              <a:srgbClr val="AAE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109CA0F-B312-EAB6-8CCD-2BEBB18B9EF5}"/>
                </a:ext>
              </a:extLst>
            </p:cNvPr>
            <p:cNvSpPr txBox="1"/>
            <p:nvPr/>
          </p:nvSpPr>
          <p:spPr>
            <a:xfrm>
              <a:off x="8655330" y="5470960"/>
              <a:ext cx="883227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400">
                  <a:solidFill>
                    <a:schemeClr val="bg1"/>
                  </a:solidFill>
                  <a:latin typeface="+mj-lt"/>
                </a:rPr>
                <a:t>After</a:t>
              </a:r>
              <a:endParaRPr lang="en-CA" sz="2400" err="1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6E377E6-B813-CB87-1D45-84C59EF3C292}"/>
              </a:ext>
            </a:extLst>
          </p:cNvPr>
          <p:cNvGrpSpPr/>
          <p:nvPr/>
        </p:nvGrpSpPr>
        <p:grpSpPr>
          <a:xfrm>
            <a:off x="9246206" y="113770"/>
            <a:ext cx="2567769" cy="1229032"/>
            <a:chOff x="9246206" y="113770"/>
            <a:chExt cx="2567769" cy="1229032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6043E79-7303-7AD9-D6D5-0193A05ADD89}"/>
                </a:ext>
              </a:extLst>
            </p:cNvPr>
            <p:cNvSpPr txBox="1"/>
            <p:nvPr/>
          </p:nvSpPr>
          <p:spPr>
            <a:xfrm>
              <a:off x="9246206" y="543620"/>
              <a:ext cx="1229033" cy="369332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Example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04AFDA7-3A6F-B596-7442-C1B19B9AF24A}"/>
                </a:ext>
              </a:extLst>
            </p:cNvPr>
            <p:cNvSpPr/>
            <p:nvPr/>
          </p:nvSpPr>
          <p:spPr>
            <a:xfrm>
              <a:off x="10584942" y="113770"/>
              <a:ext cx="1229032" cy="12290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B98F593-8133-E128-0F4F-346D817312E4}"/>
                </a:ext>
              </a:extLst>
            </p:cNvPr>
            <p:cNvSpPr txBox="1"/>
            <p:nvPr/>
          </p:nvSpPr>
          <p:spPr>
            <a:xfrm>
              <a:off x="10584943" y="364075"/>
              <a:ext cx="1229032" cy="738664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4800" dirty="0">
                  <a:solidFill>
                    <a:srgbClr val="92D050"/>
                  </a:solidFill>
                  <a:latin typeface="3M Circular TT Black" panose="020B0A04020101010102" pitchFamily="34" charset="0"/>
                  <a:cs typeface="3M Circular TT Black" panose="020B0A04020101010102" pitchFamily="34" charset="0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37370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22DF4D-80D0-4BF8-6128-B7B78CD190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CDF405-FA1C-C70B-0A1A-CA5A58015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750"/>
            <a:ext cx="12192000" cy="1143000"/>
          </a:xfrm>
        </p:spPr>
        <p:txBody>
          <a:bodyPr/>
          <a:lstStyle/>
          <a:p>
            <a:r>
              <a:rPr lang="en-US" dirty="0"/>
              <a:t> Stone Floor Restoration and Protection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094F60C-D94E-5339-6D76-E283BAF0975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829" r="1953"/>
          <a:stretch/>
        </p:blipFill>
        <p:spPr>
          <a:xfrm>
            <a:off x="198673" y="1342501"/>
            <a:ext cx="5788152" cy="32036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CE22460-A3B9-54AE-453A-520A5FB6AA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2804" y="1342501"/>
            <a:ext cx="5788152" cy="320367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90F963DA-01D3-F726-7400-0376FCAA6F88}"/>
              </a:ext>
            </a:extLst>
          </p:cNvPr>
          <p:cNvGrpSpPr/>
          <p:nvPr/>
        </p:nvGrpSpPr>
        <p:grpSpPr>
          <a:xfrm>
            <a:off x="198800" y="4725583"/>
            <a:ext cx="11792156" cy="566679"/>
            <a:chOff x="198800" y="5358633"/>
            <a:chExt cx="11792156" cy="56667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9CD1368-04BC-E76C-174A-EDFB47050BA7}"/>
                </a:ext>
              </a:extLst>
            </p:cNvPr>
            <p:cNvSpPr/>
            <p:nvPr/>
          </p:nvSpPr>
          <p:spPr>
            <a:xfrm>
              <a:off x="198800" y="5358633"/>
              <a:ext cx="5788025" cy="566679"/>
            </a:xfrm>
            <a:prstGeom prst="rect">
              <a:avLst/>
            </a:prstGeom>
            <a:solidFill>
              <a:srgbClr val="00B4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42B6880-256A-86EC-19A0-43361F480C6D}"/>
                </a:ext>
              </a:extLst>
            </p:cNvPr>
            <p:cNvSpPr txBox="1"/>
            <p:nvPr/>
          </p:nvSpPr>
          <p:spPr>
            <a:xfrm>
              <a:off x="2552075" y="5470960"/>
              <a:ext cx="1081474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+mj-lt"/>
                </a:rPr>
                <a:t>Before</a:t>
              </a:r>
              <a:endParaRPr lang="en-CA" sz="24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7DA7F48-50C4-B3FA-6476-2A9E1B7930FF}"/>
                </a:ext>
              </a:extLst>
            </p:cNvPr>
            <p:cNvSpPr/>
            <p:nvPr/>
          </p:nvSpPr>
          <p:spPr>
            <a:xfrm>
              <a:off x="6202931" y="5358633"/>
              <a:ext cx="5788025" cy="566679"/>
            </a:xfrm>
            <a:prstGeom prst="rect">
              <a:avLst/>
            </a:prstGeom>
            <a:solidFill>
              <a:srgbClr val="AAE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95D9AD9-56C5-FE6E-C1E6-0792B3597A91}"/>
                </a:ext>
              </a:extLst>
            </p:cNvPr>
            <p:cNvSpPr txBox="1"/>
            <p:nvPr/>
          </p:nvSpPr>
          <p:spPr>
            <a:xfrm>
              <a:off x="8655330" y="5470960"/>
              <a:ext cx="883227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400">
                  <a:solidFill>
                    <a:schemeClr val="bg1"/>
                  </a:solidFill>
                  <a:latin typeface="+mj-lt"/>
                </a:rPr>
                <a:t>After</a:t>
              </a:r>
              <a:endParaRPr lang="en-CA" sz="2400" err="1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32C0820-03BE-BE46-4234-98C4FE02FA18}"/>
              </a:ext>
            </a:extLst>
          </p:cNvPr>
          <p:cNvGrpSpPr/>
          <p:nvPr/>
        </p:nvGrpSpPr>
        <p:grpSpPr>
          <a:xfrm>
            <a:off x="9246206" y="113770"/>
            <a:ext cx="2567769" cy="1229032"/>
            <a:chOff x="9246206" y="113770"/>
            <a:chExt cx="2567769" cy="1229032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BAFA849-2CD0-2239-057F-82FEF4C24488}"/>
                </a:ext>
              </a:extLst>
            </p:cNvPr>
            <p:cNvSpPr txBox="1"/>
            <p:nvPr/>
          </p:nvSpPr>
          <p:spPr>
            <a:xfrm>
              <a:off x="9246206" y="543620"/>
              <a:ext cx="1229033" cy="369332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Example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B7B9BE89-DB12-4448-D3F2-6705DC391651}"/>
                </a:ext>
              </a:extLst>
            </p:cNvPr>
            <p:cNvSpPr/>
            <p:nvPr/>
          </p:nvSpPr>
          <p:spPr>
            <a:xfrm>
              <a:off x="10584942" y="113770"/>
              <a:ext cx="1229032" cy="12290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FF4FCEA-8FDF-1F84-4E7F-392F99A07D44}"/>
                </a:ext>
              </a:extLst>
            </p:cNvPr>
            <p:cNvSpPr txBox="1"/>
            <p:nvPr/>
          </p:nvSpPr>
          <p:spPr>
            <a:xfrm>
              <a:off x="10584943" y="364075"/>
              <a:ext cx="1229032" cy="738664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4800" dirty="0">
                  <a:solidFill>
                    <a:srgbClr val="92D050"/>
                  </a:solidFill>
                  <a:latin typeface="3M Circular TT Black" panose="020B0A04020101010102" pitchFamily="34" charset="0"/>
                  <a:cs typeface="3M Circular TT Black" panose="020B0A04020101010102" pitchFamily="34" charset="0"/>
                </a:rPr>
                <a:t>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36186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C873DA-5AE5-69F8-E9BA-B4BBFC45C2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506A216-A5E1-78A5-7C2C-AC3B0F54EEB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01" b="801"/>
          <a:stretch/>
        </p:blipFill>
        <p:spPr>
          <a:xfrm>
            <a:off x="1326884" y="906383"/>
            <a:ext cx="9335288" cy="5166974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BD866D4-9B26-E21A-6606-8F3669C48E86}"/>
              </a:ext>
            </a:extLst>
          </p:cNvPr>
          <p:cNvGrpSpPr/>
          <p:nvPr/>
        </p:nvGrpSpPr>
        <p:grpSpPr>
          <a:xfrm>
            <a:off x="88162" y="5790017"/>
            <a:ext cx="11792156" cy="566679"/>
            <a:chOff x="198800" y="5358633"/>
            <a:chExt cx="11792156" cy="566679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15130227-70B3-F69B-4F88-96A4D2E35A06}"/>
                </a:ext>
              </a:extLst>
            </p:cNvPr>
            <p:cNvSpPr/>
            <p:nvPr/>
          </p:nvSpPr>
          <p:spPr>
            <a:xfrm>
              <a:off x="198800" y="5358633"/>
              <a:ext cx="5788025" cy="566679"/>
            </a:xfrm>
            <a:prstGeom prst="rect">
              <a:avLst/>
            </a:prstGeom>
            <a:solidFill>
              <a:srgbClr val="00B4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6A4315D-996F-D9B6-9353-F8191FE80A6C}"/>
                </a:ext>
              </a:extLst>
            </p:cNvPr>
            <p:cNvSpPr txBox="1"/>
            <p:nvPr/>
          </p:nvSpPr>
          <p:spPr>
            <a:xfrm>
              <a:off x="2552075" y="5470960"/>
              <a:ext cx="1081474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+mj-lt"/>
                </a:rPr>
                <a:t>Before</a:t>
              </a:r>
              <a:endParaRPr lang="en-CA" sz="24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AA4B3EA-F2CA-CCDD-61F9-839983B4D183}"/>
                </a:ext>
              </a:extLst>
            </p:cNvPr>
            <p:cNvSpPr/>
            <p:nvPr/>
          </p:nvSpPr>
          <p:spPr>
            <a:xfrm>
              <a:off x="6202931" y="5358633"/>
              <a:ext cx="5788025" cy="566679"/>
            </a:xfrm>
            <a:prstGeom prst="rect">
              <a:avLst/>
            </a:prstGeom>
            <a:solidFill>
              <a:srgbClr val="AAE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41B8B85-7F57-3DD9-F4BB-F9184B5F9ECE}"/>
                </a:ext>
              </a:extLst>
            </p:cNvPr>
            <p:cNvSpPr txBox="1"/>
            <p:nvPr/>
          </p:nvSpPr>
          <p:spPr>
            <a:xfrm>
              <a:off x="8655330" y="5470960"/>
              <a:ext cx="883227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400">
                  <a:solidFill>
                    <a:schemeClr val="bg1"/>
                  </a:solidFill>
                  <a:latin typeface="+mj-lt"/>
                </a:rPr>
                <a:t>After</a:t>
              </a:r>
              <a:endParaRPr lang="en-CA" sz="2400" err="1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0C26647-9419-3D7F-2727-C946F5088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750"/>
            <a:ext cx="12192000" cy="1143000"/>
          </a:xfrm>
        </p:spPr>
        <p:txBody>
          <a:bodyPr/>
          <a:lstStyle/>
          <a:p>
            <a:r>
              <a:rPr lang="en-US" dirty="0"/>
              <a:t> Stone Floor Restoration and Protection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AF09B46-4F46-F845-E32E-F91D869103C4}"/>
              </a:ext>
            </a:extLst>
          </p:cNvPr>
          <p:cNvGrpSpPr/>
          <p:nvPr/>
        </p:nvGrpSpPr>
        <p:grpSpPr>
          <a:xfrm>
            <a:off x="9624231" y="107200"/>
            <a:ext cx="2567769" cy="1229032"/>
            <a:chOff x="9246206" y="113770"/>
            <a:chExt cx="2567769" cy="1229032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84180C9-80EA-F839-6EF9-5581EE2CADA6}"/>
                </a:ext>
              </a:extLst>
            </p:cNvPr>
            <p:cNvSpPr txBox="1"/>
            <p:nvPr/>
          </p:nvSpPr>
          <p:spPr>
            <a:xfrm>
              <a:off x="9246206" y="543620"/>
              <a:ext cx="1229033" cy="369332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Example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BB29C579-7F3E-BABF-2308-D432FE28EBF0}"/>
                </a:ext>
              </a:extLst>
            </p:cNvPr>
            <p:cNvSpPr/>
            <p:nvPr/>
          </p:nvSpPr>
          <p:spPr>
            <a:xfrm>
              <a:off x="10584942" y="113770"/>
              <a:ext cx="1229032" cy="12290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EB32503-5D9F-67CC-8C88-112E81D7C62A}"/>
                </a:ext>
              </a:extLst>
            </p:cNvPr>
            <p:cNvSpPr txBox="1"/>
            <p:nvPr/>
          </p:nvSpPr>
          <p:spPr>
            <a:xfrm>
              <a:off x="10584943" y="364075"/>
              <a:ext cx="1229032" cy="738664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4800" dirty="0">
                  <a:solidFill>
                    <a:srgbClr val="92D050"/>
                  </a:solidFill>
                  <a:latin typeface="3M Circular TT Black" panose="020B0A04020101010102" pitchFamily="34" charset="0"/>
                  <a:cs typeface="3M Circular TT Black" panose="020B0A04020101010102" pitchFamily="34" charset="0"/>
                </a:rPr>
                <a:t>7</a:t>
              </a:r>
              <a:endParaRPr lang="en-US" sz="4800" dirty="0">
                <a:solidFill>
                  <a:srgbClr val="92D050"/>
                </a:solidFill>
                <a:latin typeface="3M Circular TT Black" panose="020B0A04020101010102" pitchFamily="34" charset="0"/>
                <a:cs typeface="3M Circular TT Black" panose="020B0A04020101010102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9178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D18993-E257-2B98-A81D-52B8AE05A5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775DF7D-6BFD-1513-81C4-F6FAFCCABD36}"/>
              </a:ext>
            </a:extLst>
          </p:cNvPr>
          <p:cNvSpPr txBox="1"/>
          <p:nvPr/>
        </p:nvSpPr>
        <p:spPr>
          <a:xfrm>
            <a:off x="2552075" y="5470960"/>
            <a:ext cx="108147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  <a:latin typeface="+mj-lt"/>
              </a:rPr>
              <a:t>Before</a:t>
            </a:r>
            <a:endParaRPr lang="en-CA" sz="240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C0619D-1DF9-1B17-4F70-7B18DC870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Stone Floor Restoration and Protection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9CA9277-484E-A3B6-FE76-C50E5022A843}"/>
              </a:ext>
            </a:extLst>
          </p:cNvPr>
          <p:cNvGrpSpPr/>
          <p:nvPr/>
        </p:nvGrpSpPr>
        <p:grpSpPr>
          <a:xfrm>
            <a:off x="198800" y="4052349"/>
            <a:ext cx="11792156" cy="566679"/>
            <a:chOff x="198800" y="4092541"/>
            <a:chExt cx="11792156" cy="56667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B0BB32B-F694-B016-9283-916CA8C0F848}"/>
                </a:ext>
              </a:extLst>
            </p:cNvPr>
            <p:cNvSpPr/>
            <p:nvPr/>
          </p:nvSpPr>
          <p:spPr>
            <a:xfrm>
              <a:off x="198800" y="4092541"/>
              <a:ext cx="11792156" cy="566679"/>
            </a:xfrm>
            <a:prstGeom prst="rect">
              <a:avLst/>
            </a:prstGeom>
            <a:solidFill>
              <a:srgbClr val="AAE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E12E175-0086-B041-6A2E-5B7115B714FE}"/>
                </a:ext>
              </a:extLst>
            </p:cNvPr>
            <p:cNvSpPr txBox="1"/>
            <p:nvPr/>
          </p:nvSpPr>
          <p:spPr>
            <a:xfrm>
              <a:off x="198800" y="4204868"/>
              <a:ext cx="11792155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+mj-lt"/>
                </a:rPr>
                <a:t>After Images Only</a:t>
              </a:r>
              <a:endParaRPr lang="en-CA" sz="2400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280B6C1-E8C2-045E-B5B4-D3DAD2D45CED}"/>
              </a:ext>
            </a:extLst>
          </p:cNvPr>
          <p:cNvGrpSpPr/>
          <p:nvPr/>
        </p:nvGrpSpPr>
        <p:grpSpPr>
          <a:xfrm>
            <a:off x="215777" y="1356529"/>
            <a:ext cx="11775177" cy="2508518"/>
            <a:chOff x="310897" y="2809697"/>
            <a:chExt cx="10382661" cy="234137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CC93288-243E-8E54-DAAA-9F825A7FDC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788623" y="2809697"/>
              <a:ext cx="3299554" cy="2334591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17720B2-8169-C3C2-9B74-58089BAD10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66349" y="2809697"/>
              <a:ext cx="3427209" cy="233459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5B444B4-22D3-E9AA-99AA-D3A57764C52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0897" y="2809698"/>
              <a:ext cx="3299554" cy="2341370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E100739-D7F0-457F-BA77-9C967CA3407C}"/>
              </a:ext>
            </a:extLst>
          </p:cNvPr>
          <p:cNvGrpSpPr/>
          <p:nvPr/>
        </p:nvGrpSpPr>
        <p:grpSpPr>
          <a:xfrm>
            <a:off x="9246206" y="113770"/>
            <a:ext cx="2567769" cy="1229032"/>
            <a:chOff x="9246206" y="113770"/>
            <a:chExt cx="2567769" cy="1229032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DBA523C-098F-4CD3-72C8-BEEC7C53F676}"/>
                </a:ext>
              </a:extLst>
            </p:cNvPr>
            <p:cNvSpPr txBox="1"/>
            <p:nvPr/>
          </p:nvSpPr>
          <p:spPr>
            <a:xfrm>
              <a:off x="9246206" y="543620"/>
              <a:ext cx="1229033" cy="369332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Example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8FB939FC-44D2-94FF-8F02-FBC1EA7D6423}"/>
                </a:ext>
              </a:extLst>
            </p:cNvPr>
            <p:cNvSpPr/>
            <p:nvPr/>
          </p:nvSpPr>
          <p:spPr>
            <a:xfrm>
              <a:off x="10584942" y="113770"/>
              <a:ext cx="1229032" cy="12290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4A395F2-C140-21B9-3107-4387A9A40405}"/>
                </a:ext>
              </a:extLst>
            </p:cNvPr>
            <p:cNvSpPr txBox="1"/>
            <p:nvPr/>
          </p:nvSpPr>
          <p:spPr>
            <a:xfrm>
              <a:off x="10584943" y="364075"/>
              <a:ext cx="1229032" cy="738664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4800" dirty="0">
                  <a:solidFill>
                    <a:srgbClr val="92D050"/>
                  </a:solidFill>
                  <a:latin typeface="3M Circular TT Black" panose="020B0A04020101010102" pitchFamily="34" charset="0"/>
                  <a:cs typeface="3M Circular TT Black" panose="020B0A04020101010102" pitchFamily="34" charset="0"/>
                </a:rPr>
                <a:t>8</a:t>
              </a:r>
              <a:endParaRPr lang="en-US" sz="4800" dirty="0">
                <a:solidFill>
                  <a:srgbClr val="92D050"/>
                </a:solidFill>
                <a:latin typeface="3M Circular TT Black" panose="020B0A04020101010102" pitchFamily="34" charset="0"/>
                <a:cs typeface="3M Circular TT Black" panose="020B0A04020101010102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409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3509B2-6402-B381-5149-F47A400580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hiny floor in a room&#10;&#10;AI-generated content may be incorrect.">
            <a:extLst>
              <a:ext uri="{FF2B5EF4-FFF2-40B4-BE49-F238E27FC236}">
                <a16:creationId xmlns:a16="http://schemas.microsoft.com/office/drawing/2014/main" id="{F05EC254-FAB5-0253-36EE-45BB07B840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412015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BF82AE0-A4D4-947C-352F-41574D833504}"/>
              </a:ext>
            </a:extLst>
          </p:cNvPr>
          <p:cNvSpPr/>
          <p:nvPr/>
        </p:nvSpPr>
        <p:spPr>
          <a:xfrm>
            <a:off x="2000864" y="2115962"/>
            <a:ext cx="8254181" cy="2231922"/>
          </a:xfrm>
          <a:prstGeom prst="rect">
            <a:avLst/>
          </a:prstGeom>
          <a:solidFill>
            <a:schemeClr val="bg2">
              <a:lumMod val="75000"/>
              <a:alpha val="70000"/>
            </a:schemeClr>
          </a:solidFill>
          <a:ln w="3651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1100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B5C1475-A4E3-9D18-6C49-1EEA1776640C}"/>
              </a:ext>
            </a:extLst>
          </p:cNvPr>
          <p:cNvGrpSpPr/>
          <p:nvPr/>
        </p:nvGrpSpPr>
        <p:grpSpPr>
          <a:xfrm>
            <a:off x="245806" y="363792"/>
            <a:ext cx="3097161" cy="807297"/>
            <a:chOff x="245806" y="835742"/>
            <a:chExt cx="3097161" cy="80729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6310F01-92DC-0024-46A8-AB29A1E6974F}"/>
                </a:ext>
              </a:extLst>
            </p:cNvPr>
            <p:cNvSpPr/>
            <p:nvPr/>
          </p:nvSpPr>
          <p:spPr>
            <a:xfrm>
              <a:off x="245806" y="835742"/>
              <a:ext cx="3097161" cy="807297"/>
            </a:xfrm>
            <a:prstGeom prst="rect">
              <a:avLst/>
            </a:prstGeom>
            <a:solidFill>
              <a:schemeClr val="bg1">
                <a:alpha val="7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dirty="0"/>
            </a:p>
          </p:txBody>
        </p:sp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8775BA1D-CBFF-0585-7BB2-B91F2C835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64511" y="1042540"/>
              <a:ext cx="2552317" cy="453745"/>
            </a:xfrm>
            <a:prstGeom prst="rect">
              <a:avLst/>
            </a:prstGeom>
          </p:spPr>
        </p:pic>
      </p:grpSp>
      <p:sp>
        <p:nvSpPr>
          <p:cNvPr id="18" name="Text Placeholder 1">
            <a:extLst>
              <a:ext uri="{FF2B5EF4-FFF2-40B4-BE49-F238E27FC236}">
                <a16:creationId xmlns:a16="http://schemas.microsoft.com/office/drawing/2014/main" id="{73A2D0E1-6D35-C858-01B0-3F17C2CBC02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49214" y="2375338"/>
            <a:ext cx="8005831" cy="1222837"/>
          </a:xfrm>
        </p:spPr>
        <p:txBody>
          <a:bodyPr/>
          <a:lstStyle/>
          <a:p>
            <a:r>
              <a:rPr lang="en-US" dirty="0">
                <a:cs typeface="3M Circular TT Black" panose="020B0A04020101010102" pitchFamily="34" charset="0"/>
              </a:rPr>
              <a:t>Resilient Floor Protection</a:t>
            </a:r>
            <a:endParaRPr lang="en-CA" dirty="0">
              <a:cs typeface="3M Circular TT Black" panose="020B0A0402010101010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2021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361167-684A-7E58-0980-49DDCB7D7C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9A2DB23-F1F3-8789-5AE1-0B16CD294483}"/>
              </a:ext>
            </a:extLst>
          </p:cNvPr>
          <p:cNvSpPr txBox="1"/>
          <p:nvPr/>
        </p:nvSpPr>
        <p:spPr>
          <a:xfrm>
            <a:off x="2552075" y="5470960"/>
            <a:ext cx="108147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  <a:latin typeface="+mj-lt"/>
              </a:rPr>
              <a:t>Before</a:t>
            </a:r>
            <a:endParaRPr lang="en-CA" sz="240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774B99-FF1B-B1C4-825C-A7DD914F6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Stone Floor Restoration and Protection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BC1741D-BC3F-5E68-3AB5-75C037730873}"/>
              </a:ext>
            </a:extLst>
          </p:cNvPr>
          <p:cNvGrpSpPr/>
          <p:nvPr/>
        </p:nvGrpSpPr>
        <p:grpSpPr>
          <a:xfrm>
            <a:off x="198799" y="1356528"/>
            <a:ext cx="11792157" cy="3192162"/>
            <a:chOff x="198799" y="1899139"/>
            <a:chExt cx="11792157" cy="319216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D394568-A657-8C5B-B09D-4132DC1EC4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8799" y="1899140"/>
              <a:ext cx="3477666" cy="2445319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FFF61C2-6A49-8B1F-C9A1-EB700D13D2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90215" y="1906109"/>
              <a:ext cx="3409957" cy="243835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F439DCD-9563-706F-5DD8-DE0A3DF3FA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r="12012"/>
            <a:stretch/>
          </p:blipFill>
          <p:spPr>
            <a:xfrm>
              <a:off x="7503873" y="1899139"/>
              <a:ext cx="4487081" cy="2438350"/>
            </a:xfrm>
            <a:prstGeom prst="rect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1C73AC2C-7BA4-BE7F-AA3A-F7CDECE0FF5B}"/>
                </a:ext>
              </a:extLst>
            </p:cNvPr>
            <p:cNvGrpSpPr/>
            <p:nvPr/>
          </p:nvGrpSpPr>
          <p:grpSpPr>
            <a:xfrm>
              <a:off x="198800" y="4524622"/>
              <a:ext cx="11792156" cy="566679"/>
              <a:chOff x="198800" y="4092541"/>
              <a:chExt cx="11792156" cy="566679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DCA41E01-E8C6-A049-0637-65A5393841C5}"/>
                  </a:ext>
                </a:extLst>
              </p:cNvPr>
              <p:cNvSpPr/>
              <p:nvPr/>
            </p:nvSpPr>
            <p:spPr>
              <a:xfrm>
                <a:off x="198800" y="4092541"/>
                <a:ext cx="11792156" cy="566679"/>
              </a:xfrm>
              <a:prstGeom prst="rect">
                <a:avLst/>
              </a:prstGeom>
              <a:solidFill>
                <a:srgbClr val="AAE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0000" tIns="180000" rIns="180000" bIns="180000" rtlCol="0" anchor="t"/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6C4F1FA-5595-AE57-5AB9-3964A47B772C}"/>
                  </a:ext>
                </a:extLst>
              </p:cNvPr>
              <p:cNvSpPr txBox="1"/>
              <p:nvPr/>
            </p:nvSpPr>
            <p:spPr>
              <a:xfrm>
                <a:off x="198800" y="4204868"/>
                <a:ext cx="11792155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+mj-lt"/>
                  </a:rPr>
                  <a:t>After Images Only</a:t>
                </a:r>
                <a:endParaRPr lang="en-CA" sz="2400" dirty="0">
                  <a:solidFill>
                    <a:schemeClr val="bg1"/>
                  </a:solidFill>
                  <a:latin typeface="+mj-lt"/>
                </a:endParaRPr>
              </a:p>
            </p:txBody>
          </p: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02EBDDB-8AFC-49C0-001C-4100AA7C8699}"/>
              </a:ext>
            </a:extLst>
          </p:cNvPr>
          <p:cNvGrpSpPr/>
          <p:nvPr/>
        </p:nvGrpSpPr>
        <p:grpSpPr>
          <a:xfrm>
            <a:off x="9246206" y="113770"/>
            <a:ext cx="2567769" cy="1229032"/>
            <a:chOff x="9246206" y="113770"/>
            <a:chExt cx="2567769" cy="1229032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5B9A891-950A-C614-BE6F-D1559D17EA14}"/>
                </a:ext>
              </a:extLst>
            </p:cNvPr>
            <p:cNvSpPr txBox="1"/>
            <p:nvPr/>
          </p:nvSpPr>
          <p:spPr>
            <a:xfrm>
              <a:off x="9246206" y="543620"/>
              <a:ext cx="1229033" cy="369332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Example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3F88A6D-8058-C32D-1B1E-101E9468E342}"/>
                </a:ext>
              </a:extLst>
            </p:cNvPr>
            <p:cNvSpPr/>
            <p:nvPr/>
          </p:nvSpPr>
          <p:spPr>
            <a:xfrm>
              <a:off x="10584942" y="113770"/>
              <a:ext cx="1229032" cy="12290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8791593-D81A-94B1-5D8A-4ED253ED5A5F}"/>
                </a:ext>
              </a:extLst>
            </p:cNvPr>
            <p:cNvSpPr txBox="1"/>
            <p:nvPr/>
          </p:nvSpPr>
          <p:spPr>
            <a:xfrm>
              <a:off x="10584943" y="364075"/>
              <a:ext cx="1229032" cy="738664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4800" dirty="0">
                  <a:solidFill>
                    <a:srgbClr val="92D050"/>
                  </a:solidFill>
                  <a:latin typeface="3M Circular TT Black" panose="020B0A04020101010102" pitchFamily="34" charset="0"/>
                  <a:cs typeface="3M Circular TT Black" panose="020B0A04020101010102" pitchFamily="34" charset="0"/>
                </a:rPr>
                <a:t>9</a:t>
              </a:r>
              <a:endParaRPr lang="en-US" sz="4800" dirty="0">
                <a:solidFill>
                  <a:srgbClr val="92D050"/>
                </a:solidFill>
                <a:latin typeface="3M Circular TT Black" panose="020B0A04020101010102" pitchFamily="34" charset="0"/>
                <a:cs typeface="3M Circular TT Black" panose="020B0A04020101010102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156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F4A3AE3-5227-BC75-7F51-ADDE20A1569D}"/>
              </a:ext>
            </a:extLst>
          </p:cNvPr>
          <p:cNvSpPr/>
          <p:nvPr/>
        </p:nvSpPr>
        <p:spPr>
          <a:xfrm>
            <a:off x="0" y="-1"/>
            <a:ext cx="12192000" cy="668593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11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B0A292-6B0C-B77B-B535-14E76FF2A4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29513" y="2414587"/>
            <a:ext cx="6620732" cy="1014413"/>
          </a:xfrm>
        </p:spPr>
        <p:txBody>
          <a:bodyPr/>
          <a:lstStyle/>
          <a:p>
            <a:r>
              <a:rPr lang="en-US" sz="8000" dirty="0"/>
              <a:t>Thank you</a:t>
            </a:r>
            <a:endParaRPr lang="en-CA" sz="80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40F6A37-AC9F-58E8-D33D-32F87FC058C2}"/>
              </a:ext>
            </a:extLst>
          </p:cNvPr>
          <p:cNvSpPr/>
          <p:nvPr/>
        </p:nvSpPr>
        <p:spPr>
          <a:xfrm>
            <a:off x="0" y="6562165"/>
            <a:ext cx="12192000" cy="295835"/>
          </a:xfrm>
          <a:prstGeom prst="rect">
            <a:avLst/>
          </a:prstGeom>
          <a:gradFill>
            <a:gsLst>
              <a:gs pos="0">
                <a:srgbClr val="00B432"/>
              </a:gs>
              <a:gs pos="100000">
                <a:srgbClr val="AAE600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80000" rIns="180000" bIns="180000" rtlCol="0" anchor="t"/>
          <a:lstStyle/>
          <a:p>
            <a:pPr algn="ctr"/>
            <a:endParaRPr lang="en-US" sz="2000"/>
          </a:p>
        </p:txBody>
      </p:sp>
      <p:pic>
        <p:nvPicPr>
          <p:cNvPr id="6" name="Picture 11">
            <a:extLst>
              <a:ext uri="{FF2B5EF4-FFF2-40B4-BE49-F238E27FC236}">
                <a16:creationId xmlns:a16="http://schemas.microsoft.com/office/drawing/2014/main" id="{4FA2399D-745B-C9E5-C093-B4E99873BD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35" y="384048"/>
            <a:ext cx="2252589" cy="4001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4E5A212-CA13-AE50-27F1-151D97E9F8E2}"/>
              </a:ext>
            </a:extLst>
          </p:cNvPr>
          <p:cNvSpPr txBox="1"/>
          <p:nvPr/>
        </p:nvSpPr>
        <p:spPr>
          <a:xfrm>
            <a:off x="3329513" y="3667355"/>
            <a:ext cx="4883621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A" sz="900" b="0" i="0" dirty="0">
                <a:solidFill>
                  <a:schemeClr val="bg1"/>
                </a:solidFill>
                <a:effectLst/>
              </a:rPr>
              <a:t>IMPORTANT NOTICE: This presentation is intended for professional and industrial users only. 3M makes no warranties, express or implied, in this presentation including, but not limited to, the warranties of fitness for a particular purpose. Potential customers should refer to applicable 3M specifications and warranties when determining if the products and product solutions in this presentation are appropriate for their intended application.</a:t>
            </a:r>
            <a:endParaRPr lang="en-CA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144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1F0764-1A85-57B1-914E-3FB8C04AA9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9F5198E3-A2EB-A6FA-9A44-A413F5B2D290}"/>
              </a:ext>
            </a:extLst>
          </p:cNvPr>
          <p:cNvGrpSpPr/>
          <p:nvPr/>
        </p:nvGrpSpPr>
        <p:grpSpPr>
          <a:xfrm>
            <a:off x="198800" y="4738469"/>
            <a:ext cx="11792156" cy="566679"/>
            <a:chOff x="198800" y="5358633"/>
            <a:chExt cx="11792156" cy="56667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29ECBA7-E48A-D265-397A-3775276E9921}"/>
                </a:ext>
              </a:extLst>
            </p:cNvPr>
            <p:cNvSpPr/>
            <p:nvPr/>
          </p:nvSpPr>
          <p:spPr>
            <a:xfrm>
              <a:off x="198800" y="5358633"/>
              <a:ext cx="5788025" cy="566679"/>
            </a:xfrm>
            <a:prstGeom prst="rect">
              <a:avLst/>
            </a:prstGeom>
            <a:solidFill>
              <a:srgbClr val="00B4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044F350-FD82-C7CC-10C3-BFC30E678FA1}"/>
                </a:ext>
              </a:extLst>
            </p:cNvPr>
            <p:cNvSpPr txBox="1"/>
            <p:nvPr/>
          </p:nvSpPr>
          <p:spPr>
            <a:xfrm>
              <a:off x="2552075" y="5470960"/>
              <a:ext cx="1081474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+mj-lt"/>
                </a:rPr>
                <a:t>Before</a:t>
              </a:r>
              <a:endParaRPr lang="en-CA" sz="24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F4273D8-E5EC-BFE0-F830-6EEBBF5D1A6A}"/>
                </a:ext>
              </a:extLst>
            </p:cNvPr>
            <p:cNvSpPr/>
            <p:nvPr/>
          </p:nvSpPr>
          <p:spPr>
            <a:xfrm>
              <a:off x="6202931" y="5358633"/>
              <a:ext cx="5788025" cy="566679"/>
            </a:xfrm>
            <a:prstGeom prst="rect">
              <a:avLst/>
            </a:prstGeom>
            <a:solidFill>
              <a:srgbClr val="AAE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F37CA62-0F7A-058D-6B8F-D38C5C25B054}"/>
                </a:ext>
              </a:extLst>
            </p:cNvPr>
            <p:cNvSpPr txBox="1"/>
            <p:nvPr/>
          </p:nvSpPr>
          <p:spPr>
            <a:xfrm>
              <a:off x="8655330" y="5470960"/>
              <a:ext cx="883227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400">
                  <a:solidFill>
                    <a:schemeClr val="bg1"/>
                  </a:solidFill>
                  <a:latin typeface="+mj-lt"/>
                </a:rPr>
                <a:t>After</a:t>
              </a:r>
              <a:endParaRPr lang="en-CA" sz="2400" err="1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2C8B8928-AA81-7917-B011-23758E3C3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/>
          <a:lstStyle/>
          <a:p>
            <a:r>
              <a:rPr lang="en-US" dirty="0"/>
              <a:t> Resilient Floor Care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3701906-FDBB-3EB5-14A6-D409F9706F7F}"/>
              </a:ext>
            </a:extLst>
          </p:cNvPr>
          <p:cNvGrpSpPr/>
          <p:nvPr/>
        </p:nvGrpSpPr>
        <p:grpSpPr>
          <a:xfrm>
            <a:off x="9246206" y="113770"/>
            <a:ext cx="2567769" cy="1229032"/>
            <a:chOff x="9246206" y="113770"/>
            <a:chExt cx="2567769" cy="1229032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47079F7-BEEB-CE87-80B4-A8078F24892B}"/>
                </a:ext>
              </a:extLst>
            </p:cNvPr>
            <p:cNvSpPr txBox="1"/>
            <p:nvPr/>
          </p:nvSpPr>
          <p:spPr>
            <a:xfrm>
              <a:off x="9246206" y="543620"/>
              <a:ext cx="1229033" cy="369332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Example</a:t>
              </a: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9C2DFC61-BDD2-689A-ACA0-BB239A6692E3}"/>
                </a:ext>
              </a:extLst>
            </p:cNvPr>
            <p:cNvSpPr/>
            <p:nvPr/>
          </p:nvSpPr>
          <p:spPr>
            <a:xfrm>
              <a:off x="10584942" y="113770"/>
              <a:ext cx="1229032" cy="12290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B1A6A7C-1EB1-A1C0-0F45-11F7AA2903AF}"/>
                </a:ext>
              </a:extLst>
            </p:cNvPr>
            <p:cNvSpPr txBox="1"/>
            <p:nvPr/>
          </p:nvSpPr>
          <p:spPr>
            <a:xfrm>
              <a:off x="10584943" y="364075"/>
              <a:ext cx="1229032" cy="738664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4800" dirty="0">
                  <a:solidFill>
                    <a:srgbClr val="92D050"/>
                  </a:solidFill>
                  <a:latin typeface="3M Circular TT Black" panose="020B0A04020101010102" pitchFamily="34" charset="0"/>
                  <a:cs typeface="3M Circular TT Black" panose="020B0A04020101010102" pitchFamily="34" charset="0"/>
                </a:rPr>
                <a:t>1</a:t>
              </a:r>
            </a:p>
          </p:txBody>
        </p:sp>
      </p:grpSp>
      <p:pic>
        <p:nvPicPr>
          <p:cNvPr id="18" name="Picture 17" descr="A floor with a line on it&#10;&#10;AI-generated content may be incorrect.">
            <a:extLst>
              <a:ext uri="{FF2B5EF4-FFF2-40B4-BE49-F238E27FC236}">
                <a16:creationId xmlns:a16="http://schemas.microsoft.com/office/drawing/2014/main" id="{A1AF5C84-33BD-BCE8-466F-9BCD9355CA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673" y="1348332"/>
            <a:ext cx="5788152" cy="3198123"/>
          </a:xfrm>
          <a:prstGeom prst="rect">
            <a:avLst/>
          </a:prstGeom>
        </p:spPr>
      </p:pic>
      <p:pic>
        <p:nvPicPr>
          <p:cNvPr id="20" name="Picture 19" descr="A shiny floor in a room&#10;&#10;AI-generated content may be incorrect.">
            <a:extLst>
              <a:ext uri="{FF2B5EF4-FFF2-40B4-BE49-F238E27FC236}">
                <a16:creationId xmlns:a16="http://schemas.microsoft.com/office/drawing/2014/main" id="{70FFFFA9-93F2-5E10-4DD1-9EE55D02CC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2804" y="1344545"/>
            <a:ext cx="5788152" cy="3198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62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2C0D4C-CDDC-FB01-E31D-5919A4CD94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2E94A299-B44E-C978-4741-C3FB49575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/>
          <a:lstStyle/>
          <a:p>
            <a:r>
              <a:rPr lang="en-US" dirty="0"/>
              <a:t> Resilient Floor Care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2608CC6-00AE-29EA-5ACF-FC83DF4469E4}"/>
              </a:ext>
            </a:extLst>
          </p:cNvPr>
          <p:cNvGrpSpPr/>
          <p:nvPr/>
        </p:nvGrpSpPr>
        <p:grpSpPr>
          <a:xfrm>
            <a:off x="9246206" y="113770"/>
            <a:ext cx="2567769" cy="1229032"/>
            <a:chOff x="9246206" y="113770"/>
            <a:chExt cx="2567769" cy="1229032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2A11AEA-17BA-4D76-CE19-984B1F1CC1C4}"/>
                </a:ext>
              </a:extLst>
            </p:cNvPr>
            <p:cNvSpPr txBox="1"/>
            <p:nvPr/>
          </p:nvSpPr>
          <p:spPr>
            <a:xfrm>
              <a:off x="9246206" y="543620"/>
              <a:ext cx="1229033" cy="369332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Example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D6B8D7EB-4A66-3AB4-7801-170FD90DA05F}"/>
                </a:ext>
              </a:extLst>
            </p:cNvPr>
            <p:cNvSpPr/>
            <p:nvPr/>
          </p:nvSpPr>
          <p:spPr>
            <a:xfrm>
              <a:off x="10584942" y="113770"/>
              <a:ext cx="1229032" cy="12290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DB00F86-9626-4942-AE9C-23C11EDFCC0D}"/>
                </a:ext>
              </a:extLst>
            </p:cNvPr>
            <p:cNvSpPr txBox="1"/>
            <p:nvPr/>
          </p:nvSpPr>
          <p:spPr>
            <a:xfrm>
              <a:off x="10584943" y="364075"/>
              <a:ext cx="1229032" cy="738664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4800" dirty="0">
                  <a:solidFill>
                    <a:srgbClr val="92D050"/>
                  </a:solidFill>
                  <a:latin typeface="3M Circular TT Black" panose="020B0A04020101010102" pitchFamily="34" charset="0"/>
                  <a:cs typeface="3M Circular TT Black" panose="020B0A04020101010102" pitchFamily="34" charset="0"/>
                </a:rPr>
                <a:t>2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B4530B0-43B0-498A-104B-9E327610B8F7}"/>
              </a:ext>
            </a:extLst>
          </p:cNvPr>
          <p:cNvGrpSpPr/>
          <p:nvPr/>
        </p:nvGrpSpPr>
        <p:grpSpPr>
          <a:xfrm>
            <a:off x="198800" y="1344812"/>
            <a:ext cx="11792283" cy="3915779"/>
            <a:chOff x="198800" y="1356387"/>
            <a:chExt cx="11792283" cy="3915779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BE253C6-2C2E-222E-C4C0-744EB9F6CA4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02931" y="1356387"/>
              <a:ext cx="5788152" cy="3130191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A967AC2-F153-F60A-7757-D89F1E459B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8800" y="1359148"/>
              <a:ext cx="5788152" cy="3130191"/>
            </a:xfrm>
            <a:prstGeom prst="rect">
              <a:avLst/>
            </a:prstGeom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ED6C311B-6567-7BB7-0908-608420A53B1E}"/>
                </a:ext>
              </a:extLst>
            </p:cNvPr>
            <p:cNvGrpSpPr/>
            <p:nvPr/>
          </p:nvGrpSpPr>
          <p:grpSpPr>
            <a:xfrm>
              <a:off x="198800" y="4705487"/>
              <a:ext cx="11792156" cy="566679"/>
              <a:chOff x="198800" y="5358633"/>
              <a:chExt cx="11792156" cy="566679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FC18F2E3-32EF-C53B-2BC4-152E7C2959CA}"/>
                  </a:ext>
                </a:extLst>
              </p:cNvPr>
              <p:cNvSpPr/>
              <p:nvPr/>
            </p:nvSpPr>
            <p:spPr>
              <a:xfrm>
                <a:off x="198800" y="5358633"/>
                <a:ext cx="5788025" cy="566679"/>
              </a:xfrm>
              <a:prstGeom prst="rect">
                <a:avLst/>
              </a:prstGeom>
              <a:solidFill>
                <a:srgbClr val="00B43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0000" tIns="180000" rIns="180000" bIns="180000" rtlCol="0" anchor="t"/>
              <a:lstStyle/>
              <a:p>
                <a:pPr algn="ctr"/>
                <a:endParaRPr lang="en-US" sz="2000" dirty="0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39E130C-B876-A90E-ED72-BFD800DBCEE6}"/>
                  </a:ext>
                </a:extLst>
              </p:cNvPr>
              <p:cNvSpPr txBox="1"/>
              <p:nvPr/>
            </p:nvSpPr>
            <p:spPr>
              <a:xfrm>
                <a:off x="2552075" y="5470960"/>
                <a:ext cx="1081474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+mj-lt"/>
                  </a:rPr>
                  <a:t>Before</a:t>
                </a:r>
                <a:endParaRPr lang="en-CA" sz="2400" dirty="0">
                  <a:solidFill>
                    <a:schemeClr val="bg1"/>
                  </a:solidFill>
                  <a:latin typeface="+mj-lt"/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F26360DE-6837-1C00-A697-E42FC2F90844}"/>
                  </a:ext>
                </a:extLst>
              </p:cNvPr>
              <p:cNvSpPr/>
              <p:nvPr/>
            </p:nvSpPr>
            <p:spPr>
              <a:xfrm>
                <a:off x="6202931" y="5358633"/>
                <a:ext cx="5788025" cy="566679"/>
              </a:xfrm>
              <a:prstGeom prst="rect">
                <a:avLst/>
              </a:prstGeom>
              <a:solidFill>
                <a:srgbClr val="AAE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180000" tIns="180000" rIns="180000" bIns="180000" rtlCol="0" anchor="t"/>
              <a:lstStyle/>
              <a:p>
                <a:pPr algn="ctr"/>
                <a:endParaRPr lang="en-US" sz="2000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34533BC-D85C-2C32-D636-F7719CCF6E42}"/>
                  </a:ext>
                </a:extLst>
              </p:cNvPr>
              <p:cNvSpPr txBox="1"/>
              <p:nvPr/>
            </p:nvSpPr>
            <p:spPr>
              <a:xfrm>
                <a:off x="8655330" y="5470960"/>
                <a:ext cx="883227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2400">
                    <a:solidFill>
                      <a:schemeClr val="bg1"/>
                    </a:solidFill>
                    <a:latin typeface="+mj-lt"/>
                  </a:rPr>
                  <a:t>After</a:t>
                </a:r>
                <a:endParaRPr lang="en-CA" sz="2400" err="1">
                  <a:solidFill>
                    <a:schemeClr val="bg1"/>
                  </a:solidFill>
                  <a:latin typeface="+mj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7798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5F0618-024C-0476-53B8-701E4B4564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91270E2-2CE2-568D-06CF-0B85654C2EEF}"/>
              </a:ext>
            </a:extLst>
          </p:cNvPr>
          <p:cNvSpPr txBox="1"/>
          <p:nvPr/>
        </p:nvSpPr>
        <p:spPr>
          <a:xfrm>
            <a:off x="2552075" y="5470960"/>
            <a:ext cx="108147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  <a:latin typeface="+mj-lt"/>
              </a:rPr>
              <a:t>Before</a:t>
            </a:r>
            <a:endParaRPr lang="en-CA" sz="240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FDC953-2B6B-CDC2-F67C-A3230FBCCFBF}"/>
              </a:ext>
            </a:extLst>
          </p:cNvPr>
          <p:cNvSpPr txBox="1"/>
          <p:nvPr/>
        </p:nvSpPr>
        <p:spPr>
          <a:xfrm>
            <a:off x="8655330" y="5470960"/>
            <a:ext cx="88322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  <a:latin typeface="+mj-lt"/>
              </a:rPr>
              <a:t>After</a:t>
            </a:r>
            <a:endParaRPr lang="en-CA" sz="2400" err="1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FB8B7BE-AFCF-647E-CACD-B69F75F05EA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877" b="4547"/>
          <a:stretch/>
        </p:blipFill>
        <p:spPr>
          <a:xfrm>
            <a:off x="198800" y="1366682"/>
            <a:ext cx="5788152" cy="380508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DF3BE848-3031-4555-5DCC-ECC704F74003}"/>
              </a:ext>
            </a:extLst>
          </p:cNvPr>
          <p:cNvGrpSpPr/>
          <p:nvPr/>
        </p:nvGrpSpPr>
        <p:grpSpPr>
          <a:xfrm>
            <a:off x="198800" y="5382468"/>
            <a:ext cx="11792156" cy="566679"/>
            <a:chOff x="198800" y="5358633"/>
            <a:chExt cx="11792156" cy="56667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B40A38D-F559-4F5D-088D-391453D9C27B}"/>
                </a:ext>
              </a:extLst>
            </p:cNvPr>
            <p:cNvSpPr/>
            <p:nvPr/>
          </p:nvSpPr>
          <p:spPr>
            <a:xfrm>
              <a:off x="198800" y="5358633"/>
              <a:ext cx="5788025" cy="566679"/>
            </a:xfrm>
            <a:prstGeom prst="rect">
              <a:avLst/>
            </a:prstGeom>
            <a:solidFill>
              <a:srgbClr val="00B4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1C4D7E4-AC61-6EAA-93D8-168D5CC9374D}"/>
                </a:ext>
              </a:extLst>
            </p:cNvPr>
            <p:cNvSpPr txBox="1"/>
            <p:nvPr/>
          </p:nvSpPr>
          <p:spPr>
            <a:xfrm>
              <a:off x="2552075" y="5470960"/>
              <a:ext cx="1081474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+mj-lt"/>
                </a:rPr>
                <a:t>Before</a:t>
              </a:r>
              <a:endParaRPr lang="en-CA" sz="24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5FF29A9-DC8F-7D18-B86B-8121FC9AF05B}"/>
                </a:ext>
              </a:extLst>
            </p:cNvPr>
            <p:cNvSpPr/>
            <p:nvPr/>
          </p:nvSpPr>
          <p:spPr>
            <a:xfrm>
              <a:off x="6202931" y="5358633"/>
              <a:ext cx="5788025" cy="566679"/>
            </a:xfrm>
            <a:prstGeom prst="rect">
              <a:avLst/>
            </a:prstGeom>
            <a:solidFill>
              <a:srgbClr val="AAE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734900E-E5E9-9881-F909-A37A70460525}"/>
                </a:ext>
              </a:extLst>
            </p:cNvPr>
            <p:cNvSpPr txBox="1"/>
            <p:nvPr/>
          </p:nvSpPr>
          <p:spPr>
            <a:xfrm>
              <a:off x="8655330" y="5470960"/>
              <a:ext cx="883227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400">
                  <a:solidFill>
                    <a:schemeClr val="bg1"/>
                  </a:solidFill>
                  <a:latin typeface="+mj-lt"/>
                </a:rPr>
                <a:t>After</a:t>
              </a:r>
              <a:endParaRPr lang="en-CA" sz="2400" err="1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ED3FB6BD-43E8-B4B8-E343-5CB58F668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/>
          <a:lstStyle/>
          <a:p>
            <a:r>
              <a:rPr lang="en-US" dirty="0"/>
              <a:t> Resilient Floor Care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911D16F-6C44-54E3-08D4-28B5D726BC4B}"/>
              </a:ext>
            </a:extLst>
          </p:cNvPr>
          <p:cNvGrpSpPr/>
          <p:nvPr/>
        </p:nvGrpSpPr>
        <p:grpSpPr>
          <a:xfrm>
            <a:off x="9246206" y="113770"/>
            <a:ext cx="2567769" cy="1229032"/>
            <a:chOff x="9246206" y="113770"/>
            <a:chExt cx="2567769" cy="1229032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F8D7474-D5E5-3637-BF5A-17C491939B5D}"/>
                </a:ext>
              </a:extLst>
            </p:cNvPr>
            <p:cNvSpPr txBox="1"/>
            <p:nvPr/>
          </p:nvSpPr>
          <p:spPr>
            <a:xfrm>
              <a:off x="9246206" y="543620"/>
              <a:ext cx="1229033" cy="369332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Example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74E9977-B4DB-3CAD-DD7A-AB3D923492F6}"/>
                </a:ext>
              </a:extLst>
            </p:cNvPr>
            <p:cNvSpPr/>
            <p:nvPr/>
          </p:nvSpPr>
          <p:spPr>
            <a:xfrm>
              <a:off x="10584942" y="113770"/>
              <a:ext cx="1229032" cy="12290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95835CF-58E7-F4FF-C14C-E65BF60CADD1}"/>
                </a:ext>
              </a:extLst>
            </p:cNvPr>
            <p:cNvSpPr txBox="1"/>
            <p:nvPr/>
          </p:nvSpPr>
          <p:spPr>
            <a:xfrm>
              <a:off x="10584943" y="364075"/>
              <a:ext cx="1229032" cy="738664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4800" dirty="0">
                  <a:solidFill>
                    <a:srgbClr val="92D050"/>
                  </a:solidFill>
                  <a:latin typeface="3M Circular TT Black" panose="020B0A04020101010102" pitchFamily="34" charset="0"/>
                  <a:cs typeface="3M Circular TT Black" panose="020B0A04020101010102" pitchFamily="34" charset="0"/>
                </a:rPr>
                <a:t>3</a:t>
              </a:r>
            </a:p>
          </p:txBody>
        </p:sp>
      </p:grpSp>
      <p:pic>
        <p:nvPicPr>
          <p:cNvPr id="25" name="Picture 24" descr="A room with a window and a desk&#10;&#10;AI-generated content may be incorrect.">
            <a:extLst>
              <a:ext uri="{FF2B5EF4-FFF2-40B4-BE49-F238E27FC236}">
                <a16:creationId xmlns:a16="http://schemas.microsoft.com/office/drawing/2014/main" id="{E3ED3713-7DBD-6240-77D0-F635E1A9B19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" b="38321"/>
          <a:stretch/>
        </p:blipFill>
        <p:spPr>
          <a:xfrm>
            <a:off x="6201026" y="1370155"/>
            <a:ext cx="5788152" cy="3801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768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945F9E-40C1-EB61-6220-744303EB50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8431A85-40D2-321A-AF06-BDEE142E4F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2931" y="1355975"/>
            <a:ext cx="5788152" cy="301933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80F018C-B65F-9A64-2C4D-FE4350AD3EF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3542"/>
          <a:stretch/>
        </p:blipFill>
        <p:spPr>
          <a:xfrm>
            <a:off x="198800" y="1355975"/>
            <a:ext cx="5788152" cy="3019333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3C5A269F-4D7E-4E9C-6E35-10B18062C736}"/>
              </a:ext>
            </a:extLst>
          </p:cNvPr>
          <p:cNvGrpSpPr/>
          <p:nvPr/>
        </p:nvGrpSpPr>
        <p:grpSpPr>
          <a:xfrm>
            <a:off x="198800" y="4584479"/>
            <a:ext cx="11792156" cy="566679"/>
            <a:chOff x="198800" y="5358633"/>
            <a:chExt cx="11792156" cy="566679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2AE24C1-8DA7-52D0-88E9-C07006E0B69B}"/>
                </a:ext>
              </a:extLst>
            </p:cNvPr>
            <p:cNvSpPr/>
            <p:nvPr/>
          </p:nvSpPr>
          <p:spPr>
            <a:xfrm>
              <a:off x="198800" y="5358633"/>
              <a:ext cx="5788025" cy="566679"/>
            </a:xfrm>
            <a:prstGeom prst="rect">
              <a:avLst/>
            </a:prstGeom>
            <a:solidFill>
              <a:srgbClr val="00B4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4678784-4987-0AEE-75F3-11E80ABD0021}"/>
                </a:ext>
              </a:extLst>
            </p:cNvPr>
            <p:cNvSpPr txBox="1"/>
            <p:nvPr/>
          </p:nvSpPr>
          <p:spPr>
            <a:xfrm>
              <a:off x="2552075" y="5470960"/>
              <a:ext cx="1081474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+mj-lt"/>
                </a:rPr>
                <a:t>Before</a:t>
              </a:r>
              <a:endParaRPr lang="en-CA" sz="24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FEF2E37-22CF-5508-B570-95E9081D5CAC}"/>
                </a:ext>
              </a:extLst>
            </p:cNvPr>
            <p:cNvSpPr/>
            <p:nvPr/>
          </p:nvSpPr>
          <p:spPr>
            <a:xfrm>
              <a:off x="6202931" y="5358633"/>
              <a:ext cx="5788025" cy="566679"/>
            </a:xfrm>
            <a:prstGeom prst="rect">
              <a:avLst/>
            </a:prstGeom>
            <a:solidFill>
              <a:srgbClr val="AAE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CB2CA41-16F0-E731-0176-0BB6B73DC09B}"/>
                </a:ext>
              </a:extLst>
            </p:cNvPr>
            <p:cNvSpPr txBox="1"/>
            <p:nvPr/>
          </p:nvSpPr>
          <p:spPr>
            <a:xfrm>
              <a:off x="8655330" y="5470960"/>
              <a:ext cx="883227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400">
                  <a:solidFill>
                    <a:schemeClr val="bg1"/>
                  </a:solidFill>
                  <a:latin typeface="+mj-lt"/>
                </a:rPr>
                <a:t>After</a:t>
              </a:r>
              <a:endParaRPr lang="en-CA" sz="2400" err="1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56876DB5-B37A-1194-09B0-590866DFD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/>
          <a:lstStyle/>
          <a:p>
            <a:r>
              <a:rPr lang="en-US" dirty="0"/>
              <a:t> Resilient Floor Care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841AA66-3469-794C-33A6-3DCD270D70EF}"/>
              </a:ext>
            </a:extLst>
          </p:cNvPr>
          <p:cNvGrpSpPr/>
          <p:nvPr/>
        </p:nvGrpSpPr>
        <p:grpSpPr>
          <a:xfrm>
            <a:off x="9246206" y="113770"/>
            <a:ext cx="2567769" cy="1229032"/>
            <a:chOff x="9246206" y="113770"/>
            <a:chExt cx="2567769" cy="1229032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0143D4A-12A0-26B3-4378-EC7D3226F134}"/>
                </a:ext>
              </a:extLst>
            </p:cNvPr>
            <p:cNvSpPr txBox="1"/>
            <p:nvPr/>
          </p:nvSpPr>
          <p:spPr>
            <a:xfrm>
              <a:off x="9246206" y="543620"/>
              <a:ext cx="1229033" cy="369332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Example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39E36FF-A79B-ED73-F022-7A2E394E6986}"/>
                </a:ext>
              </a:extLst>
            </p:cNvPr>
            <p:cNvSpPr/>
            <p:nvPr/>
          </p:nvSpPr>
          <p:spPr>
            <a:xfrm>
              <a:off x="10584942" y="113770"/>
              <a:ext cx="1229032" cy="12290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12E13AC-7E56-C0E5-6C83-8E5FEA4A2B9F}"/>
                </a:ext>
              </a:extLst>
            </p:cNvPr>
            <p:cNvSpPr txBox="1"/>
            <p:nvPr/>
          </p:nvSpPr>
          <p:spPr>
            <a:xfrm>
              <a:off x="10584943" y="364075"/>
              <a:ext cx="1229032" cy="738664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4800" dirty="0">
                  <a:solidFill>
                    <a:srgbClr val="92D050"/>
                  </a:solidFill>
                  <a:latin typeface="3M Circular TT Black" panose="020B0A04020101010102" pitchFamily="34" charset="0"/>
                  <a:cs typeface="3M Circular TT Black" panose="020B0A04020101010102" pitchFamily="34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00356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D26C4B-2F1E-03D7-0537-7CC6E79202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860E4FF-20FA-8D1D-FAFE-D3C4E324E1E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376"/>
          <a:stretch/>
        </p:blipFill>
        <p:spPr>
          <a:xfrm>
            <a:off x="6202931" y="1349855"/>
            <a:ext cx="5788152" cy="306665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2286727-E90E-1F98-5233-5E424E0104F1}"/>
              </a:ext>
            </a:extLst>
          </p:cNvPr>
          <p:cNvGrpSpPr/>
          <p:nvPr/>
        </p:nvGrpSpPr>
        <p:grpSpPr>
          <a:xfrm>
            <a:off x="198800" y="4616999"/>
            <a:ext cx="11792156" cy="566679"/>
            <a:chOff x="198800" y="5358633"/>
            <a:chExt cx="11792156" cy="56667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D62A20A-97DF-7D58-9D79-40A39A08719E}"/>
                </a:ext>
              </a:extLst>
            </p:cNvPr>
            <p:cNvSpPr/>
            <p:nvPr/>
          </p:nvSpPr>
          <p:spPr>
            <a:xfrm>
              <a:off x="198800" y="5358633"/>
              <a:ext cx="5788025" cy="566679"/>
            </a:xfrm>
            <a:prstGeom prst="rect">
              <a:avLst/>
            </a:prstGeom>
            <a:solidFill>
              <a:srgbClr val="00B4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14F1141-43C7-B2FE-E744-47CA0128254C}"/>
                </a:ext>
              </a:extLst>
            </p:cNvPr>
            <p:cNvSpPr txBox="1"/>
            <p:nvPr/>
          </p:nvSpPr>
          <p:spPr>
            <a:xfrm>
              <a:off x="2552075" y="5470960"/>
              <a:ext cx="1081474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+mj-lt"/>
                </a:rPr>
                <a:t>Before</a:t>
              </a:r>
              <a:endParaRPr lang="en-CA" sz="24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024B3C9-589A-2ABC-2A27-A1685B371810}"/>
                </a:ext>
              </a:extLst>
            </p:cNvPr>
            <p:cNvSpPr/>
            <p:nvPr/>
          </p:nvSpPr>
          <p:spPr>
            <a:xfrm>
              <a:off x="6202931" y="5358633"/>
              <a:ext cx="5788025" cy="566679"/>
            </a:xfrm>
            <a:prstGeom prst="rect">
              <a:avLst/>
            </a:prstGeom>
            <a:solidFill>
              <a:srgbClr val="AAE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D82E980-0A64-7FA8-F3A0-E72760516EE7}"/>
                </a:ext>
              </a:extLst>
            </p:cNvPr>
            <p:cNvSpPr txBox="1"/>
            <p:nvPr/>
          </p:nvSpPr>
          <p:spPr>
            <a:xfrm>
              <a:off x="8655330" y="5470960"/>
              <a:ext cx="883227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400">
                  <a:solidFill>
                    <a:schemeClr val="bg1"/>
                  </a:solidFill>
                  <a:latin typeface="+mj-lt"/>
                </a:rPr>
                <a:t>After</a:t>
              </a:r>
              <a:endParaRPr lang="en-CA" sz="2400" err="1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C328FA5C-6F71-18C6-AE56-725F660C2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/>
          <a:lstStyle/>
          <a:p>
            <a:r>
              <a:rPr lang="en-US" dirty="0"/>
              <a:t> Resilient Floor Care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8DE8D09-D638-5EA6-A137-556D58572697}"/>
              </a:ext>
            </a:extLst>
          </p:cNvPr>
          <p:cNvGrpSpPr/>
          <p:nvPr/>
        </p:nvGrpSpPr>
        <p:grpSpPr>
          <a:xfrm>
            <a:off x="9246206" y="113770"/>
            <a:ext cx="2567769" cy="1229032"/>
            <a:chOff x="9246206" y="113770"/>
            <a:chExt cx="2567769" cy="1229032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BFE3516-26AB-9ACB-E443-B7030C340100}"/>
                </a:ext>
              </a:extLst>
            </p:cNvPr>
            <p:cNvSpPr txBox="1"/>
            <p:nvPr/>
          </p:nvSpPr>
          <p:spPr>
            <a:xfrm>
              <a:off x="9246206" y="543620"/>
              <a:ext cx="1229033" cy="369332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Example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C5F61B31-681A-660F-F455-D031B2B35180}"/>
                </a:ext>
              </a:extLst>
            </p:cNvPr>
            <p:cNvSpPr/>
            <p:nvPr/>
          </p:nvSpPr>
          <p:spPr>
            <a:xfrm>
              <a:off x="10584942" y="113770"/>
              <a:ext cx="1229032" cy="12290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64B24E1-A7D8-52CF-D229-5CD2163F6BEA}"/>
                </a:ext>
              </a:extLst>
            </p:cNvPr>
            <p:cNvSpPr txBox="1"/>
            <p:nvPr/>
          </p:nvSpPr>
          <p:spPr>
            <a:xfrm>
              <a:off x="10584943" y="364075"/>
              <a:ext cx="1229032" cy="738664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4800" dirty="0">
                  <a:solidFill>
                    <a:srgbClr val="92D050"/>
                  </a:solidFill>
                  <a:latin typeface="3M Circular TT Black" panose="020B0A04020101010102" pitchFamily="34" charset="0"/>
                  <a:cs typeface="3M Circular TT Black" panose="020B0A04020101010102" pitchFamily="34" charset="0"/>
                </a:rPr>
                <a:t>5</a:t>
              </a:r>
            </a:p>
          </p:txBody>
        </p:sp>
      </p:grpSp>
      <p:pic>
        <p:nvPicPr>
          <p:cNvPr id="25" name="Picture 24" descr="A hallway with a door and a few squares&#10;&#10;AI-generated content may be incorrect.">
            <a:extLst>
              <a:ext uri="{FF2B5EF4-FFF2-40B4-BE49-F238E27FC236}">
                <a16:creationId xmlns:a16="http://schemas.microsoft.com/office/drawing/2014/main" id="{9649EFF5-00CE-2AB8-E035-921FB91AD2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800" y="1351662"/>
            <a:ext cx="5788025" cy="306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00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7B2094-8BCD-934E-D82F-06BBCDBBC0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0A0A42E-EB27-5DF0-F6A9-4A0FA372B09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335"/>
          <a:stretch/>
        </p:blipFill>
        <p:spPr>
          <a:xfrm>
            <a:off x="6202931" y="1347021"/>
            <a:ext cx="5788152" cy="382564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E88065B-975A-FE20-89CB-92051AAB34B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261" b="3197"/>
          <a:stretch/>
        </p:blipFill>
        <p:spPr>
          <a:xfrm>
            <a:off x="198800" y="1347021"/>
            <a:ext cx="5788152" cy="382564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E0D3E2CA-2D84-245D-8843-42E4AEF2155E}"/>
              </a:ext>
            </a:extLst>
          </p:cNvPr>
          <p:cNvGrpSpPr/>
          <p:nvPr/>
        </p:nvGrpSpPr>
        <p:grpSpPr>
          <a:xfrm>
            <a:off x="198800" y="5373725"/>
            <a:ext cx="11792156" cy="566679"/>
            <a:chOff x="198800" y="5358633"/>
            <a:chExt cx="11792156" cy="566679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90D27C6-BA93-E057-939E-5BB1739DC42B}"/>
                </a:ext>
              </a:extLst>
            </p:cNvPr>
            <p:cNvSpPr/>
            <p:nvPr/>
          </p:nvSpPr>
          <p:spPr>
            <a:xfrm>
              <a:off x="198800" y="5358633"/>
              <a:ext cx="5788025" cy="566679"/>
            </a:xfrm>
            <a:prstGeom prst="rect">
              <a:avLst/>
            </a:prstGeom>
            <a:solidFill>
              <a:srgbClr val="00B4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BC1507D-D6F4-7F0E-CC91-3FF29D1FEECB}"/>
                </a:ext>
              </a:extLst>
            </p:cNvPr>
            <p:cNvSpPr txBox="1"/>
            <p:nvPr/>
          </p:nvSpPr>
          <p:spPr>
            <a:xfrm>
              <a:off x="2552075" y="5470960"/>
              <a:ext cx="1081474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+mj-lt"/>
                </a:rPr>
                <a:t>Before</a:t>
              </a:r>
              <a:endParaRPr lang="en-CA" sz="24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8320240-1A97-26BF-4F03-492E3780F8CD}"/>
                </a:ext>
              </a:extLst>
            </p:cNvPr>
            <p:cNvSpPr/>
            <p:nvPr/>
          </p:nvSpPr>
          <p:spPr>
            <a:xfrm>
              <a:off x="6202931" y="5358633"/>
              <a:ext cx="5788025" cy="566679"/>
            </a:xfrm>
            <a:prstGeom prst="rect">
              <a:avLst/>
            </a:prstGeom>
            <a:solidFill>
              <a:srgbClr val="AAE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2354630-AB2A-39B4-0046-FA646351E59C}"/>
                </a:ext>
              </a:extLst>
            </p:cNvPr>
            <p:cNvSpPr txBox="1"/>
            <p:nvPr/>
          </p:nvSpPr>
          <p:spPr>
            <a:xfrm>
              <a:off x="8655330" y="5470960"/>
              <a:ext cx="883227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400">
                  <a:solidFill>
                    <a:schemeClr val="bg1"/>
                  </a:solidFill>
                  <a:latin typeface="+mj-lt"/>
                </a:rPr>
                <a:t>After</a:t>
              </a:r>
              <a:endParaRPr lang="en-CA" sz="2400" err="1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AACE9FE4-03FE-7673-BAB3-308CD4557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/>
          <a:lstStyle/>
          <a:p>
            <a:r>
              <a:rPr lang="en-US" dirty="0"/>
              <a:t> Resilient Floor Care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A649252-77EB-BA40-25FF-81ADF06B9BE8}"/>
              </a:ext>
            </a:extLst>
          </p:cNvPr>
          <p:cNvGrpSpPr/>
          <p:nvPr/>
        </p:nvGrpSpPr>
        <p:grpSpPr>
          <a:xfrm>
            <a:off x="9246206" y="113770"/>
            <a:ext cx="2567769" cy="1229032"/>
            <a:chOff x="9246206" y="113770"/>
            <a:chExt cx="2567769" cy="1229032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E5AC8DA-626A-ED94-9830-46FC0597E3ED}"/>
                </a:ext>
              </a:extLst>
            </p:cNvPr>
            <p:cNvSpPr txBox="1"/>
            <p:nvPr/>
          </p:nvSpPr>
          <p:spPr>
            <a:xfrm>
              <a:off x="9246206" y="543620"/>
              <a:ext cx="1229033" cy="369332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Example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0588FD97-0E16-BE6C-4AAB-E30C48024F74}"/>
                </a:ext>
              </a:extLst>
            </p:cNvPr>
            <p:cNvSpPr/>
            <p:nvPr/>
          </p:nvSpPr>
          <p:spPr>
            <a:xfrm>
              <a:off x="10584942" y="113770"/>
              <a:ext cx="1229032" cy="12290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1DB396B-A442-BC64-6592-0396509E6817}"/>
                </a:ext>
              </a:extLst>
            </p:cNvPr>
            <p:cNvSpPr txBox="1"/>
            <p:nvPr/>
          </p:nvSpPr>
          <p:spPr>
            <a:xfrm>
              <a:off x="10584943" y="364075"/>
              <a:ext cx="1229032" cy="738664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4800" dirty="0">
                  <a:solidFill>
                    <a:srgbClr val="92D050"/>
                  </a:solidFill>
                  <a:latin typeface="3M Circular TT Black" panose="020B0A04020101010102" pitchFamily="34" charset="0"/>
                  <a:cs typeface="3M Circular TT Black" panose="020B0A04020101010102" pitchFamily="34" charset="0"/>
                </a:rPr>
                <a:t>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79008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1F9105-196C-2772-5EA3-891585A26D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93E0208-5481-A52D-D01D-28D104151FF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6551"/>
          <a:stretch/>
        </p:blipFill>
        <p:spPr>
          <a:xfrm>
            <a:off x="198799" y="1348247"/>
            <a:ext cx="5788152" cy="30566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781025D-4DA3-6536-137A-A9BDE960BF5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22724"/>
          <a:stretch/>
        </p:blipFill>
        <p:spPr>
          <a:xfrm>
            <a:off x="6202930" y="1348247"/>
            <a:ext cx="5788152" cy="3056605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72EEDA7-EDA0-CF68-1F0B-A7D45A93CB0E}"/>
              </a:ext>
            </a:extLst>
          </p:cNvPr>
          <p:cNvGrpSpPr/>
          <p:nvPr/>
        </p:nvGrpSpPr>
        <p:grpSpPr>
          <a:xfrm>
            <a:off x="198800" y="4610099"/>
            <a:ext cx="11792156" cy="566679"/>
            <a:chOff x="198800" y="5358633"/>
            <a:chExt cx="11792156" cy="56667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E02ADF3-006D-A202-CCCD-2B5D49E4C3B8}"/>
                </a:ext>
              </a:extLst>
            </p:cNvPr>
            <p:cNvSpPr/>
            <p:nvPr/>
          </p:nvSpPr>
          <p:spPr>
            <a:xfrm>
              <a:off x="198800" y="5358633"/>
              <a:ext cx="5788025" cy="566679"/>
            </a:xfrm>
            <a:prstGeom prst="rect">
              <a:avLst/>
            </a:prstGeom>
            <a:solidFill>
              <a:srgbClr val="00B4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43AF950-0B4F-2F9A-FC22-4C5A7AB7732B}"/>
                </a:ext>
              </a:extLst>
            </p:cNvPr>
            <p:cNvSpPr txBox="1"/>
            <p:nvPr/>
          </p:nvSpPr>
          <p:spPr>
            <a:xfrm>
              <a:off x="2552075" y="5470960"/>
              <a:ext cx="1081474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  <a:latin typeface="+mj-lt"/>
                </a:rPr>
                <a:t>Before</a:t>
              </a:r>
              <a:endParaRPr lang="en-CA" sz="24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5CB1B09-FCD8-43E3-BAC9-9BDBF6CF2DD0}"/>
                </a:ext>
              </a:extLst>
            </p:cNvPr>
            <p:cNvSpPr/>
            <p:nvPr/>
          </p:nvSpPr>
          <p:spPr>
            <a:xfrm>
              <a:off x="6202931" y="5358633"/>
              <a:ext cx="5788025" cy="566679"/>
            </a:xfrm>
            <a:prstGeom prst="rect">
              <a:avLst/>
            </a:prstGeom>
            <a:solidFill>
              <a:srgbClr val="AAE6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D3F398F-2437-CAA6-6DEC-2DC9A7BBD359}"/>
                </a:ext>
              </a:extLst>
            </p:cNvPr>
            <p:cNvSpPr txBox="1"/>
            <p:nvPr/>
          </p:nvSpPr>
          <p:spPr>
            <a:xfrm>
              <a:off x="8655330" y="5470960"/>
              <a:ext cx="883227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400">
                  <a:solidFill>
                    <a:schemeClr val="bg1"/>
                  </a:solidFill>
                  <a:latin typeface="+mj-lt"/>
                </a:rPr>
                <a:t>After</a:t>
              </a:r>
              <a:endParaRPr lang="en-CA" sz="2400" err="1">
                <a:solidFill>
                  <a:schemeClr val="bg1"/>
                </a:solidFill>
                <a:latin typeface="+mj-lt"/>
              </a:endParaRPr>
            </a:p>
          </p:txBody>
        </p:sp>
      </p:grpSp>
      <p:sp>
        <p:nvSpPr>
          <p:cNvPr id="19" name="Title 1">
            <a:extLst>
              <a:ext uri="{FF2B5EF4-FFF2-40B4-BE49-F238E27FC236}">
                <a16:creationId xmlns:a16="http://schemas.microsoft.com/office/drawing/2014/main" id="{1B5FA87F-9F31-5678-64FD-DEC01F0F7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43000"/>
          </a:xfrm>
        </p:spPr>
        <p:txBody>
          <a:bodyPr/>
          <a:lstStyle/>
          <a:p>
            <a:r>
              <a:rPr lang="en-US" dirty="0"/>
              <a:t> Resilient Floor Care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14B5E68-77D7-7C95-BF23-BECE9A4F918F}"/>
              </a:ext>
            </a:extLst>
          </p:cNvPr>
          <p:cNvGrpSpPr/>
          <p:nvPr/>
        </p:nvGrpSpPr>
        <p:grpSpPr>
          <a:xfrm>
            <a:off x="9246206" y="113770"/>
            <a:ext cx="2567769" cy="1229032"/>
            <a:chOff x="9246206" y="113770"/>
            <a:chExt cx="2567769" cy="1229032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96CC987-5FBD-7863-A301-B01CCD81BB3A}"/>
                </a:ext>
              </a:extLst>
            </p:cNvPr>
            <p:cNvSpPr txBox="1"/>
            <p:nvPr/>
          </p:nvSpPr>
          <p:spPr>
            <a:xfrm>
              <a:off x="9246206" y="543620"/>
              <a:ext cx="1229033" cy="369332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Example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D21BAC5F-5B51-5B82-A762-03AA3E830629}"/>
                </a:ext>
              </a:extLst>
            </p:cNvPr>
            <p:cNvSpPr/>
            <p:nvPr/>
          </p:nvSpPr>
          <p:spPr>
            <a:xfrm>
              <a:off x="10584942" y="113770"/>
              <a:ext cx="1229032" cy="122903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180000" rIns="180000" bIns="180000" rtlCol="0" anchor="t"/>
            <a:lstStyle/>
            <a:p>
              <a:pPr algn="ctr"/>
              <a:endParaRPr lang="en-US" sz="2000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68BED83-8BEC-1D8B-89E4-6583D6F9D469}"/>
                </a:ext>
              </a:extLst>
            </p:cNvPr>
            <p:cNvSpPr txBox="1"/>
            <p:nvPr/>
          </p:nvSpPr>
          <p:spPr>
            <a:xfrm>
              <a:off x="10584943" y="364075"/>
              <a:ext cx="1229032" cy="738664"/>
            </a:xfrm>
            <a:prstGeom prst="rect">
              <a:avLst/>
            </a:prstGeom>
            <a:noFill/>
            <a:effectLst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4800" dirty="0">
                  <a:solidFill>
                    <a:srgbClr val="92D050"/>
                  </a:solidFill>
                  <a:latin typeface="3M Circular TT Black" panose="020B0A04020101010102" pitchFamily="34" charset="0"/>
                  <a:cs typeface="3M Circular TT Black" panose="020B0A04020101010102" pitchFamily="34" charset="0"/>
                </a:rPr>
                <a:t>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35594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3M_PPTtemplate_v6">
  <a:themeElements>
    <a:clrScheme name="TRIFECTA 06 LtBlue_Blue_DkBlue">
      <a:dk1>
        <a:sysClr val="windowText" lastClr="000000"/>
      </a:dk1>
      <a:lt1>
        <a:srgbClr val="FFFFFF"/>
      </a:lt1>
      <a:dk2>
        <a:srgbClr val="A8A8A8"/>
      </a:dk2>
      <a:lt2>
        <a:srgbClr val="595959"/>
      </a:lt2>
      <a:accent1>
        <a:srgbClr val="00C8E6"/>
      </a:accent1>
      <a:accent2>
        <a:srgbClr val="1E1E96"/>
      </a:accent2>
      <a:accent3>
        <a:srgbClr val="003CE6"/>
      </a:accent3>
      <a:accent4>
        <a:srgbClr val="008423"/>
      </a:accent4>
      <a:accent5>
        <a:srgbClr val="D2D2D2"/>
      </a:accent5>
      <a:accent6>
        <a:srgbClr val="FF0000"/>
      </a:accent6>
      <a:hlink>
        <a:srgbClr val="0563C1"/>
      </a:hlink>
      <a:folHlink>
        <a:srgbClr val="1E4E79"/>
      </a:folHlink>
    </a:clrScheme>
    <a:fontScheme name="3M_Theme_v6">
      <a:majorFont>
        <a:latin typeface="3M Circular TT Bold"/>
        <a:ea typeface=""/>
        <a:cs typeface=""/>
      </a:majorFont>
      <a:minorFont>
        <a:latin typeface="3M Circular TT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0000"/>
        </a:solidFill>
        <a:ln>
          <a:noFill/>
        </a:ln>
      </a:spPr>
      <a:bodyPr lIns="180000" tIns="180000" rIns="180000" bIns="180000" rtlCol="0" anchor="t"/>
      <a:lstStyle>
        <a:defPPr>
          <a:defRPr sz="2000"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E01847A4-18E3-433B-B527-00BBAB91A667}" vid="{DB53FFC8-40DE-4499-83C1-0B5366583EC8}"/>
    </a:ext>
  </a:extLst>
</a:theme>
</file>

<file path=ppt/theme/theme2.xml><?xml version="1.0" encoding="utf-8"?>
<a:theme xmlns:a="http://schemas.openxmlformats.org/drawingml/2006/main" name="Office Theme">
  <a:themeElements>
    <a:clrScheme name="3M Colours">
      <a:dk1>
        <a:sysClr val="windowText" lastClr="000000"/>
      </a:dk1>
      <a:lt1>
        <a:sysClr val="window" lastClr="FFFFFF"/>
      </a:lt1>
      <a:dk2>
        <a:srgbClr val="595959"/>
      </a:dk2>
      <a:lt2>
        <a:srgbClr val="D2D2D2"/>
      </a:lt2>
      <a:accent1>
        <a:srgbClr val="FF0000"/>
      </a:accent1>
      <a:accent2>
        <a:srgbClr val="F5821E"/>
      </a:accent2>
      <a:accent3>
        <a:srgbClr val="FAAA19"/>
      </a:accent3>
      <a:accent4>
        <a:srgbClr val="FF0000"/>
      </a:accent4>
      <a:accent5>
        <a:srgbClr val="F5821E"/>
      </a:accent5>
      <a:accent6>
        <a:srgbClr val="FAAA19"/>
      </a:accent6>
      <a:hlink>
        <a:srgbClr val="000000"/>
      </a:hlink>
      <a:folHlink>
        <a:srgbClr val="000000"/>
      </a:folHlink>
    </a:clrScheme>
    <a:fontScheme name="3M">
      <a:majorFont>
        <a:latin typeface="3M Circular TT Bold"/>
        <a:ea typeface=""/>
        <a:cs typeface=""/>
      </a:majorFont>
      <a:minorFont>
        <a:latin typeface="3M Circular TT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3M Colours">
      <a:dk1>
        <a:sysClr val="windowText" lastClr="000000"/>
      </a:dk1>
      <a:lt1>
        <a:sysClr val="window" lastClr="FFFFFF"/>
      </a:lt1>
      <a:dk2>
        <a:srgbClr val="595959"/>
      </a:dk2>
      <a:lt2>
        <a:srgbClr val="D2D2D2"/>
      </a:lt2>
      <a:accent1>
        <a:srgbClr val="FF0000"/>
      </a:accent1>
      <a:accent2>
        <a:srgbClr val="F5821E"/>
      </a:accent2>
      <a:accent3>
        <a:srgbClr val="FAAA19"/>
      </a:accent3>
      <a:accent4>
        <a:srgbClr val="FF0000"/>
      </a:accent4>
      <a:accent5>
        <a:srgbClr val="F5821E"/>
      </a:accent5>
      <a:accent6>
        <a:srgbClr val="FAAA19"/>
      </a:accent6>
      <a:hlink>
        <a:srgbClr val="000000"/>
      </a:hlink>
      <a:folHlink>
        <a:srgbClr val="000000"/>
      </a:folHlink>
    </a:clrScheme>
    <a:fontScheme name="3M">
      <a:majorFont>
        <a:latin typeface="3M Circular TT Bold"/>
        <a:ea typeface=""/>
        <a:cs typeface=""/>
      </a:majorFont>
      <a:minorFont>
        <a:latin typeface="3M Circular TT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49b1ff83-fcbf-447d-97e9-0d3e6f3a9a03" xsi:nil="true"/>
    <lcf76f155ced4ddcb4097134ff3c332f xmlns="ef878e97-3806-4d85-9a42-6d9abc632e1b">
      <Terms xmlns="http://schemas.microsoft.com/office/infopath/2007/PartnerControls"/>
    </lcf76f155ced4ddcb4097134ff3c332f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A4F8DB4AD452B44AE658827D49137B0" ma:contentTypeVersion="16" ma:contentTypeDescription="Create a new document." ma:contentTypeScope="" ma:versionID="d8a67a9e630f0cc274700ffeb3b0dfc4">
  <xsd:schema xmlns:xsd="http://www.w3.org/2001/XMLSchema" xmlns:xs="http://www.w3.org/2001/XMLSchema" xmlns:p="http://schemas.microsoft.com/office/2006/metadata/properties" xmlns:ns2="ef878e97-3806-4d85-9a42-6d9abc632e1b" xmlns:ns3="27d06189-7d32-43d4-9dc0-3076e22a94a4" xmlns:ns4="49b1ff83-fcbf-447d-97e9-0d3e6f3a9a03" targetNamespace="http://schemas.microsoft.com/office/2006/metadata/properties" ma:root="true" ma:fieldsID="7ead2da56365eb47a6ab58219d8f8d7c" ns2:_="" ns3:_="" ns4:_="">
    <xsd:import namespace="ef878e97-3806-4d85-9a42-6d9abc632e1b"/>
    <xsd:import namespace="27d06189-7d32-43d4-9dc0-3076e22a94a4"/>
    <xsd:import namespace="49b1ff83-fcbf-447d-97e9-0d3e6f3a9a0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878e97-3806-4d85-9a42-6d9abc632e1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c727abb3-b6a4-4605-be73-24578a989ce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d06189-7d32-43d4-9dc0-3076e22a94a4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9b1ff83-fcbf-447d-97e9-0d3e6f3a9a03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46d7a03f-a024-4802-b366-0e9e398b9b47}" ma:internalName="TaxCatchAll" ma:showField="CatchAllData" ma:web="27d06189-7d32-43d4-9dc0-3076e22a94a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D2B1A6A-85BC-42F7-8383-35C73809CCEE}">
  <ds:schemaRefs>
    <ds:schemaRef ds:uri="http://purl.org/dc/elements/1.1/"/>
    <ds:schemaRef ds:uri="http://www.w3.org/XML/1998/namespace"/>
    <ds:schemaRef ds:uri="http://schemas.microsoft.com/office/2006/metadata/properties"/>
    <ds:schemaRef ds:uri="http://schemas.microsoft.com/office/infopath/2007/PartnerControls"/>
    <ds:schemaRef ds:uri="http://purl.org/dc/terms/"/>
    <ds:schemaRef ds:uri="27d06189-7d32-43d4-9dc0-3076e22a94a4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49b1ff83-fcbf-447d-97e9-0d3e6f3a9a03"/>
    <ds:schemaRef ds:uri="ef878e97-3806-4d85-9a42-6d9abc632e1b"/>
  </ds:schemaRefs>
</ds:datastoreItem>
</file>

<file path=customXml/itemProps2.xml><?xml version="1.0" encoding="utf-8"?>
<ds:datastoreItem xmlns:ds="http://schemas.openxmlformats.org/officeDocument/2006/customXml" ds:itemID="{A7C84AF7-02EE-47CE-9A7D-14CFFE35BA6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f878e97-3806-4d85-9a42-6d9abc632e1b"/>
    <ds:schemaRef ds:uri="27d06189-7d32-43d4-9dc0-3076e22a94a4"/>
    <ds:schemaRef ds:uri="49b1ff83-fcbf-447d-97e9-0d3e6f3a9a0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8921FD1-242D-44EF-852D-5674992C0B87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facac3c4-e2a5-4257-af76-205c8a821ddb}" enabled="0" method="" siteId="{facac3c4-e2a5-4257-af76-205c8a821dd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1965</TotalTime>
  <Words>1038</Words>
  <Application>Microsoft Office PowerPoint</Application>
  <PresentationFormat>Widescreen</PresentationFormat>
  <Paragraphs>151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3M Circular TT Bold</vt:lpstr>
      <vt:lpstr>ＭＳ Ｐゴシック</vt:lpstr>
      <vt:lpstr>Arial</vt:lpstr>
      <vt:lpstr>3M Circular TT Black</vt:lpstr>
      <vt:lpstr>3M Circular TT Book</vt:lpstr>
      <vt:lpstr>Open Sans</vt:lpstr>
      <vt:lpstr>3M_PPTtemplate_v6</vt:lpstr>
      <vt:lpstr>PowerPoint Presentation</vt:lpstr>
      <vt:lpstr>PowerPoint Presentation</vt:lpstr>
      <vt:lpstr> Resilient Floor Care</vt:lpstr>
      <vt:lpstr> Resilient Floor Care</vt:lpstr>
      <vt:lpstr> Resilient Floor Care</vt:lpstr>
      <vt:lpstr> Resilient Floor Care</vt:lpstr>
      <vt:lpstr> Resilient Floor Care</vt:lpstr>
      <vt:lpstr> Resilient Floor Care</vt:lpstr>
      <vt:lpstr> Resilient Floor Care</vt:lpstr>
      <vt:lpstr> Resilient Floor Care</vt:lpstr>
      <vt:lpstr>PowerPoint Presentation</vt:lpstr>
      <vt:lpstr> Stone Floor Restoration and Protection</vt:lpstr>
      <vt:lpstr> Stone Floor Restoration and Protection</vt:lpstr>
      <vt:lpstr> Stone Floor Restoration and Protection</vt:lpstr>
      <vt:lpstr> Stone Floor Restoration and Protection</vt:lpstr>
      <vt:lpstr> Stone Floor Restoration and Protection</vt:lpstr>
      <vt:lpstr> Stone Floor Restoration and Protection</vt:lpstr>
      <vt:lpstr> Stone Floor Restoration and Protection</vt:lpstr>
      <vt:lpstr> Stone Floor Restoration and Protection</vt:lpstr>
      <vt:lpstr> Stone Floor Restoration and Protection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Kristen Elchert;mjordan3@mmm.com</dc:creator>
  <dc:description>access at brand.3M.com</dc:description>
  <cp:lastModifiedBy>Ashley Swango CW</cp:lastModifiedBy>
  <cp:revision>21</cp:revision>
  <dcterms:created xsi:type="dcterms:W3CDTF">2022-08-08T14:31:07Z</dcterms:created>
  <dcterms:modified xsi:type="dcterms:W3CDTF">2025-06-09T19:44:10Z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1958178</vt:lpwstr>
  </property>
  <property fmtid="{D5CDD505-2E9C-101B-9397-08002B2CF9AE}" pid="3" name="NXPowerLiteSettings">
    <vt:lpwstr>A74006B004C800</vt:lpwstr>
  </property>
  <property fmtid="{D5CDD505-2E9C-101B-9397-08002B2CF9AE}" pid="4" name="NXPowerLiteVersion">
    <vt:lpwstr>D6.0.7</vt:lpwstr>
  </property>
  <property fmtid="{D5CDD505-2E9C-101B-9397-08002B2CF9AE}" pid="5" name="ContentTypeId">
    <vt:lpwstr>0x0101005A4F8DB4AD452B44AE658827D49137B0</vt:lpwstr>
  </property>
  <property fmtid="{D5CDD505-2E9C-101B-9397-08002B2CF9AE}" pid="6" name="MediaServiceImageTags">
    <vt:lpwstr/>
  </property>
</Properties>
</file>