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f"/>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F72_DFF53F36.xml" ContentType="application/vnd.ms-powerpoint.comment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tags/tag1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F79_9564A7F1.xml" ContentType="application/vnd.ms-powerpoint.comments+xml"/>
  <Override PartName="/ppt/tags/tag13.xml" ContentType="application/vnd.openxmlformats-officedocument.presentationml.tags+xml"/>
  <Override PartName="/ppt/notesSlides/notesSlide7.xml" ContentType="application/vnd.openxmlformats-officedocument.presentationml.notesSlide+xml"/>
  <Override PartName="/ppt/comments/modernComment_7F805CB3_DB11689.xml" ContentType="application/vnd.ms-powerpoint.comment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comments/modernComment_1FFE_D77D4D00.xml" ContentType="application/vnd.ms-powerpoint.comments+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comments/modernComment_7F805CAB_5C46CF80.xml" ContentType="application/vnd.ms-powerpoint.comments+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comments/modernComment_7F805CAF_A60F6638.xml" ContentType="application/vnd.ms-powerpoint.comments+xml"/>
  <Override PartName="/ppt/tags/tag20.xml" ContentType="application/vnd.openxmlformats-officedocument.presentationml.tags+xml"/>
  <Override PartName="/ppt/notesSlides/notesSlide15.xml" ContentType="application/vnd.openxmlformats-officedocument.presentationml.notesSlide+xml"/>
  <Override PartName="/ppt/comments/modernComment_10A_3D28F270.xml" ContentType="application/vnd.ms-powerpoint.comments+xml"/>
  <Override PartName="/ppt/tags/tag21.xml" ContentType="application/vnd.openxmlformats-officedocument.presentationml.tags+xml"/>
  <Override PartName="/ppt/notesSlides/notesSlide16.xml" ContentType="application/vnd.openxmlformats-officedocument.presentationml.notesSlide+xml"/>
  <Override PartName="/ppt/comments/modernComment_109_6EE092C5.xml" ContentType="application/vnd.ms-powerpoint.comments+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comments/modernComment_7F805CB2_BAA08A75.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25"/>
  </p:notesMasterIdLst>
  <p:handoutMasterIdLst>
    <p:handoutMasterId r:id="rId26"/>
  </p:handoutMasterIdLst>
  <p:sldIdLst>
    <p:sldId id="8052" r:id="rId5"/>
    <p:sldId id="8050" r:id="rId6"/>
    <p:sldId id="562" r:id="rId7"/>
    <p:sldId id="2139118761" r:id="rId8"/>
    <p:sldId id="930" r:id="rId9"/>
    <p:sldId id="8057" r:id="rId10"/>
    <p:sldId id="2139118771" r:id="rId11"/>
    <p:sldId id="8030" r:id="rId12"/>
    <p:sldId id="8190" r:id="rId13"/>
    <p:sldId id="378" r:id="rId14"/>
    <p:sldId id="2139118763" r:id="rId15"/>
    <p:sldId id="2139118766" r:id="rId16"/>
    <p:sldId id="267" r:id="rId17"/>
    <p:sldId id="2139118767" r:id="rId18"/>
    <p:sldId id="266" r:id="rId19"/>
    <p:sldId id="265" r:id="rId20"/>
    <p:sldId id="264" r:id="rId21"/>
    <p:sldId id="2139118770" r:id="rId22"/>
    <p:sldId id="8056" r:id="rId23"/>
    <p:sldId id="7171" r:id="rId24"/>
  </p:sldIdLst>
  <p:sldSz cx="12192000" cy="6858000"/>
  <p:notesSz cx="6797675" cy="9928225"/>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0279710-9567-4024-B659-908766B80E2C}">
          <p14:sldIdLst>
            <p14:sldId id="8052"/>
            <p14:sldId id="8050"/>
            <p14:sldId id="562"/>
            <p14:sldId id="2139118761"/>
            <p14:sldId id="930"/>
            <p14:sldId id="8057"/>
            <p14:sldId id="2139118771"/>
            <p14:sldId id="8030"/>
            <p14:sldId id="8190"/>
            <p14:sldId id="378"/>
            <p14:sldId id="2139118763"/>
            <p14:sldId id="2139118766"/>
            <p14:sldId id="267"/>
            <p14:sldId id="2139118767"/>
            <p14:sldId id="266"/>
            <p14:sldId id="265"/>
            <p14:sldId id="264"/>
            <p14:sldId id="2139118770"/>
            <p14:sldId id="8056"/>
            <p14:sldId id="71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DDDDFF"/>
    <a:srgbClr val="C5C5FF"/>
    <a:srgbClr val="013BE3"/>
    <a:srgbClr val="00C334"/>
    <a:srgbClr val="FFFFFF"/>
    <a:srgbClr val="3366FF"/>
    <a:srgbClr val="8228B4"/>
    <a:srgbClr val="003CE6"/>
    <a:srgbClr val="DC14AA"/>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1FA4D1-00E5-42C0-90FD-F2C7E2822D40}" v="8" dt="2023-04-11T21:27:24.2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36" autoAdjust="0"/>
    <p:restoredTop sz="76963" autoAdjust="0"/>
  </p:normalViewPr>
  <p:slideViewPr>
    <p:cSldViewPr snapToGrid="0">
      <p:cViewPr varScale="1">
        <p:scale>
          <a:sx n="114" d="100"/>
          <a:sy n="114" d="100"/>
        </p:scale>
        <p:origin x="1536" y="114"/>
      </p:cViewPr>
      <p:guideLst/>
    </p:cSldViewPr>
  </p:slideViewPr>
  <p:notesTextViewPr>
    <p:cViewPr>
      <p:scale>
        <a:sx n="200" d="100"/>
        <a:sy n="200" d="100"/>
      </p:scale>
      <p:origin x="0" y="0"/>
    </p:cViewPr>
  </p:notesTextViewPr>
  <p:sorterViewPr>
    <p:cViewPr varScale="1">
      <p:scale>
        <a:sx n="1" d="1"/>
        <a:sy n="1" d="1"/>
      </p:scale>
      <p:origin x="0" y="0"/>
    </p:cViewPr>
  </p:sorterViewPr>
  <p:notesViewPr>
    <p:cSldViewPr snapToGrid="0">
      <p:cViewPr varScale="1">
        <p:scale>
          <a:sx n="98" d="100"/>
          <a:sy n="98" d="100"/>
        </p:scale>
        <p:origin x="351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752975403332451E-2"/>
          <c:y val="9.4382022471910118E-2"/>
          <c:w val="0.97249404919333504"/>
          <c:h val="0.8764044943820225"/>
        </c:manualLayout>
      </c:layout>
      <c:barChart>
        <c:barDir val="col"/>
        <c:grouping val="stacked"/>
        <c:varyColors val="0"/>
        <c:ser>
          <c:idx val="0"/>
          <c:order val="0"/>
          <c:spPr>
            <a:solidFill>
              <a:schemeClr val="accent1"/>
            </a:solidFill>
            <a:ln>
              <a:noFill/>
            </a:ln>
          </c:spPr>
          <c:invertIfNegative val="0"/>
          <c:dLbls>
            <c:dLbl>
              <c:idx val="0"/>
              <c:layout>
                <c:manualLayout>
                  <c:x val="0"/>
                  <c:y val="-0.26685393258426965"/>
                </c:manualLayout>
              </c:layout>
              <c:numFmt formatCode="#,##0;&quot;-&quot;#,##0" sourceLinked="0"/>
              <c:spPr>
                <a:noFill/>
                <a:ln>
                  <a:noFill/>
                </a:ln>
              </c:spPr>
              <c:txPr>
                <a:bodyPr wrap="none"/>
                <a:lstStyle/>
                <a:p>
                  <a:pPr>
                    <a:defRPr sz="1400" kern="1200">
                      <a:solidFill>
                        <a:schemeClr val="tx1"/>
                      </a:solidFill>
                      <a:latin typeface="+mn-lt"/>
                      <a:ea typeface="+mj-ea"/>
                      <a:cs typeface="+mj-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3BB-4223-A081-13FA49746CF0}"/>
                </c:ext>
              </c:extLst>
            </c:dLbl>
            <c:dLbl>
              <c:idx val="1"/>
              <c:layout>
                <c:manualLayout>
                  <c:x val="0"/>
                  <c:y val="-0.2808988764044944"/>
                </c:manualLayout>
              </c:layout>
              <c:numFmt formatCode="#,##0;&quot;-&quot;#,##0" sourceLinked="0"/>
              <c:spPr>
                <a:noFill/>
                <a:ln>
                  <a:noFill/>
                </a:ln>
              </c:spPr>
              <c:txPr>
                <a:bodyPr wrap="none"/>
                <a:lstStyle/>
                <a:p>
                  <a:pPr>
                    <a:defRPr sz="1400" kern="1200">
                      <a:solidFill>
                        <a:schemeClr val="tx1"/>
                      </a:solidFill>
                      <a:latin typeface="+mn-lt"/>
                      <a:ea typeface="+mj-ea"/>
                      <a:cs typeface="+mj-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3BB-4223-A081-13FA49746CF0}"/>
                </c:ext>
              </c:extLst>
            </c:dLbl>
            <c:dLbl>
              <c:idx val="2"/>
              <c:layout>
                <c:manualLayout>
                  <c:x val="0"/>
                  <c:y val="-0.29831460674157301"/>
                </c:manualLayout>
              </c:layout>
              <c:numFmt formatCode="#,##0;&quot;-&quot;#,##0" sourceLinked="0"/>
              <c:spPr>
                <a:noFill/>
                <a:ln>
                  <a:noFill/>
                </a:ln>
              </c:spPr>
              <c:txPr>
                <a:bodyPr wrap="none"/>
                <a:lstStyle/>
                <a:p>
                  <a:pPr>
                    <a:defRPr sz="1400" kern="1200">
                      <a:solidFill>
                        <a:schemeClr val="tx1"/>
                      </a:solidFill>
                      <a:latin typeface="+mn-lt"/>
                      <a:ea typeface="+mj-ea"/>
                      <a:cs typeface="+mj-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3BB-4223-A081-13FA49746CF0}"/>
                </c:ext>
              </c:extLst>
            </c:dLbl>
            <c:dLbl>
              <c:idx val="4"/>
              <c:layout>
                <c:manualLayout>
                  <c:x val="0"/>
                  <c:y val="-0.48707865168539327"/>
                </c:manualLayout>
              </c:layout>
              <c:numFmt formatCode="#,##0;&quot;-&quot;#,##0" sourceLinked="0"/>
              <c:spPr>
                <a:noFill/>
                <a:ln>
                  <a:noFill/>
                </a:ln>
              </c:spPr>
              <c:txPr>
                <a:bodyPr wrap="none"/>
                <a:lstStyle/>
                <a:p>
                  <a:pPr>
                    <a:defRPr sz="1400" kern="1200">
                      <a:solidFill>
                        <a:schemeClr val="tx1"/>
                      </a:solidFill>
                      <a:latin typeface="+mn-lt"/>
                      <a:ea typeface="+mj-ea"/>
                      <a:cs typeface="+mj-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3BB-4223-A081-13FA49746CF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21654</c:v>
                </c:pt>
                <c:pt idx="1">
                  <c:v>23055</c:v>
                </c:pt>
                <c:pt idx="2">
                  <c:v>24763</c:v>
                </c:pt>
                <c:pt idx="4">
                  <c:v>43522</c:v>
                </c:pt>
              </c:numCache>
            </c:numRef>
          </c:val>
          <c:extLst>
            <c:ext xmlns:c16="http://schemas.microsoft.com/office/drawing/2014/chart" uri="{C3380CC4-5D6E-409C-BE32-E72D297353CC}">
              <c16:uniqueId val="{00000004-F3BB-4223-A081-13FA49746CF0}"/>
            </c:ext>
          </c:extLst>
        </c:ser>
        <c:dLbls>
          <c:showLegendKey val="0"/>
          <c:showVal val="0"/>
          <c:showCatName val="0"/>
          <c:showSerName val="0"/>
          <c:showPercent val="0"/>
          <c:showBubbleSize val="0"/>
        </c:dLbls>
        <c:gapWidth val="80"/>
        <c:overlap val="100"/>
        <c:axId val="58902808"/>
        <c:axId val="1"/>
      </c:barChart>
      <c:catAx>
        <c:axId val="5890280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43522"/>
          <c:min val="0"/>
        </c:scaling>
        <c:delete val="1"/>
        <c:axPos val="l"/>
        <c:numFmt formatCode="General" sourceLinked="1"/>
        <c:majorTickMark val="out"/>
        <c:minorTickMark val="none"/>
        <c:tickLblPos val="nextTo"/>
        <c:crossAx val="58902808"/>
        <c:crosses val="min"/>
        <c:crossBetween val="between"/>
      </c:valAx>
    </c:plotArea>
    <c:plotVisOnly val="0"/>
    <c:dispBlanksAs val="gap"/>
    <c:showDLblsOverMax val="1"/>
  </c:chart>
  <c:externalData r:id="rId1">
    <c:autoUpdate val="0"/>
  </c:externalData>
</c:chartSpace>
</file>

<file path=ppt/comments/modernComment_109_6EE092C5.xml><?xml version="1.0" encoding="utf-8"?>
<p188:cmLst xmlns:a="http://schemas.openxmlformats.org/drawingml/2006/main" xmlns:r="http://schemas.openxmlformats.org/officeDocument/2006/relationships" xmlns:p188="http://schemas.microsoft.com/office/powerpoint/2018/8/main">
  <p188:cm id="{C66FBEFD-DE78-4EA8-AC7F-39AEF7BF0A78}" authorId="{00000000-0000-0000-0000-000000000000}" status="resolved" created="2023-04-12T16:27:49.493" complete="100000">
    <pc:sldMkLst xmlns:pc="http://schemas.microsoft.com/office/powerpoint/2013/main/command">
      <pc:docMk/>
      <pc:sldMk cId="1860211397" sldId="265"/>
    </pc:sldMkLst>
    <p188:txBody>
      <a:bodyPr/>
      <a:lstStyle/>
      <a:p>
        <a:r>
          <a:rPr lang="en-US"/>
          <a:t>Same comment about not using Surfactant Free  </a:t>
        </a:r>
      </a:p>
    </p188:txBody>
  </p188:cm>
</p188:cmLst>
</file>

<file path=ppt/comments/modernComment_10A_3D28F270.xml><?xml version="1.0" encoding="utf-8"?>
<p188:cmLst xmlns:a="http://schemas.openxmlformats.org/drawingml/2006/main" xmlns:r="http://schemas.openxmlformats.org/officeDocument/2006/relationships" xmlns:p188="http://schemas.microsoft.com/office/powerpoint/2018/8/main">
  <p188:cm id="{26B23F10-0CD6-4D9F-8C78-519CD78AC44E}" authorId="{00000000-0000-0000-0000-000000000000}" status="resolved" created="2023-04-12T16:27:17.492" complete="100000">
    <pc:sldMkLst xmlns:pc="http://schemas.microsoft.com/office/powerpoint/2013/main/command">
      <pc:docMk/>
      <pc:sldMk cId="1026093680" sldId="266"/>
    </pc:sldMkLst>
    <p188:txBody>
      <a:bodyPr/>
      <a:lstStyle/>
      <a:p>
        <a:r>
          <a:rPr lang="en-US"/>
          <a:t>Without Surfactant not Surfactant Free</a:t>
        </a:r>
      </a:p>
    </p188:txBody>
  </p188:cm>
</p188:cmLst>
</file>

<file path=ppt/comments/modernComment_1F72_DFF53F36.xml><?xml version="1.0" encoding="utf-8"?>
<p188:cmLst xmlns:a="http://schemas.openxmlformats.org/drawingml/2006/main" xmlns:r="http://schemas.openxmlformats.org/officeDocument/2006/relationships" xmlns:p188="http://schemas.microsoft.com/office/powerpoint/2018/8/main">
  <p188:cm id="{6D9D4859-0703-4195-871F-F386690CF9C9}" authorId="{00000000-0000-0000-0000-000000000000}" status="resolved" created="2023-04-12T14:43:21.070" complete="100000">
    <ac:txMkLst xmlns:ac="http://schemas.microsoft.com/office/drawing/2013/main/command">
      <pc:docMk xmlns:pc="http://schemas.microsoft.com/office/powerpoint/2013/main/command"/>
      <pc:sldMk xmlns:pc="http://schemas.microsoft.com/office/powerpoint/2013/main/command" cId="3757391670" sldId="8050"/>
      <ac:spMk id="8" creationId="{3851C87F-1DDE-4E3E-AB69-6CA88EBA1C17}"/>
      <ac:txMk cp="158">
        <ac:context len="159" hash="1363873476"/>
      </ac:txMk>
    </ac:txMkLst>
    <p188:pos x="1343890" y="1593272"/>
    <p188:txBody>
      <a:bodyPr/>
      <a:lstStyle/>
      <a:p>
        <a:r>
          <a:rPr lang="en-US"/>
          <a:t>supporting performance and accuracy (I'm not sure we can ever "ensure" accuracy as there's always a margin of error)</a:t>
        </a:r>
      </a:p>
    </p188:txBody>
  </p188:cm>
  <p188:cm id="{AAADC444-7528-4BB3-ACFD-98FE86FB48C8}" authorId="{00000000-0000-0000-0000-000000000000}" status="resolved" created="2023-04-12T15:55:42.062" complete="100000">
    <pc:sldMkLst xmlns:pc="http://schemas.microsoft.com/office/powerpoint/2013/main/command">
      <pc:docMk/>
      <pc:sldMk cId="3757391670" sldId="8050"/>
    </pc:sldMkLst>
    <p188:txBody>
      <a:bodyPr/>
      <a:lstStyle/>
      <a:p>
        <a:r>
          <a:rPr lang="en-US"/>
          <a:t>I agree with Amy. Ensuring performance and accuracy is based on chemistry and testing of samples and the sensitivity and specificity claims obtained by OEM. Remove the words ensuring performance and accuracy.  </a:t>
        </a:r>
      </a:p>
    </p188:txBody>
  </p188:cm>
</p188:cmLst>
</file>

<file path=ppt/comments/modernComment_1F79_9564A7F1.xml><?xml version="1.0" encoding="utf-8"?>
<p188:cmLst xmlns:a="http://schemas.openxmlformats.org/drawingml/2006/main" xmlns:r="http://schemas.openxmlformats.org/officeDocument/2006/relationships" xmlns:p188="http://schemas.microsoft.com/office/powerpoint/2018/8/main">
  <p188:cm id="{058CBF30-C995-4B49-9E8D-0DBECBEEFFB1}" authorId="{00000000-0000-0000-0000-000000000000}" status="resolved" created="2023-04-12T14:48:02.353" complete="100000">
    <ac:txMkLst xmlns:ac="http://schemas.microsoft.com/office/drawing/2013/main/command">
      <pc:docMk xmlns:pc="http://schemas.microsoft.com/office/powerpoint/2013/main/command"/>
      <pc:sldMk xmlns:pc="http://schemas.microsoft.com/office/powerpoint/2013/main/command" cId="2506401777" sldId="8057"/>
      <ac:spMk id="35" creationId="{16225BC4-BED5-C643-BC5F-EE5391576EF1}"/>
      <ac:txMk cp="12" len="10">
        <ac:context len="59" hash="2382721066"/>
      </ac:txMk>
    </ac:txMkLst>
    <p188:pos x="3435927" y="277090"/>
    <p188:txBody>
      <a:bodyPr/>
      <a:lstStyle/>
      <a:p>
        <a:r>
          <a:rPr lang="en-US"/>
          <a:t>Helping to Solve</a:t>
        </a:r>
      </a:p>
    </p188:txBody>
  </p188:cm>
</p188:cmLst>
</file>

<file path=ppt/comments/modernComment_1FFE_D77D4D00.xml><?xml version="1.0" encoding="utf-8"?>
<p188:cmLst xmlns:a="http://schemas.openxmlformats.org/drawingml/2006/main" xmlns:r="http://schemas.openxmlformats.org/officeDocument/2006/relationships" xmlns:p188="http://schemas.microsoft.com/office/powerpoint/2018/8/main">
  <p188:cm id="{AE16EFD3-892C-47C9-AB4F-EDCC8DE8710A}" authorId="{00000000-0000-0000-0000-000000000000}" status="resolved" created="2023-04-12T14:49:27.874" complete="100000">
    <ac:txMkLst xmlns:ac="http://schemas.microsoft.com/office/drawing/2013/main/command">
      <pc:docMk xmlns:pc="http://schemas.microsoft.com/office/powerpoint/2013/main/command"/>
      <pc:sldMk xmlns:pc="http://schemas.microsoft.com/office/powerpoint/2013/main/command" cId="3615313152" sldId="8190"/>
      <ac:spMk id="8" creationId="{C8CB8165-33ED-4170-8F27-DB9508CBD8E6}"/>
      <ac:txMk cp="0" len="1">
        <ac:context len="84" hash="683186751"/>
      </ac:txMk>
    </ac:txMkLst>
    <p188:pos x="1523999" y="326571"/>
    <p188:txBody>
      <a:bodyPr/>
      <a:lstStyle/>
      <a:p>
        <a:r>
          <a:rPr lang="en-US"/>
          <a:t>Same comment re: "free" claims as I made in the other pptx.</a:t>
        </a:r>
      </a:p>
    </p188:txBody>
  </p188:cm>
  <p188:cm id="{FE95C12E-AA46-451F-89CC-C1BD3A9005D8}" authorId="{00000000-0000-0000-0000-000000000000}" status="resolved" created="2023-04-12T16:14:41.105" complete="100000">
    <pc:sldMkLst xmlns:pc="http://schemas.microsoft.com/office/powerpoint/2013/main/command">
      <pc:docMk/>
      <pc:sldMk cId="3615313152" sldId="8190"/>
    </pc:sldMkLst>
    <p188:txBody>
      <a:bodyPr/>
      <a:lstStyle/>
      <a:p>
        <a:r>
          <a:rPr lang="en-US"/>
          <a:t>Single side not made using a surfactant
Coating without surfactant
You could use the above and I agree with Amy's comment.</a:t>
        </a:r>
      </a:p>
    </p188:txBody>
  </p188:cm>
  <p188:cm id="{37CE9763-CBD9-4D4D-B9F3-C630171714AE}" authorId="{00000000-0000-0000-0000-000000000000}" status="resolved" created="2023-04-12T16:16:47.797" complete="100000">
    <ac:deMkLst xmlns:ac="http://schemas.microsoft.com/office/drawing/2013/main/command">
      <pc:docMk xmlns:pc="http://schemas.microsoft.com/office/powerpoint/2013/main/command"/>
      <pc:sldMk xmlns:pc="http://schemas.microsoft.com/office/powerpoint/2013/main/command" cId="3615313152" sldId="8190"/>
      <ac:spMk id="15" creationId="{080474E5-2A8E-4E34-A65F-2633ED53140A}"/>
    </ac:deMkLst>
    <p188:txBody>
      <a:bodyPr/>
      <a:lstStyle/>
      <a:p>
        <a:r>
          <a:rPr lang="en-US"/>
          <a:t>We should add a qualifier in regard to shelf life. Our testing is based on the component and not the final device. </a:t>
        </a:r>
      </a:p>
    </p188:txBody>
  </p188:cm>
</p188:cmLst>
</file>

<file path=ppt/comments/modernComment_7F805CAB_5C46CF80.xml><?xml version="1.0" encoding="utf-8"?>
<p188:cmLst xmlns:a="http://schemas.openxmlformats.org/drawingml/2006/main" xmlns:r="http://schemas.openxmlformats.org/officeDocument/2006/relationships" xmlns:p188="http://schemas.microsoft.com/office/powerpoint/2018/8/main">
  <p188:cm id="{7710CCB3-1A92-4A8E-BE94-BE3249D4C083}" authorId="{00000000-0000-0000-0000-000000000000}" status="resolved" created="2023-04-12T16:24:18.126" complete="100000">
    <pc:sldMkLst xmlns:pc="http://schemas.microsoft.com/office/powerpoint/2013/main/command">
      <pc:docMk/>
      <pc:sldMk cId="1548144512" sldId="2139118763"/>
    </pc:sldMkLst>
    <p188:txBody>
      <a:bodyPr/>
      <a:lstStyle/>
      <a:p>
        <a:r>
          <a:rPr lang="en-US"/>
          <a:t>Under Lateral Flow Strip  I think the term Point-of-Care is better than point of need.  Remove outside healthcare setting for POC's can be used in health care settings.  I have not seen the term Point of need used. CLIA dictates where tests are performed and by whom.  Low, Moderate or High Complexity. Point-of Care are CLIA wavied. </a:t>
        </a:r>
      </a:p>
    </p188:txBody>
  </p188:cm>
</p188:cmLst>
</file>

<file path=ppt/comments/modernComment_7F805CAF_A60F6638.xml><?xml version="1.0" encoding="utf-8"?>
<p188:cmLst xmlns:a="http://schemas.openxmlformats.org/drawingml/2006/main" xmlns:r="http://schemas.openxmlformats.org/officeDocument/2006/relationships" xmlns:p188="http://schemas.microsoft.com/office/powerpoint/2018/8/main">
  <p188:cm id="{A8DF1FD4-E044-4E47-9805-E2B4BE9EFD72}" authorId="{00000000-0000-0000-0000-000000000000}" status="resolved" created="2023-04-12T16:26:05.880" complete="100000">
    <pc:sldMkLst xmlns:pc="http://schemas.microsoft.com/office/powerpoint/2013/main/command">
      <pc:docMk/>
      <pc:sldMk cId="2786027064" sldId="2139118767"/>
    </pc:sldMkLst>
    <p188:txBody>
      <a:bodyPr/>
      <a:lstStyle/>
      <a:p>
        <a:r>
          <a:rPr lang="en-US"/>
          <a:t>Remove Surfactant Free state:
Without Surfactant </a:t>
        </a:r>
      </a:p>
    </p188:txBody>
  </p188:cm>
</p188:cmLst>
</file>

<file path=ppt/comments/modernComment_7F805CB2_BAA08A75.xml><?xml version="1.0" encoding="utf-8"?>
<p188:cmLst xmlns:a="http://schemas.openxmlformats.org/drawingml/2006/main" xmlns:r="http://schemas.openxmlformats.org/officeDocument/2006/relationships" xmlns:p188="http://schemas.microsoft.com/office/powerpoint/2018/8/main">
  <p188:cm id="{44CB9D79-2A96-4459-83D5-61D87F68D19B}" authorId="{00000000-0000-0000-0000-000000000000}" status="resolved" created="2023-04-12T14:53:46.390" complete="100000">
    <ac:txMkLst xmlns:ac="http://schemas.microsoft.com/office/drawing/2013/main/command">
      <pc:docMk xmlns:pc="http://schemas.microsoft.com/office/powerpoint/2013/main/command"/>
      <pc:sldMk xmlns:pc="http://schemas.microsoft.com/office/powerpoint/2013/main/command" cId="3131083381" sldId="2139118770"/>
      <ac:spMk id="9" creationId="{0EA8290A-2334-CBA1-2F57-A77B1C6AC15B}"/>
      <ac:txMk cp="6" len="6">
        <ac:context len="36" hash="621897118"/>
      </ac:txMk>
    </ac:txMkLst>
    <p188:pos x="2493818" y="455220"/>
    <p188:txBody>
      <a:bodyPr/>
      <a:lstStyle/>
      <a:p>
        <a:r>
          <a:rPr lang="en-US"/>
          <a:t>drop TM</a:t>
        </a:r>
      </a:p>
    </p188:txBody>
  </p188:cm>
</p188:cmLst>
</file>

<file path=ppt/comments/modernComment_7F805CB3_DB11689.xml><?xml version="1.0" encoding="utf-8"?>
<p188:cmLst xmlns:a="http://schemas.openxmlformats.org/drawingml/2006/main" xmlns:r="http://schemas.openxmlformats.org/officeDocument/2006/relationships" xmlns:p188="http://schemas.microsoft.com/office/powerpoint/2018/8/main">
  <p188:cm id="{3F114188-7DBD-45D7-B7A8-6A95F4E27D92}" authorId="{00000000-0000-0000-0000-000000000000}" status="resolved" created="2023-04-12T16:09:26.109" complete="100000">
    <pc:sldMkLst xmlns:pc="http://schemas.microsoft.com/office/powerpoint/2013/main/command">
      <pc:docMk/>
      <pc:sldMk cId="229709449" sldId="2139118771"/>
    </pc:sldMkLst>
    <p188:txBody>
      <a:bodyPr/>
      <a:lstStyle/>
      <a:p>
        <a:r>
          <a:rPr lang="en-US"/>
          <a:t>Minor comment but your font "Aid Fluid Flow" looks different than the others.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A43E2305-466C-4623-BA03-7D1ABB7C9E8B}" type="datetimeFigureOut">
              <a:rPr lang="en-GB" smtClean="0"/>
              <a:t>18/04/2023</a:t>
            </a:fld>
            <a:endParaRPr lang="en-GB"/>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2BAB2DDB-3F36-4FB8-8004-74C0E9CD6F54}" type="slidenum">
              <a:rPr lang="en-GB" smtClean="0"/>
              <a:t>‹#›</a:t>
            </a:fld>
            <a:endParaRPr lang="en-GB"/>
          </a:p>
        </p:txBody>
      </p:sp>
    </p:spTree>
    <p:extLst>
      <p:ext uri="{BB962C8B-B14F-4D97-AF65-F5344CB8AC3E}">
        <p14:creationId xmlns:p14="http://schemas.microsoft.com/office/powerpoint/2010/main" val="30513047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F894DEE1-CFED-4862-80A6-C1C29819A1DC}" type="datetimeFigureOut">
              <a:rPr lang="en-GB" smtClean="0"/>
              <a:t>18/04/2023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94745B09-AD31-409C-B2BB-E7C534396A29}" type="slidenum">
              <a:rPr lang="en-GB" smtClean="0"/>
              <a:t>‹#›</a:t>
            </a:fld>
            <a:endParaRPr lang="en-GB"/>
          </a:p>
        </p:txBody>
      </p:sp>
    </p:spTree>
    <p:extLst>
      <p:ext uri="{BB962C8B-B14F-4D97-AF65-F5344CB8AC3E}">
        <p14:creationId xmlns:p14="http://schemas.microsoft.com/office/powerpoint/2010/main" val="1279038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1865906 - Shutterstock ID 1495891703</a:t>
            </a:r>
            <a:endParaRPr lang="en-US" dirty="0"/>
          </a:p>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1</a:t>
            </a:fld>
            <a:endParaRPr lang="en-GB"/>
          </a:p>
        </p:txBody>
      </p:sp>
    </p:spTree>
    <p:extLst>
      <p:ext uri="{BB962C8B-B14F-4D97-AF65-F5344CB8AC3E}">
        <p14:creationId xmlns:p14="http://schemas.microsoft.com/office/powerpoint/2010/main" val="3542606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adhesive categories can be sorted based on the medical device construction and use.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Celum</a:t>
            </a:r>
            <a:r>
              <a:rPr lang="en-US" dirty="0"/>
              <a:t> image IDs: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Silicone High Performance:  </a:t>
            </a:r>
            <a:r>
              <a:rPr lang="en-US" b="0" i="0" dirty="0">
                <a:solidFill>
                  <a:srgbClr val="212529"/>
                </a:solidFill>
                <a:effectLst/>
                <a:latin typeface="Open Sans" panose="020B0606030504020204" pitchFamily="34" charset="0"/>
              </a:rPr>
              <a:t>1087070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Silicone Delayed Tack:  </a:t>
            </a:r>
            <a:r>
              <a:rPr lang="en-US" b="0" i="0" dirty="0">
                <a:solidFill>
                  <a:srgbClr val="212529"/>
                </a:solidFill>
                <a:effectLst/>
                <a:latin typeface="Open Sans" panose="020B0606030504020204" pitchFamily="34" charset="0"/>
              </a:rPr>
              <a:t>1087070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Acrylic Adhesive (Precision):  1087020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Acrylic Adhesive: 1087069</a:t>
            </a:r>
          </a:p>
          <a:p>
            <a:endParaRPr lang="en-US" dirty="0"/>
          </a:p>
        </p:txBody>
      </p:sp>
      <p:sp>
        <p:nvSpPr>
          <p:cNvPr id="4" name="Slide Number Placeholder 3"/>
          <p:cNvSpPr>
            <a:spLocks noGrp="1"/>
          </p:cNvSpPr>
          <p:nvPr>
            <p:ph type="sldNum" sz="quarter" idx="10"/>
          </p:nvPr>
        </p:nvSpPr>
        <p:spPr/>
        <p:txBody>
          <a:bodyPr/>
          <a:lstStyle/>
          <a:p>
            <a:fld id="{94745B09-AD31-409C-B2BB-E7C534396A29}" type="slidenum">
              <a:rPr lang="en-GB" smtClean="0"/>
              <a:pPr/>
              <a:t>10</a:t>
            </a:fld>
            <a:endParaRPr lang="en-GB"/>
          </a:p>
        </p:txBody>
      </p:sp>
    </p:spTree>
    <p:extLst>
      <p:ext uri="{BB962C8B-B14F-4D97-AF65-F5344CB8AC3E}">
        <p14:creationId xmlns:p14="http://schemas.microsoft.com/office/powerpoint/2010/main" val="822304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Microplate: 2178990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Lateral Flow:  drawn by Dave Franta, release signed</a:t>
            </a:r>
          </a:p>
          <a:p>
            <a:r>
              <a:rPr lang="en-US" dirty="0"/>
              <a:t>Capillary Test Strip:  1062032</a:t>
            </a:r>
          </a:p>
          <a:p>
            <a:r>
              <a:rPr lang="en-US" dirty="0"/>
              <a:t>Lab on a chip:  drawn by Dave Franta, release signed</a:t>
            </a:r>
          </a:p>
          <a:p>
            <a:r>
              <a:rPr lang="en-US" dirty="0"/>
              <a:t>Microfluidic Disk:  drawn by Dave Franta, release signed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Molded Cartridge:  drawn by Dave Franta, release signed</a:t>
            </a:r>
          </a:p>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11</a:t>
            </a:fld>
            <a:endParaRPr lang="en-GB"/>
          </a:p>
        </p:txBody>
      </p:sp>
    </p:spTree>
    <p:extLst>
      <p:ext uri="{BB962C8B-B14F-4D97-AF65-F5344CB8AC3E}">
        <p14:creationId xmlns:p14="http://schemas.microsoft.com/office/powerpoint/2010/main" val="1139596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Microplate: 2178990</a:t>
            </a:r>
          </a:p>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12</a:t>
            </a:fld>
            <a:endParaRPr lang="en-GB"/>
          </a:p>
        </p:txBody>
      </p:sp>
    </p:spTree>
    <p:extLst>
      <p:ext uri="{BB962C8B-B14F-4D97-AF65-F5344CB8AC3E}">
        <p14:creationId xmlns:p14="http://schemas.microsoft.com/office/powerpoint/2010/main" val="3593237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drawn by Dave Franta, release signed</a:t>
            </a:r>
          </a:p>
        </p:txBody>
      </p:sp>
      <p:sp>
        <p:nvSpPr>
          <p:cNvPr id="4" name="Slide Number Placeholder 3"/>
          <p:cNvSpPr>
            <a:spLocks noGrp="1"/>
          </p:cNvSpPr>
          <p:nvPr>
            <p:ph type="sldNum" sz="quarter" idx="5"/>
          </p:nvPr>
        </p:nvSpPr>
        <p:spPr/>
        <p:txBody>
          <a:bodyPr/>
          <a:lstStyle/>
          <a:p>
            <a:fld id="{94745B09-AD31-409C-B2BB-E7C534396A29}" type="slidenum">
              <a:rPr lang="en-GB" smtClean="0"/>
              <a:t>13</a:t>
            </a:fld>
            <a:endParaRPr lang="en-GB"/>
          </a:p>
        </p:txBody>
      </p:sp>
    </p:spTree>
    <p:extLst>
      <p:ext uri="{BB962C8B-B14F-4D97-AF65-F5344CB8AC3E}">
        <p14:creationId xmlns:p14="http://schemas.microsoft.com/office/powerpoint/2010/main" val="2374193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Capillary Test Strip:  1062032</a:t>
            </a:r>
          </a:p>
          <a:p>
            <a:r>
              <a:rPr lang="en-US" dirty="0"/>
              <a:t>Test Strip layers:  </a:t>
            </a:r>
            <a:r>
              <a:rPr lang="en-US" b="0" i="0" dirty="0">
                <a:solidFill>
                  <a:srgbClr val="212529"/>
                </a:solidFill>
                <a:effectLst/>
                <a:latin typeface="Open Sans" panose="020B0606030504020204" pitchFamily="34" charset="0"/>
              </a:rPr>
              <a:t>1062034  </a:t>
            </a:r>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14</a:t>
            </a:fld>
            <a:endParaRPr lang="en-GB"/>
          </a:p>
        </p:txBody>
      </p:sp>
    </p:spTree>
    <p:extLst>
      <p:ext uri="{BB962C8B-B14F-4D97-AF65-F5344CB8AC3E}">
        <p14:creationId xmlns:p14="http://schemas.microsoft.com/office/powerpoint/2010/main" val="529935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drawn by Dave Franta, release signed</a:t>
            </a:r>
          </a:p>
        </p:txBody>
      </p:sp>
      <p:sp>
        <p:nvSpPr>
          <p:cNvPr id="4" name="Slide Number Placeholder 3"/>
          <p:cNvSpPr>
            <a:spLocks noGrp="1"/>
          </p:cNvSpPr>
          <p:nvPr>
            <p:ph type="sldNum" sz="quarter" idx="5"/>
          </p:nvPr>
        </p:nvSpPr>
        <p:spPr/>
        <p:txBody>
          <a:bodyPr/>
          <a:lstStyle/>
          <a:p>
            <a:fld id="{94745B09-AD31-409C-B2BB-E7C534396A29}" type="slidenum">
              <a:rPr lang="en-GB" smtClean="0"/>
              <a:t>15</a:t>
            </a:fld>
            <a:endParaRPr lang="en-GB"/>
          </a:p>
        </p:txBody>
      </p:sp>
    </p:spTree>
    <p:extLst>
      <p:ext uri="{BB962C8B-B14F-4D97-AF65-F5344CB8AC3E}">
        <p14:creationId xmlns:p14="http://schemas.microsoft.com/office/powerpoint/2010/main" val="1553130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drawn by Dave Franta, release signed</a:t>
            </a:r>
          </a:p>
        </p:txBody>
      </p:sp>
      <p:sp>
        <p:nvSpPr>
          <p:cNvPr id="4" name="Slide Number Placeholder 3"/>
          <p:cNvSpPr>
            <a:spLocks noGrp="1"/>
          </p:cNvSpPr>
          <p:nvPr>
            <p:ph type="sldNum" sz="quarter" idx="5"/>
          </p:nvPr>
        </p:nvSpPr>
        <p:spPr/>
        <p:txBody>
          <a:bodyPr/>
          <a:lstStyle/>
          <a:p>
            <a:fld id="{94745B09-AD31-409C-B2BB-E7C534396A29}" type="slidenum">
              <a:rPr lang="en-GB" smtClean="0"/>
              <a:t>16</a:t>
            </a:fld>
            <a:endParaRPr lang="en-GB"/>
          </a:p>
        </p:txBody>
      </p:sp>
    </p:spTree>
    <p:extLst>
      <p:ext uri="{BB962C8B-B14F-4D97-AF65-F5344CB8AC3E}">
        <p14:creationId xmlns:p14="http://schemas.microsoft.com/office/powerpoint/2010/main" val="2326844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drawn by Dave Franta, release signed</a:t>
            </a:r>
          </a:p>
        </p:txBody>
      </p:sp>
      <p:sp>
        <p:nvSpPr>
          <p:cNvPr id="4" name="Slide Number Placeholder 3"/>
          <p:cNvSpPr>
            <a:spLocks noGrp="1"/>
          </p:cNvSpPr>
          <p:nvPr>
            <p:ph type="sldNum" sz="quarter" idx="5"/>
          </p:nvPr>
        </p:nvSpPr>
        <p:spPr/>
        <p:txBody>
          <a:bodyPr/>
          <a:lstStyle/>
          <a:p>
            <a:fld id="{94745B09-AD31-409C-B2BB-E7C534396A29}" type="slidenum">
              <a:rPr lang="en-GB" smtClean="0"/>
              <a:t>17</a:t>
            </a:fld>
            <a:endParaRPr lang="en-GB"/>
          </a:p>
        </p:txBody>
      </p:sp>
    </p:spTree>
    <p:extLst>
      <p:ext uri="{BB962C8B-B14F-4D97-AF65-F5344CB8AC3E}">
        <p14:creationId xmlns:p14="http://schemas.microsoft.com/office/powerpoint/2010/main" val="3375976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err="1">
                <a:solidFill>
                  <a:schemeClr val="tx1"/>
                </a:solidFill>
                <a:effectLst/>
                <a:latin typeface="+mn-lt"/>
                <a:ea typeface="+mn-ea"/>
                <a:cs typeface="+mn-cs"/>
              </a:rPr>
              <a:t>Celum</a:t>
            </a:r>
            <a:r>
              <a:rPr lang="en-US" sz="1600" b="0" i="0" kern="1200" dirty="0">
                <a:solidFill>
                  <a:schemeClr val="tx1"/>
                </a:solidFill>
                <a:effectLst/>
                <a:latin typeface="+mn-lt"/>
                <a:ea typeface="+mn-ea"/>
                <a:cs typeface="+mn-cs"/>
              </a:rPr>
              <a:t> ID: Counter clockwise starting at 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1862889 - </a:t>
            </a:r>
            <a:r>
              <a:rPr lang="en-US" sz="1400" b="0" i="0" kern="1200" dirty="0">
                <a:solidFill>
                  <a:schemeClr val="tx1"/>
                </a:solidFill>
                <a:effectLst/>
                <a:latin typeface="+mn-lt"/>
                <a:ea typeface="+mn-ea"/>
                <a:cs typeface="+mn-cs"/>
              </a:rPr>
              <a:t>Shutterstock-ID-564750094.jpg;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2139623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1862778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1862850</a:t>
            </a:r>
          </a:p>
          <a:p>
            <a:endParaRPr lang="en-US" sz="1400" dirty="0">
              <a:cs typeface="3M Circular Book" panose="020B0604020101020102" pitchFamily="34" charset="77"/>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9306C-EF6D-4EDE-A6A3-5EF9E8A7E09B}" type="slidenum">
              <a:rPr kumimoji="0" lang="en-US" sz="1200" b="0" i="0" u="none" strike="noStrike" kern="1200" cap="none" spc="0" normalizeH="0" baseline="0" noProof="0" smtClean="0">
                <a:ln>
                  <a:noFill/>
                </a:ln>
                <a:solidFill>
                  <a:prstClr val="black"/>
                </a:solidFill>
                <a:effectLst/>
                <a:uLnTx/>
                <a:uFillTx/>
                <a:latin typeface="3M Circular T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3M Circular TT Book"/>
              <a:ea typeface="+mn-ea"/>
              <a:cs typeface="+mn-cs"/>
            </a:endParaRPr>
          </a:p>
        </p:txBody>
      </p:sp>
    </p:spTree>
    <p:extLst>
      <p:ext uri="{BB962C8B-B14F-4D97-AF65-F5344CB8AC3E}">
        <p14:creationId xmlns:p14="http://schemas.microsoft.com/office/powerpoint/2010/main" val="4156383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Getty-ID-495573540.jpg (ID:1229267) – edited to include Find My Adhesive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r>
              <a:rPr lang="en-US" sz="1400" b="1" dirty="0"/>
              <a:t>Why</a:t>
            </a:r>
            <a:r>
              <a:rPr lang="en-US" sz="1400" dirty="0"/>
              <a:t> does your topic matter?</a:t>
            </a:r>
          </a:p>
          <a:p>
            <a:r>
              <a:rPr lang="en-US" sz="1200" b="0" i="0" kern="1200" dirty="0">
                <a:solidFill>
                  <a:schemeClr val="tx1"/>
                </a:solidFill>
                <a:effectLst/>
                <a:latin typeface="+mn-lt"/>
                <a:ea typeface="+mn-ea"/>
                <a:cs typeface="+mn-cs"/>
              </a:rPr>
              <a:t>You create lifesaving technology. The from small single use blood glucose test strips to large intricate designs requiring next level sophistication and new microfluidic materials your designs enable those effected by disease or living with chronic conditions such as diabetes to make life-sustaining decisions while maintaining their independence and active lifestyles</a:t>
            </a:r>
            <a:r>
              <a:rPr lang="en-US" sz="1400" b="0" i="0" kern="1200" dirty="0">
                <a:solidFill>
                  <a:schemeClr val="tx1"/>
                </a:solidFill>
                <a:effectLst/>
                <a:latin typeface="+mn-lt"/>
                <a:ea typeface="+mn-ea"/>
                <a:cs typeface="+mn-cs"/>
              </a:rPr>
              <a:t>.</a:t>
            </a:r>
            <a:br>
              <a:rPr lang="en-US" sz="1400" dirty="0"/>
            </a:br>
            <a:endParaRPr lang="en-US" sz="1400" dirty="0">
              <a:cs typeface="3M Circular Book" panose="020B0604020101020102" pitchFamily="34" charset="77"/>
            </a:endParaRPr>
          </a:p>
          <a:p>
            <a:r>
              <a:rPr lang="en-US" sz="1400" dirty="0">
                <a:cs typeface="3M Circular Book" panose="020B0604020101020102" pitchFamily="34" charset="77"/>
              </a:rPr>
              <a:t>We are (re)imaging the materials and design requirements of the next small diagnostic devices and how 3M Science can come to the aid of device designers across the globe. Healthcare is changing rapidly with diagnosis and screening technologies needing to be ever more fast and accurate at the point of need. Chronic disease management such as diabetes that is impacting100’s of millions of lives daily are consistent drum beat. Additionally infectious disease outbreaks such as Corona, SARS, MERS, along the more common seasonal flu require high volume and rapid screening to contain and treat outbreaks. </a:t>
            </a:r>
          </a:p>
          <a:p>
            <a:endParaRPr lang="en-US" sz="1400" dirty="0">
              <a:cs typeface="3M Circular Book" panose="020B0604020101020102" pitchFamily="34" charset="77"/>
            </a:endParaRPr>
          </a:p>
          <a:p>
            <a:r>
              <a:rPr lang="en-US" sz="1400" dirty="0">
                <a:cs typeface="3M Circular Book" panose="020B0604020101020102" pitchFamily="34" charset="77"/>
              </a:rPr>
              <a:t>Speed, accuracy, and availability at the point of need is critical to disease management</a:t>
            </a:r>
          </a:p>
          <a:p>
            <a:endParaRPr lang="en-US" sz="1400" dirty="0">
              <a:cs typeface="3M Circular Book" panose="020B0604020101020102" pitchFamily="34" charset="77"/>
            </a:endParaRPr>
          </a:p>
          <a:p>
            <a:r>
              <a:rPr lang="en-US" sz="1400" b="0" i="0" kern="1200" dirty="0">
                <a:solidFill>
                  <a:schemeClr val="tx1"/>
                </a:solidFill>
                <a:effectLst/>
                <a:latin typeface="3M Circular Book" panose="020B0604020101020102" pitchFamily="34" charset="77"/>
                <a:ea typeface="+mn-ea"/>
                <a:cs typeface="+mn-cs"/>
              </a:rPr>
              <a:t>3M </a:t>
            </a:r>
            <a:r>
              <a:rPr lang="en-US" sz="1400" b="0" i="0" kern="1200" dirty="0" err="1">
                <a:solidFill>
                  <a:schemeClr val="tx1"/>
                </a:solidFill>
                <a:effectLst/>
                <a:latin typeface="3M Circular Book" panose="020B0604020101020102" pitchFamily="34" charset="77"/>
                <a:ea typeface="+mn-ea"/>
                <a:cs typeface="+mn-cs"/>
              </a:rPr>
              <a:t>Medtech</a:t>
            </a:r>
            <a:r>
              <a:rPr lang="en-US" sz="1400" b="0" i="0" kern="1200" dirty="0">
                <a:solidFill>
                  <a:schemeClr val="tx1"/>
                </a:solidFill>
                <a:effectLst/>
                <a:latin typeface="3M Circular Book" panose="020B0604020101020102" pitchFamily="34" charset="77"/>
                <a:ea typeface="+mn-ea"/>
                <a:cs typeface="+mn-cs"/>
              </a:rPr>
              <a:t> materials are used everyday by millions in a multitude of applications to bring aid and treatment to patients across the globe and industry. </a:t>
            </a:r>
          </a:p>
          <a:p>
            <a:endParaRPr lang="en-US" sz="1400" b="0" i="0" kern="1200" dirty="0">
              <a:solidFill>
                <a:schemeClr val="tx1"/>
              </a:solidFill>
              <a:effectLst/>
              <a:latin typeface="3M Circular Book" panose="020B0604020101020102" pitchFamily="34" charset="77"/>
              <a:ea typeface="+mn-ea"/>
              <a:cs typeface="+mn-cs"/>
            </a:endParaRPr>
          </a:p>
          <a:p>
            <a:r>
              <a:rPr lang="en-US" sz="1400" b="0" i="0" kern="1200" dirty="0">
                <a:solidFill>
                  <a:schemeClr val="tx1"/>
                </a:solidFill>
                <a:effectLst/>
                <a:latin typeface="3M Circular Book" panose="020B0604020101020102" pitchFamily="34" charset="77"/>
                <a:ea typeface="+mn-ea"/>
                <a:cs typeface="+mn-cs"/>
              </a:rPr>
              <a:t>Common in every microfluidic device fluid needs to move as a minimum from point A to point B.  In more complex Lab on a Chip (LOC) multipoint reactions fluid may need to move from A to B via a mixing step and/or a separation step and may need to continue moving to points C for detection. </a:t>
            </a:r>
          </a:p>
          <a:p>
            <a:endParaRPr lang="en-US" sz="1400" b="0" i="0" kern="1200" dirty="0">
              <a:solidFill>
                <a:schemeClr val="tx1"/>
              </a:solidFill>
              <a:effectLst/>
              <a:latin typeface="3M Circular Book" panose="020B0604020101020102" pitchFamily="34" charset="77"/>
              <a:ea typeface="+mn-ea"/>
              <a:cs typeface="+mn-cs"/>
            </a:endParaRPr>
          </a:p>
          <a:p>
            <a:r>
              <a:rPr lang="en-US" sz="1400" b="0" i="0" kern="1200" dirty="0">
                <a:solidFill>
                  <a:schemeClr val="tx1"/>
                </a:solidFill>
                <a:effectLst/>
                <a:latin typeface="3M Circular Book" panose="020B0604020101020102" pitchFamily="34" charset="77"/>
                <a:ea typeface="+mn-ea"/>
                <a:cs typeface="+mn-cs"/>
              </a:rPr>
              <a:t>Sounds simple, right?  Maybe so for a one-off prototype but put this into mass production and things just got a lot more complicated. </a:t>
            </a:r>
          </a:p>
          <a:p>
            <a:endParaRPr lang="en-US" sz="1400" b="0" i="0" kern="1200" dirty="0">
              <a:solidFill>
                <a:schemeClr val="tx1"/>
              </a:solidFill>
              <a:effectLst/>
              <a:latin typeface="3M Circular Book" panose="020B0604020101020102" pitchFamily="34" charset="77"/>
              <a:ea typeface="+mn-ea"/>
              <a:cs typeface="+mn-cs"/>
            </a:endParaRPr>
          </a:p>
          <a:p>
            <a:r>
              <a:rPr lang="en-US" sz="1400" b="0" i="0" kern="1200" dirty="0">
                <a:solidFill>
                  <a:schemeClr val="tx1"/>
                </a:solidFill>
                <a:effectLst/>
                <a:latin typeface="3M Circular Book" panose="020B0604020101020102" pitchFamily="34" charset="77"/>
                <a:ea typeface="+mn-ea"/>
                <a:cs typeface="+mn-cs"/>
              </a:rPr>
              <a:t>Sample ports, sample conduits and test chambers must be manufactured to exacting specifications and tolerances, if not, the accuracy of the finished device will be compromised. </a:t>
            </a:r>
          </a:p>
          <a:p>
            <a:endParaRPr lang="en-US" sz="1400" b="0" i="0" kern="1200" dirty="0">
              <a:solidFill>
                <a:schemeClr val="tx1"/>
              </a:solidFill>
              <a:effectLst/>
              <a:latin typeface="3M Circular Book" panose="020B0604020101020102" pitchFamily="34" charset="77"/>
              <a:ea typeface="+mn-ea"/>
              <a:cs typeface="+mn-cs"/>
            </a:endParaRPr>
          </a:p>
          <a:p>
            <a:r>
              <a:rPr lang="en-US" sz="1400" b="0" i="0" kern="1200" dirty="0">
                <a:solidFill>
                  <a:schemeClr val="tx1"/>
                </a:solidFill>
                <a:effectLst/>
                <a:latin typeface="3M Circular Book" panose="020B0604020101020102" pitchFamily="34" charset="77"/>
                <a:ea typeface="+mn-ea"/>
                <a:cs typeface="+mn-cs"/>
              </a:rPr>
              <a:t>Example: some blood glucose test strips rely on timing of the blood flow to the enzyme. If the speed of reaction is not consistent, it will affect accuracy of the reading. Too slow or too fast will result in measurement errors. </a:t>
            </a:r>
          </a:p>
          <a:p>
            <a:endParaRPr lang="en-US" sz="1400" b="0" i="0" kern="1200" dirty="0">
              <a:solidFill>
                <a:schemeClr val="tx1"/>
              </a:solidFill>
              <a:effectLst/>
              <a:latin typeface="3M Circular Book" panose="020B0604020101020102" pitchFamily="34" charset="77"/>
              <a:ea typeface="+mn-ea"/>
              <a:cs typeface="+mn-cs"/>
            </a:endParaRPr>
          </a:p>
          <a:p>
            <a:r>
              <a:rPr lang="en-US" sz="1400" b="0" i="0" kern="1200" dirty="0">
                <a:solidFill>
                  <a:schemeClr val="tx1"/>
                </a:solidFill>
                <a:effectLst/>
                <a:latin typeface="3M Circular Book" panose="020B0604020101020102" pitchFamily="34" charset="77"/>
                <a:ea typeface="+mn-ea"/>
                <a:cs typeface="+mn-cs"/>
              </a:rPr>
              <a:t>In a LOC device there may be an array of tests or assays and multiple sample handling systems requiring an ordered or synchronized reaction, the rate of flow must be tightly controlled for a complete reaction.</a:t>
            </a:r>
          </a:p>
          <a:p>
            <a:endParaRPr lang="en-US" sz="1400" b="0" i="0" kern="1200" dirty="0">
              <a:solidFill>
                <a:schemeClr val="tx1"/>
              </a:solidFill>
              <a:effectLst/>
              <a:latin typeface="3M Circular Book" panose="020B0604020101020102" pitchFamily="34" charset="77"/>
              <a:ea typeface="+mn-ea"/>
              <a:cs typeface="+mn-cs"/>
            </a:endParaRPr>
          </a:p>
          <a:p>
            <a:r>
              <a:rPr lang="en-US" sz="1400" b="0" i="0" kern="1200" dirty="0">
                <a:solidFill>
                  <a:schemeClr val="tx1"/>
                </a:solidFill>
                <a:effectLst/>
                <a:latin typeface="3M Circular Book" panose="020B0604020101020102" pitchFamily="34" charset="77"/>
                <a:ea typeface="+mn-ea"/>
                <a:cs typeface="+mn-cs"/>
              </a:rPr>
              <a:t>Working on a microscale, tens to hundreds of micrometers, means that not so visible properties such as surface energy (hydrophilicity) of the material used in fabrication of the channel becomes amplified.</a:t>
            </a:r>
          </a:p>
          <a:p>
            <a:endParaRPr lang="en-US" sz="1400" b="0" i="0" kern="1200" dirty="0">
              <a:solidFill>
                <a:schemeClr val="tx1"/>
              </a:solidFill>
              <a:effectLst/>
              <a:latin typeface="3M Circular Book" panose="020B0604020101020102" pitchFamily="34" charset="77"/>
              <a:ea typeface="+mn-ea"/>
              <a:cs typeface="+mn-cs"/>
            </a:endParaRPr>
          </a:p>
          <a:p>
            <a:endParaRPr lang="en-US" sz="1400" dirty="0">
              <a:cs typeface="3M Circular Book" panose="020B0604020101020102" pitchFamily="34" charset="77"/>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9306C-EF6D-4EDE-A6A3-5EF9E8A7E09B}" type="slidenum">
              <a:rPr kumimoji="0" lang="en-US" sz="1200" b="0" i="0" u="none" strike="noStrike" kern="1200" cap="none" spc="0" normalizeH="0" baseline="0" noProof="0" smtClean="0">
                <a:ln>
                  <a:noFill/>
                </a:ln>
                <a:solidFill>
                  <a:prstClr val="black"/>
                </a:solidFill>
                <a:effectLst/>
                <a:uLnTx/>
                <a:uFillTx/>
                <a:latin typeface="3M Circular T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3M Circular TT Book"/>
              <a:ea typeface="+mn-ea"/>
              <a:cs typeface="+mn-cs"/>
            </a:endParaRPr>
          </a:p>
        </p:txBody>
      </p:sp>
    </p:spTree>
    <p:extLst>
      <p:ext uri="{BB962C8B-B14F-4D97-AF65-F5344CB8AC3E}">
        <p14:creationId xmlns:p14="http://schemas.microsoft.com/office/powerpoint/2010/main" val="2922588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Celum ID: 1900417 - </a:t>
            </a:r>
            <a:r>
              <a:rPr lang="en-US" sz="1000" kern="1200" dirty="0">
                <a:solidFill>
                  <a:schemeClr val="tx1"/>
                </a:solidFill>
                <a:effectLst/>
                <a:latin typeface="+mn-lt"/>
                <a:ea typeface="+mn-ea"/>
                <a:cs typeface="+mn-cs"/>
              </a:rPr>
              <a:t>AdobeStock_332761044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mn-lt"/>
            </a:endParaRPr>
          </a:p>
          <a:p>
            <a:r>
              <a:rPr lang="en-US" sz="1000" b="1" dirty="0">
                <a:latin typeface="+mn-lt"/>
              </a:rPr>
              <a:t>Why</a:t>
            </a:r>
            <a:r>
              <a:rPr lang="en-US" sz="1000" dirty="0">
                <a:latin typeface="+mn-lt"/>
              </a:rPr>
              <a:t> does your topic matter?</a:t>
            </a:r>
          </a:p>
          <a:p>
            <a:r>
              <a:rPr lang="en-US" sz="1000" b="0" i="0" kern="1200" dirty="0">
                <a:solidFill>
                  <a:schemeClr val="tx1"/>
                </a:solidFill>
                <a:effectLst/>
                <a:latin typeface="+mn-lt"/>
                <a:ea typeface="+mn-ea"/>
                <a:cs typeface="+mn-cs"/>
              </a:rPr>
              <a:t>You create lifesaving technology. The from small single use blood glucose test strips to large intricate designs requiring next level sophistication and new microfluidic materials your designs enable those effected by disease or living with chronic conditions such as diabetes to make life-sustaining decisions while maintaining their independence and active lifestyles.</a:t>
            </a:r>
            <a:br>
              <a:rPr lang="en-US" sz="1000" dirty="0">
                <a:latin typeface="+mn-lt"/>
              </a:rPr>
            </a:br>
            <a:endParaRPr lang="en-US" sz="1000" dirty="0">
              <a:latin typeface="+mn-lt"/>
              <a:cs typeface="3M Circular Book" panose="020B0604020101020102" pitchFamily="34" charset="77"/>
            </a:endParaRPr>
          </a:p>
          <a:p>
            <a:r>
              <a:rPr lang="en-US" sz="1000" dirty="0">
                <a:latin typeface="+mn-lt"/>
                <a:cs typeface="3M Circular Book" panose="020B0604020101020102" pitchFamily="34" charset="77"/>
              </a:rPr>
              <a:t>We are (re)imaging the materials and design requirements of the next small diagnostic devices and how 3M Science can come to the aid of device designers across the globe. Healthcare is changing rapidly with diagnosis and screening technologies needing to be ever more fast and accurate at the point of need. Chronic disease management such as diabetes that is impacting100’s of millions of lives daily are consistent drum beat. Additionally infectious disease outbreaks such as Corona, SARS, MERS, along the more common seasonal flu require high volume and rapid screening to contain and treat outbreaks. </a:t>
            </a:r>
          </a:p>
          <a:p>
            <a:endParaRPr lang="en-US" sz="1000" dirty="0">
              <a:latin typeface="+mn-lt"/>
              <a:cs typeface="3M Circular Book" panose="020B0604020101020102" pitchFamily="34" charset="77"/>
            </a:endParaRPr>
          </a:p>
          <a:p>
            <a:r>
              <a:rPr lang="en-US" sz="1000" dirty="0">
                <a:latin typeface="+mn-lt"/>
                <a:cs typeface="3M Circular Book" panose="020B0604020101020102" pitchFamily="34" charset="77"/>
              </a:rPr>
              <a:t>Speed, accuracy, and availability at the point of need is critical to disease management</a:t>
            </a:r>
          </a:p>
          <a:p>
            <a:endParaRPr lang="en-US" sz="1000" dirty="0">
              <a:latin typeface="+mn-lt"/>
              <a:cs typeface="3M Circular Book" panose="020B0604020101020102" pitchFamily="34" charset="77"/>
            </a:endParaRPr>
          </a:p>
          <a:p>
            <a:r>
              <a:rPr lang="en-US" sz="1000" b="0" i="0" kern="1200" dirty="0">
                <a:solidFill>
                  <a:schemeClr val="tx1"/>
                </a:solidFill>
                <a:effectLst/>
                <a:latin typeface="+mn-lt"/>
                <a:ea typeface="+mn-ea"/>
                <a:cs typeface="+mn-cs"/>
              </a:rPr>
              <a:t>3M </a:t>
            </a:r>
            <a:r>
              <a:rPr lang="en-US" sz="1000" b="0" i="0" kern="1200" dirty="0" err="1">
                <a:solidFill>
                  <a:schemeClr val="tx1"/>
                </a:solidFill>
                <a:effectLst/>
                <a:latin typeface="+mn-lt"/>
                <a:ea typeface="+mn-ea"/>
                <a:cs typeface="+mn-cs"/>
              </a:rPr>
              <a:t>Medtech</a:t>
            </a:r>
            <a:r>
              <a:rPr lang="en-US" sz="1000" b="0" i="0" kern="1200" dirty="0">
                <a:solidFill>
                  <a:schemeClr val="tx1"/>
                </a:solidFill>
                <a:effectLst/>
                <a:latin typeface="+mn-lt"/>
                <a:ea typeface="+mn-ea"/>
                <a:cs typeface="+mn-cs"/>
              </a:rPr>
              <a:t> materials are used everyday in a multitude of applications to bring aid and treatment to patients across the globe and industry. </a:t>
            </a:r>
          </a:p>
          <a:p>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Common in every microfluidic device fluid needs to move as a minimum from point A to point B.  In more complex Lab on a Chip (LOC) multipoint reactions fluid may need to move from A to B via a mixing step and/or a separation step and may need to continue moving to points C for detection. </a:t>
            </a:r>
          </a:p>
          <a:p>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Sounds simple, right?  Maybe so for a one-off prototype but put this into mass production and things just got a lot more complicated. </a:t>
            </a:r>
          </a:p>
          <a:p>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Sample ports, sample conduits and test chambers must be manufactured to exacting specifications and tolerances, if not, the accuracy of the finished device will be compromised. </a:t>
            </a:r>
          </a:p>
          <a:p>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Example: some blood glucose test strips rely on timing of the blood flow to the enzyme. If the speed of reaction is not consistent, it will affect accuracy of the reading. Too slow or too fast will result in measurement errors. </a:t>
            </a:r>
          </a:p>
          <a:p>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In a LOC device there may be an array of tests or assays and multiple sample handling systems requiring an ordered or synchronized reaction, the rate of flow must be tightly controlled for a complete reaction.</a:t>
            </a:r>
          </a:p>
          <a:p>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Working on a microscale, tens to hundreds of micrometers, means that not so visible properties such as surface energy (hydrophilicity) of the material used in fabrication of the channel becomes amplified.</a:t>
            </a:r>
          </a:p>
          <a:p>
            <a:endParaRPr lang="en-US" sz="1100" b="0" i="0" kern="1200" dirty="0">
              <a:solidFill>
                <a:schemeClr val="tx1"/>
              </a:solidFill>
              <a:effectLst/>
              <a:latin typeface="3M Circular Book" panose="020B0604020101020102" pitchFamily="34" charset="77"/>
              <a:ea typeface="+mn-ea"/>
              <a:cs typeface="+mn-cs"/>
            </a:endParaRPr>
          </a:p>
          <a:p>
            <a:endParaRPr lang="en-US" sz="1400" dirty="0">
              <a:cs typeface="3M Circular Book" panose="020B0604020101020102" pitchFamily="34" charset="77"/>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9306C-EF6D-4EDE-A6A3-5EF9E8A7E09B}" type="slidenum">
              <a:rPr kumimoji="0" lang="en-US" sz="1200" b="0" i="0" u="none" strike="noStrike" kern="1200" cap="none" spc="0" normalizeH="0" baseline="0" noProof="0" smtClean="0">
                <a:ln>
                  <a:noFill/>
                </a:ln>
                <a:solidFill>
                  <a:prstClr val="black"/>
                </a:solidFill>
                <a:effectLst/>
                <a:uLnTx/>
                <a:uFillTx/>
                <a:latin typeface="3M Circular T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3M Circular TT Book"/>
              <a:ea typeface="+mn-ea"/>
              <a:cs typeface="+mn-cs"/>
            </a:endParaRPr>
          </a:p>
        </p:txBody>
      </p:sp>
    </p:spTree>
    <p:extLst>
      <p:ext uri="{BB962C8B-B14F-4D97-AF65-F5344CB8AC3E}">
        <p14:creationId xmlns:p14="http://schemas.microsoft.com/office/powerpoint/2010/main" val="922168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530" y="4429579"/>
            <a:ext cx="5608320" cy="366045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Celum image IDs: 1036092, 980592</a:t>
            </a:r>
          </a:p>
          <a:p>
            <a:endParaRPr lang="en-US" sz="1400" dirty="0"/>
          </a:p>
          <a:p>
            <a:r>
              <a:rPr lang="en-US" sz="1400" dirty="0"/>
              <a:t>Insert photo and link to whitepaper or landing page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9306C-EF6D-4EDE-A6A3-5EF9E8A7E09B}" type="slidenum">
              <a:rPr kumimoji="0" lang="en-US" sz="1200" b="0" i="0" u="none" strike="noStrike" kern="1200" cap="none" spc="0" normalizeH="0" baseline="0" noProof="0" smtClean="0">
                <a:ln>
                  <a:noFill/>
                </a:ln>
                <a:solidFill>
                  <a:prstClr val="black"/>
                </a:solidFill>
                <a:effectLst/>
                <a:uLnTx/>
                <a:uFillTx/>
                <a:latin typeface="3M Circular Book" panose="020B0604020101020102"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3M Circular Book" panose="020B0604020101020102" pitchFamily="34" charset="77"/>
              <a:ea typeface="+mn-ea"/>
              <a:cs typeface="+mn-cs"/>
            </a:endParaRPr>
          </a:p>
        </p:txBody>
      </p:sp>
    </p:spTree>
    <p:extLst>
      <p:ext uri="{BB962C8B-B14F-4D97-AF65-F5344CB8AC3E}">
        <p14:creationId xmlns:p14="http://schemas.microsoft.com/office/powerpoint/2010/main" val="4157419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Celum </a:t>
            </a:r>
            <a:r>
              <a:rPr lang="en-US" sz="1400" b="0" i="0" kern="1200">
                <a:solidFill>
                  <a:schemeClr val="tx1"/>
                </a:solidFill>
                <a:effectLst/>
                <a:latin typeface="+mn-lt"/>
                <a:ea typeface="+mn-ea"/>
                <a:cs typeface="+mn-cs"/>
              </a:rPr>
              <a:t>ID: 1856730 - </a:t>
            </a:r>
            <a:r>
              <a:rPr lang="en-US" sz="1200" b="0" i="0" kern="1200">
                <a:solidFill>
                  <a:schemeClr val="tx1"/>
                </a:solidFill>
                <a:effectLst/>
                <a:latin typeface="+mn-lt"/>
                <a:ea typeface="+mn-ea"/>
                <a:cs typeface="+mn-cs"/>
              </a:rPr>
              <a:t>Shutterstock-ID-564750094.jpg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r>
              <a:rPr lang="en-US" sz="1400" b="1" dirty="0"/>
              <a:t>Why</a:t>
            </a:r>
            <a:r>
              <a:rPr lang="en-US" sz="1400" dirty="0"/>
              <a:t> does your topic matter?</a:t>
            </a:r>
          </a:p>
          <a:p>
            <a:r>
              <a:rPr lang="en-US" sz="1200" b="0" i="0" kern="1200" dirty="0">
                <a:solidFill>
                  <a:schemeClr val="tx1"/>
                </a:solidFill>
                <a:effectLst/>
                <a:latin typeface="+mn-lt"/>
                <a:ea typeface="+mn-ea"/>
                <a:cs typeface="+mn-cs"/>
              </a:rPr>
              <a:t>You create lifesaving technology. The from small single use blood glucose test strips to large intricate designs requiring next level sophistication and new microfluidic materials your designs enable those effected by disease or living with chronic conditions such as diabetes to make life-sustaining decisions while maintaining their independence and active lifestyles</a:t>
            </a:r>
            <a:r>
              <a:rPr lang="en-US" sz="1400" b="0" i="0" kern="1200" dirty="0">
                <a:solidFill>
                  <a:schemeClr val="tx1"/>
                </a:solidFill>
                <a:effectLst/>
                <a:latin typeface="+mn-lt"/>
                <a:ea typeface="+mn-ea"/>
                <a:cs typeface="+mn-cs"/>
              </a:rPr>
              <a:t>.</a:t>
            </a:r>
            <a:br>
              <a:rPr lang="en-US" sz="1400" dirty="0"/>
            </a:br>
            <a:endParaRPr lang="en-US" sz="1400" dirty="0">
              <a:cs typeface="3M Circular Book" panose="020B0604020101020102" pitchFamily="34" charset="77"/>
            </a:endParaRPr>
          </a:p>
          <a:p>
            <a:r>
              <a:rPr lang="en-US" sz="1400" dirty="0">
                <a:cs typeface="3M Circular Book" panose="020B0604020101020102" pitchFamily="34" charset="77"/>
              </a:rPr>
              <a:t>We are (re)imaging the materials and design requirements of the next small diagnostic devices and how 3M Science can come to the aid of device designers across the globe. Healthcare is changing rapidly with diagnosis and screening technologies needing to be ever more fast and accurate at the point of need. Chronic disease management such as diabetes that is impacting100’s of millions of lives daily are consistent drum beat. Additionally infectious disease outbreaks such as Corona, SARS, MERS, along the more common seasonal flu require high volume and rapid screening to contain and treat outbreaks. </a:t>
            </a:r>
          </a:p>
          <a:p>
            <a:endParaRPr lang="en-US" sz="1400" dirty="0">
              <a:cs typeface="3M Circular Book" panose="020B0604020101020102" pitchFamily="34" charset="77"/>
            </a:endParaRPr>
          </a:p>
          <a:p>
            <a:r>
              <a:rPr lang="en-US" sz="1400" dirty="0">
                <a:cs typeface="3M Circular Book" panose="020B0604020101020102" pitchFamily="34" charset="77"/>
              </a:rPr>
              <a:t>Speed, accuracy, and availability at the point of need is critical to disease management</a:t>
            </a:r>
          </a:p>
          <a:p>
            <a:endParaRPr lang="en-US" sz="1400" dirty="0">
              <a:cs typeface="3M Circular Book" panose="020B0604020101020102" pitchFamily="34" charset="77"/>
            </a:endParaRPr>
          </a:p>
          <a:p>
            <a:r>
              <a:rPr lang="en-US" sz="1400" b="0" i="0" kern="1200" dirty="0">
                <a:solidFill>
                  <a:schemeClr val="tx1"/>
                </a:solidFill>
                <a:effectLst/>
                <a:latin typeface="3M Circular Book" panose="020B0604020101020102" pitchFamily="34" charset="77"/>
                <a:ea typeface="+mn-ea"/>
                <a:cs typeface="+mn-cs"/>
              </a:rPr>
              <a:t>3M </a:t>
            </a:r>
            <a:r>
              <a:rPr lang="en-US" sz="1400" b="0" i="0" kern="1200" dirty="0" err="1">
                <a:solidFill>
                  <a:schemeClr val="tx1"/>
                </a:solidFill>
                <a:effectLst/>
                <a:latin typeface="3M Circular Book" panose="020B0604020101020102" pitchFamily="34" charset="77"/>
                <a:ea typeface="+mn-ea"/>
                <a:cs typeface="+mn-cs"/>
              </a:rPr>
              <a:t>Medtech</a:t>
            </a:r>
            <a:r>
              <a:rPr lang="en-US" sz="1400" b="0" i="0" kern="1200" dirty="0">
                <a:solidFill>
                  <a:schemeClr val="tx1"/>
                </a:solidFill>
                <a:effectLst/>
                <a:latin typeface="3M Circular Book" panose="020B0604020101020102" pitchFamily="34" charset="77"/>
                <a:ea typeface="+mn-ea"/>
                <a:cs typeface="+mn-cs"/>
              </a:rPr>
              <a:t> materials are used everyday by millions in a multitude of applications to bring aid and treatment to patients across the globe and industry. </a:t>
            </a:r>
          </a:p>
          <a:p>
            <a:endParaRPr lang="en-US" sz="1400" b="0" i="0" kern="1200" dirty="0">
              <a:solidFill>
                <a:schemeClr val="tx1"/>
              </a:solidFill>
              <a:effectLst/>
              <a:latin typeface="3M Circular Book" panose="020B0604020101020102" pitchFamily="34" charset="77"/>
              <a:ea typeface="+mn-ea"/>
              <a:cs typeface="+mn-cs"/>
            </a:endParaRPr>
          </a:p>
          <a:p>
            <a:r>
              <a:rPr lang="en-US" sz="1400" b="0" i="0" kern="1200" dirty="0">
                <a:solidFill>
                  <a:schemeClr val="tx1"/>
                </a:solidFill>
                <a:effectLst/>
                <a:latin typeface="3M Circular Book" panose="020B0604020101020102" pitchFamily="34" charset="77"/>
                <a:ea typeface="+mn-ea"/>
                <a:cs typeface="+mn-cs"/>
              </a:rPr>
              <a:t>Common in every microfluidic device fluid needs to move as a minimum from point A to point B.  In more complex Lab on a Chip (LOC) multipoint reactions fluid may need to move from A to B via a mixing step and/or a separation step and may need to continue moving to points C for detection. </a:t>
            </a:r>
          </a:p>
          <a:p>
            <a:endParaRPr lang="en-US" sz="1400" b="0" i="0" kern="1200" dirty="0">
              <a:solidFill>
                <a:schemeClr val="tx1"/>
              </a:solidFill>
              <a:effectLst/>
              <a:latin typeface="3M Circular Book" panose="020B0604020101020102" pitchFamily="34" charset="77"/>
              <a:ea typeface="+mn-ea"/>
              <a:cs typeface="+mn-cs"/>
            </a:endParaRPr>
          </a:p>
          <a:p>
            <a:r>
              <a:rPr lang="en-US" sz="1400" b="0" i="0" kern="1200" dirty="0">
                <a:solidFill>
                  <a:schemeClr val="tx1"/>
                </a:solidFill>
                <a:effectLst/>
                <a:latin typeface="3M Circular Book" panose="020B0604020101020102" pitchFamily="34" charset="77"/>
                <a:ea typeface="+mn-ea"/>
                <a:cs typeface="+mn-cs"/>
              </a:rPr>
              <a:t>Sounds simple, right?  Maybe so for a one-off prototype but put this into mass production and things just got a lot more complicated. </a:t>
            </a:r>
          </a:p>
          <a:p>
            <a:endParaRPr lang="en-US" sz="1400" b="0" i="0" kern="1200" dirty="0">
              <a:solidFill>
                <a:schemeClr val="tx1"/>
              </a:solidFill>
              <a:effectLst/>
              <a:latin typeface="3M Circular Book" panose="020B0604020101020102" pitchFamily="34" charset="77"/>
              <a:ea typeface="+mn-ea"/>
              <a:cs typeface="+mn-cs"/>
            </a:endParaRPr>
          </a:p>
          <a:p>
            <a:r>
              <a:rPr lang="en-US" sz="1400" b="0" i="0" kern="1200" dirty="0">
                <a:solidFill>
                  <a:schemeClr val="tx1"/>
                </a:solidFill>
                <a:effectLst/>
                <a:latin typeface="3M Circular Book" panose="020B0604020101020102" pitchFamily="34" charset="77"/>
                <a:ea typeface="+mn-ea"/>
                <a:cs typeface="+mn-cs"/>
              </a:rPr>
              <a:t>Sample ports, sample conduits and test chambers must be manufactured to exacting specifications and tolerances, if not, the accuracy of the finished device will be compromised. </a:t>
            </a:r>
          </a:p>
          <a:p>
            <a:endParaRPr lang="en-US" sz="1400" b="0" i="0" kern="1200" dirty="0">
              <a:solidFill>
                <a:schemeClr val="tx1"/>
              </a:solidFill>
              <a:effectLst/>
              <a:latin typeface="3M Circular Book" panose="020B0604020101020102" pitchFamily="34" charset="77"/>
              <a:ea typeface="+mn-ea"/>
              <a:cs typeface="+mn-cs"/>
            </a:endParaRPr>
          </a:p>
          <a:p>
            <a:r>
              <a:rPr lang="en-US" sz="1400" b="0" i="0" kern="1200" dirty="0">
                <a:solidFill>
                  <a:schemeClr val="tx1"/>
                </a:solidFill>
                <a:effectLst/>
                <a:latin typeface="3M Circular Book" panose="020B0604020101020102" pitchFamily="34" charset="77"/>
                <a:ea typeface="+mn-ea"/>
                <a:cs typeface="+mn-cs"/>
              </a:rPr>
              <a:t>Example: some blood glucose test strips rely on timing of the blood flow to the enzyme. If the speed of reaction is not consistent, it will affect accuracy of the reading. Too slow or too fast will result in measurement errors. </a:t>
            </a:r>
          </a:p>
          <a:p>
            <a:endParaRPr lang="en-US" sz="1400" b="0" i="0" kern="1200" dirty="0">
              <a:solidFill>
                <a:schemeClr val="tx1"/>
              </a:solidFill>
              <a:effectLst/>
              <a:latin typeface="3M Circular Book" panose="020B0604020101020102" pitchFamily="34" charset="77"/>
              <a:ea typeface="+mn-ea"/>
              <a:cs typeface="+mn-cs"/>
            </a:endParaRPr>
          </a:p>
          <a:p>
            <a:r>
              <a:rPr lang="en-US" sz="1400" b="0" i="0" kern="1200" dirty="0">
                <a:solidFill>
                  <a:schemeClr val="tx1"/>
                </a:solidFill>
                <a:effectLst/>
                <a:latin typeface="3M Circular Book" panose="020B0604020101020102" pitchFamily="34" charset="77"/>
                <a:ea typeface="+mn-ea"/>
                <a:cs typeface="+mn-cs"/>
              </a:rPr>
              <a:t>In a LOC device there may be an array of tests or assays and multiple sample handling systems requiring an ordered or synchronized reaction, the rate of flow must be tightly controlled for a complete reaction.</a:t>
            </a:r>
          </a:p>
          <a:p>
            <a:endParaRPr lang="en-US" sz="1400" b="0" i="0" kern="1200" dirty="0">
              <a:solidFill>
                <a:schemeClr val="tx1"/>
              </a:solidFill>
              <a:effectLst/>
              <a:latin typeface="3M Circular Book" panose="020B0604020101020102" pitchFamily="34" charset="77"/>
              <a:ea typeface="+mn-ea"/>
              <a:cs typeface="+mn-cs"/>
            </a:endParaRPr>
          </a:p>
          <a:p>
            <a:r>
              <a:rPr lang="en-US" sz="1400" b="0" i="0" kern="1200" dirty="0">
                <a:solidFill>
                  <a:schemeClr val="tx1"/>
                </a:solidFill>
                <a:effectLst/>
                <a:latin typeface="3M Circular Book" panose="020B0604020101020102" pitchFamily="34" charset="77"/>
                <a:ea typeface="+mn-ea"/>
                <a:cs typeface="+mn-cs"/>
              </a:rPr>
              <a:t>Working on a microscale, tens to hundreds of micrometers, means that not so visible properties such as surface energy (hydrophilicity) of the material used in fabrication of the channel becomes amplified.</a:t>
            </a:r>
          </a:p>
          <a:p>
            <a:endParaRPr lang="en-US" sz="1400" b="0" i="0" kern="1200" dirty="0">
              <a:solidFill>
                <a:schemeClr val="tx1"/>
              </a:solidFill>
              <a:effectLst/>
              <a:latin typeface="3M Circular Book" panose="020B0604020101020102" pitchFamily="34" charset="77"/>
              <a:ea typeface="+mn-ea"/>
              <a:cs typeface="+mn-cs"/>
            </a:endParaRPr>
          </a:p>
          <a:p>
            <a:endParaRPr lang="en-US" sz="1400" dirty="0">
              <a:cs typeface="3M Circular Book" panose="020B0604020101020102" pitchFamily="34" charset="77"/>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9306C-EF6D-4EDE-A6A3-5EF9E8A7E09B}" type="slidenum">
              <a:rPr kumimoji="0" lang="en-US" sz="1200" b="0" i="0" u="none" strike="noStrike" kern="1200" cap="none" spc="0" normalizeH="0" baseline="0" noProof="0" smtClean="0">
                <a:ln>
                  <a:noFill/>
                </a:ln>
                <a:solidFill>
                  <a:prstClr val="black"/>
                </a:solidFill>
                <a:effectLst/>
                <a:uLnTx/>
                <a:uFillTx/>
                <a:latin typeface="3M Circular T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3M Circular TT Book"/>
              <a:ea typeface="+mn-ea"/>
              <a:cs typeface="+mn-cs"/>
            </a:endParaRPr>
          </a:p>
        </p:txBody>
      </p:sp>
    </p:spTree>
    <p:extLst>
      <p:ext uri="{BB962C8B-B14F-4D97-AF65-F5344CB8AC3E}">
        <p14:creationId xmlns:p14="http://schemas.microsoft.com/office/powerpoint/2010/main" val="3714831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err="1">
                <a:solidFill>
                  <a:schemeClr val="tx1"/>
                </a:solidFill>
                <a:effectLst/>
                <a:latin typeface="+mn-lt"/>
                <a:ea typeface="+mn-ea"/>
                <a:cs typeface="+mn-cs"/>
              </a:rPr>
              <a:t>Celum</a:t>
            </a:r>
            <a:r>
              <a:rPr lang="en-US" sz="1200" b="0" i="0" kern="1200" dirty="0">
                <a:solidFill>
                  <a:schemeClr val="tx1"/>
                </a:solidFill>
                <a:effectLst/>
                <a:latin typeface="+mn-lt"/>
                <a:ea typeface="+mn-ea"/>
                <a:cs typeface="+mn-cs"/>
              </a:rPr>
              <a:t> ID 1862787</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BCC Market Research - </a:t>
            </a:r>
            <a:r>
              <a:rPr lang="en-US" b="0" i="0" dirty="0">
                <a:solidFill>
                  <a:srgbClr val="383B40"/>
                </a:solidFill>
                <a:effectLst/>
                <a:latin typeface="Droid Sans"/>
              </a:rPr>
              <a:t>HLC043G; </a:t>
            </a:r>
            <a:r>
              <a:rPr lang="en-US" b="1" i="0" dirty="0">
                <a:solidFill>
                  <a:srgbClr val="383B40"/>
                </a:solidFill>
                <a:effectLst/>
                <a:latin typeface="Droid Sans"/>
              </a:rPr>
              <a:t>Point of Care Diagnostics: Technologies and Global Markets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45B09-AD31-409C-B2BB-E7C534396A29}" type="slidenum">
              <a:rPr kumimoji="0" lang="en-GB" sz="1200" b="0" i="0" u="none" strike="noStrike" kern="1200" cap="none" spc="0" normalizeH="0" baseline="0" noProof="0" smtClean="0">
                <a:ln>
                  <a:noFill/>
                </a:ln>
                <a:solidFill>
                  <a:prstClr val="black"/>
                </a:solidFill>
                <a:effectLst/>
                <a:uLnTx/>
                <a:uFillTx/>
                <a:latin typeface="3M Circular T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3M Circular TT Book"/>
              <a:ea typeface="+mn-ea"/>
              <a:cs typeface="+mn-cs"/>
            </a:endParaRPr>
          </a:p>
        </p:txBody>
      </p:sp>
    </p:spTree>
    <p:extLst>
      <p:ext uri="{BB962C8B-B14F-4D97-AF65-F5344CB8AC3E}">
        <p14:creationId xmlns:p14="http://schemas.microsoft.com/office/powerpoint/2010/main" val="2081707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Celum image IDs:   </a:t>
            </a:r>
            <a:r>
              <a:rPr lang="en-US" sz="1200" b="0" i="0" kern="1200" dirty="0">
                <a:solidFill>
                  <a:schemeClr val="tx1"/>
                </a:solidFill>
                <a:effectLst/>
                <a:latin typeface="+mn-lt"/>
                <a:ea typeface="+mn-ea"/>
                <a:cs typeface="+mn-cs"/>
              </a:rPr>
              <a:t>932877 - </a:t>
            </a:r>
            <a:r>
              <a:rPr lang="en-US" dirty="0"/>
              <a:t>Getty ID 176643185, </a:t>
            </a:r>
            <a:r>
              <a:rPr lang="en-US" sz="1200" b="0" i="0" kern="1200" dirty="0">
                <a:solidFill>
                  <a:schemeClr val="tx1"/>
                </a:solidFill>
                <a:effectLst/>
                <a:latin typeface="+mn-lt"/>
                <a:ea typeface="+mn-ea"/>
                <a:cs typeface="+mn-cs"/>
              </a:rPr>
              <a:t>927888 - Getty ID 88621116, 1865906 - Shutterstock ID 1495891703</a:t>
            </a:r>
            <a:endParaRPr lang="en-US" dirty="0"/>
          </a:p>
          <a:p>
            <a:endParaRPr lang="en-US" dirty="0"/>
          </a:p>
          <a:p>
            <a:r>
              <a:rPr lang="en-US" dirty="0"/>
              <a:t>The three main categories critical in design considerations: Material Properties, Compatibility &amp; Manufacturability, but they all need to work together</a:t>
            </a:r>
          </a:p>
          <a:p>
            <a:endParaRPr lang="en-US" dirty="0"/>
          </a:p>
          <a:p>
            <a:r>
              <a:rPr lang="en-US" dirty="0"/>
              <a:t>Materials choices for microfluidic device channels run the gamut from the original silicone and glass materials to today’s polymer-based thermoplastics, elastomers and paper-based membranes. Each has its own advantages and disadvantages depending on the end users’ specific needs and application. Combining materials of different types and bonded together with various technologies like advanced biocompatible adhesives is a great way to produce modern diagnostic devices.</a:t>
            </a:r>
          </a:p>
          <a:p>
            <a:endParaRPr lang="en-US" dirty="0"/>
          </a:p>
          <a:p>
            <a:r>
              <a:rPr lang="en-US" dirty="0"/>
              <a:t>Thermoplastic and paper-based materials have advantages in fabrication for large scale and lower cost production</a:t>
            </a:r>
            <a:r>
              <a:rPr lang="en-US" strike="sngStrike" dirty="0"/>
              <a:t> </a:t>
            </a:r>
            <a:r>
              <a:rPr lang="en-US" dirty="0"/>
              <a:t>and can be easily integrated into high speed automated systems. The formats lend themselves for web based assembly techniques that can simplify assembly, maintain control of materials, and allow straightforward material management techniques during production.</a:t>
            </a:r>
          </a:p>
          <a:p>
            <a:endParaRPr lang="en-US" dirty="0"/>
          </a:p>
          <a:p>
            <a:r>
              <a:rPr lang="en-US" dirty="0"/>
              <a:t>Paper and cellulose materials have the advantage of lower cost and sustainability, while plastic materials although possibly more expensive, may offer additional benefits in durability, uniformity, strength, chemical resistance and optical transparency.</a:t>
            </a:r>
            <a:endParaRPr lang="en-US" strike="sngStrike" dirty="0"/>
          </a:p>
          <a:p>
            <a:endParaRPr lang="en-US" strike="sngStrike" dirty="0"/>
          </a:p>
          <a:p>
            <a:r>
              <a:rPr lang="en-US" dirty="0"/>
              <a:t>Advances in robotics, artificial intelligence, 3D printing and laser cutting make these materials well suited for low cost manufacture of complex systems on a microscale.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9306C-EF6D-4EDE-A6A3-5EF9E8A7E09B}" type="slidenum">
              <a:rPr kumimoji="0" lang="en-US" sz="1200" b="0" i="0" u="none" strike="noStrike" kern="1200" cap="none" spc="0" normalizeH="0" baseline="0" noProof="0" smtClean="0">
                <a:ln>
                  <a:noFill/>
                </a:ln>
                <a:solidFill>
                  <a:prstClr val="black"/>
                </a:solidFill>
                <a:effectLst/>
                <a:uLnTx/>
                <a:uFillTx/>
                <a:latin typeface="3M Circular Book" panose="020B0604020101020102"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3M Circular Book" panose="020B0604020101020102" pitchFamily="34" charset="77"/>
              <a:ea typeface="+mn-ea"/>
              <a:cs typeface="+mn-cs"/>
            </a:endParaRPr>
          </a:p>
        </p:txBody>
      </p:sp>
    </p:spTree>
    <p:extLst>
      <p:ext uri="{BB962C8B-B14F-4D97-AF65-F5344CB8AC3E}">
        <p14:creationId xmlns:p14="http://schemas.microsoft.com/office/powerpoint/2010/main" val="3161686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Celum ID: 790802 - Test strips </a:t>
            </a:r>
            <a:r>
              <a:rPr lang="en-US" sz="1200" b="0" i="0" kern="1200" dirty="0" err="1">
                <a:solidFill>
                  <a:schemeClr val="tx1"/>
                </a:solidFill>
                <a:effectLst/>
                <a:latin typeface="+mn-lt"/>
                <a:ea typeface="+mn-ea"/>
                <a:cs typeface="+mn-cs"/>
              </a:rPr>
              <a:t>rt.tif</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indent="0">
              <a:buFont typeface="Arial" panose="020B0604020202020204" pitchFamily="34" charset="0"/>
              <a:buNone/>
            </a:pPr>
            <a:r>
              <a:rPr lang="en-US" dirty="0"/>
              <a:t>At MedTech we frequently interact with customers engaged in a huge range of applications – blood glucose test strips usually require novel enzymes and electrochemical reactions, molecular diagnostics typically requires fluorescence detection or thermal management requirements. Our partners may present problems or questions pertaining to there specific applications such how is the light is filtered, or if a material surface has a molecule present, a certain roughness, or the ability to bind or capture an reagent.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Discuss how 3M is in a unique position to bring many technologies together to address the needs of our partners – some of the relevant technologies of interest are </a:t>
            </a:r>
            <a:r>
              <a:rPr lang="en-US" dirty="0" err="1"/>
              <a:t>hilited</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Adhesives – liquid or PSA can bond various films and device layers together</a:t>
            </a:r>
          </a:p>
          <a:p>
            <a:pPr marL="0" indent="0">
              <a:buFont typeface="Arial" panose="020B0604020202020204" pitchFamily="34" charset="0"/>
              <a:buNone/>
            </a:pPr>
            <a:r>
              <a:rPr lang="en-US" dirty="0"/>
              <a:t>Production of films either flat or structured can be used in multiple layers of device product</a:t>
            </a:r>
          </a:p>
          <a:p>
            <a:pPr marL="0" indent="0">
              <a:buFont typeface="Arial" panose="020B0604020202020204" pitchFamily="34" charset="0"/>
              <a:buNone/>
            </a:pPr>
            <a:r>
              <a:rPr lang="en-US" dirty="0"/>
              <a:t>Microreplication is being deployed to both films and PSA layers to produce capillary channels, wells and vents in very tight tolerances </a:t>
            </a:r>
          </a:p>
          <a:p>
            <a:pPr marL="0" indent="0">
              <a:buFont typeface="Arial" panose="020B0604020202020204" pitchFamily="34" charset="0"/>
              <a:buNone/>
            </a:pPr>
            <a:r>
              <a:rPr lang="en-US" dirty="0"/>
              <a:t>Surface modification can be used to change the hydrophilicity of a plastic film or produce functional groups available for binding / separation steps</a:t>
            </a:r>
          </a:p>
          <a:p>
            <a:pPr marL="0" indent="0">
              <a:buFont typeface="Arial" panose="020B0604020202020204" pitchFamily="34" charset="0"/>
              <a:buNone/>
            </a:pPr>
            <a:r>
              <a:rPr lang="en-US" dirty="0"/>
              <a:t>Modeling is being looked at to predict how materials will perform when exposed to stresses or heating and cooling operations</a:t>
            </a:r>
          </a:p>
          <a:p>
            <a:pPr marL="0" indent="0">
              <a:buFont typeface="Arial" panose="020B0604020202020204" pitchFamily="34" charset="0"/>
              <a:buNone/>
            </a:pPr>
            <a:r>
              <a:rPr lang="en-US" dirty="0"/>
              <a:t>Finally light management in films can be used to filter light, polarize, reflect, or change the direction of light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You could use a story like below to indicate how 3M works across functional groups -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 an individual contributor in the MedTech group, I have knowledge in a diverse subset of technology elements such as adhesives, biomaterials, and films. However, a lot of what I’ve talked about thus far may be outside my realm of expertise. In these system level models or complex designs, we need and use input and expertise from many of 3M’s elements on the periodic table of technologies.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these types of problems, One routinely needs to characterize the mechanical or optical performance of materials using our world class Analytical Lab. I can call up my buddy Carl and request that he measure the tensile, compression and shear properties or obtain spectra data of the candidate materials being targeted by the analysis. I can ask him to measure those at standard or perhaps more extreme conditions of temperatures or after customer processing.</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At 3M we leverage the capabilities and vast expertise across the corporation to solve customers problems and aid in the development of novel diagnostic devices</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6</a:t>
            </a:fld>
            <a:endParaRPr lang="en-GB" dirty="0"/>
          </a:p>
        </p:txBody>
      </p:sp>
    </p:spTree>
    <p:extLst>
      <p:ext uri="{BB962C8B-B14F-4D97-AF65-F5344CB8AC3E}">
        <p14:creationId xmlns:p14="http://schemas.microsoft.com/office/powerpoint/2010/main" val="1251734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Celum image IDs:   </a:t>
            </a:r>
            <a:r>
              <a:rPr lang="en-US" sz="1200" b="0" i="0" kern="1200" dirty="0">
                <a:solidFill>
                  <a:schemeClr val="tx1"/>
                </a:solidFill>
                <a:effectLst/>
                <a:latin typeface="+mn-lt"/>
                <a:ea typeface="+mn-ea"/>
                <a:cs typeface="+mn-cs"/>
              </a:rPr>
              <a:t>954558P – </a:t>
            </a:r>
            <a:r>
              <a:rPr lang="en-US" sz="1200" b="0" i="0" kern="1200" dirty="0" err="1">
                <a:solidFill>
                  <a:schemeClr val="tx1"/>
                </a:solidFill>
                <a:effectLst/>
                <a:latin typeface="+mn-lt"/>
                <a:ea typeface="+mn-ea"/>
                <a:cs typeface="+mn-cs"/>
              </a:rPr>
              <a:t>hydrofilm</a:t>
            </a:r>
            <a:r>
              <a:rPr lang="en-US" sz="1200" b="0" i="0" kern="1200" dirty="0">
                <a:solidFill>
                  <a:schemeClr val="tx1"/>
                </a:solidFill>
                <a:effectLst/>
                <a:latin typeface="+mn-lt"/>
                <a:ea typeface="+mn-ea"/>
                <a:cs typeface="+mn-cs"/>
              </a:rPr>
              <a:t>; 2069950 sealing tape; 790826 3M channels, layers 1062031; drop spreading 107484</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9306C-EF6D-4EDE-A6A3-5EF9E8A7E09B}" type="slidenum">
              <a:rPr kumimoji="0" lang="en-US" sz="1200" b="0" i="0" u="none" strike="noStrike" kern="1200" cap="none" spc="0" normalizeH="0" baseline="0" noProof="0" smtClean="0">
                <a:ln>
                  <a:noFill/>
                </a:ln>
                <a:solidFill>
                  <a:prstClr val="black"/>
                </a:solidFill>
                <a:effectLst/>
                <a:uLnTx/>
                <a:uFillTx/>
                <a:latin typeface="3M Circular Book" panose="020B0604020101020102"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3M Circular Book" panose="020B0604020101020102" pitchFamily="34" charset="77"/>
              <a:ea typeface="+mn-ea"/>
              <a:cs typeface="+mn-cs"/>
            </a:endParaRPr>
          </a:p>
        </p:txBody>
      </p:sp>
    </p:spTree>
    <p:extLst>
      <p:ext uri="{BB962C8B-B14F-4D97-AF65-F5344CB8AC3E}">
        <p14:creationId xmlns:p14="http://schemas.microsoft.com/office/powerpoint/2010/main" val="3811330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Celum image IDs: Shutterstock ID 114863167</a:t>
            </a:r>
          </a:p>
          <a:p>
            <a:endParaRPr lang="en-US" sz="1400" dirty="0">
              <a:cs typeface="3M Circular Book" panose="020B0604020101020102" pitchFamily="34" charset="77"/>
            </a:endParaRPr>
          </a:p>
          <a:p>
            <a:r>
              <a:rPr lang="en-US" sz="1400" dirty="0">
                <a:cs typeface="3M Circular Book" panose="020B0604020101020102" pitchFamily="34" charset="77"/>
              </a:rPr>
              <a:t>Overview of consideration when developing a microfluidic device.</a:t>
            </a:r>
          </a:p>
          <a:p>
            <a:endParaRPr lang="en-US" sz="1400" dirty="0">
              <a:cs typeface="3M Circular Book" panose="020B0604020101020102" pitchFamily="34" charset="77"/>
            </a:endParaRPr>
          </a:p>
          <a:p>
            <a:r>
              <a:rPr lang="en-US" sz="1400" dirty="0">
                <a:cs typeface="3M Circular Book" panose="020B0604020101020102" pitchFamily="34" charset="77"/>
              </a:rPr>
              <a:t>What have we learned is there are many factors that contribute to a microfluidic device. The number one criteria is of course understanding the specific application and how the device materials function and work together in the final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kern="1200" dirty="0">
              <a:solidFill>
                <a:schemeClr val="tx1"/>
              </a:solidFill>
              <a:effectLst/>
              <a:latin typeface="3M Circular Book" panose="020B0604020101020102"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3M Circular Book" panose="020B0604020101020102" pitchFamily="34" charset="77"/>
                <a:ea typeface="+mn-ea"/>
                <a:cs typeface="+mn-cs"/>
              </a:rPr>
              <a:t>Microfluidics is a </a:t>
            </a:r>
            <a:r>
              <a:rPr lang="en-US" sz="1400" b="0" i="0" kern="1200" dirty="0" err="1">
                <a:solidFill>
                  <a:schemeClr val="tx1"/>
                </a:solidFill>
                <a:effectLst/>
                <a:latin typeface="3M Circular Book" panose="020B0604020101020102" pitchFamily="34" charset="77"/>
                <a:ea typeface="+mn-ea"/>
                <a:cs typeface="+mn-cs"/>
              </a:rPr>
              <a:t>muti</a:t>
            </a:r>
            <a:r>
              <a:rPr lang="en-US" sz="1400" b="0" i="0" kern="1200" dirty="0">
                <a:solidFill>
                  <a:schemeClr val="tx1"/>
                </a:solidFill>
                <a:effectLst/>
                <a:latin typeface="3M Circular Book" panose="020B0604020101020102" pitchFamily="34" charset="77"/>
                <a:ea typeface="+mn-ea"/>
                <a:cs typeface="+mn-cs"/>
              </a:rPr>
              <a:t>-functional discipline which requires a skilled mastery of several not so simple technologies: fluid management, material properties, precision fabrication, electronic, sensing, and chemical know how. Because the scope of microfluidic device design is vast and the specifics of each device varied you should consider the design requirements carefully and partner with a knowledgeable team of experts. </a:t>
            </a:r>
          </a:p>
          <a:p>
            <a:endParaRPr lang="en-US" sz="1400" dirty="0">
              <a:cs typeface="3M Circular Book" panose="020B0604020101020102" pitchFamily="34" charset="77"/>
            </a:endParaRPr>
          </a:p>
          <a:p>
            <a:r>
              <a:rPr lang="en-US" sz="1400" dirty="0">
                <a:cs typeface="3M Circular Book" panose="020B0604020101020102" pitchFamily="34" charset="77"/>
              </a:rPr>
              <a:t>THERE IS A LOT TO CONSIDER/THINK ABOUT!</a:t>
            </a:r>
          </a:p>
          <a:p>
            <a:endParaRPr lang="en-US" sz="1400" dirty="0">
              <a:cs typeface="3M Circular Book" panose="020B0604020101020102" pitchFamily="34" charset="77"/>
            </a:endParaRPr>
          </a:p>
          <a:p>
            <a:endParaRPr lang="en-US" sz="1400" dirty="0">
              <a:cs typeface="3M Circular Book" panose="020B0604020101020102" pitchFamily="34" charset="77"/>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9306C-EF6D-4EDE-A6A3-5EF9E8A7E09B}" type="slidenum">
              <a:rPr kumimoji="0" lang="en-US" sz="1200" b="0" i="0" u="none" strike="noStrike" kern="1200" cap="none" spc="0" normalizeH="0" baseline="0" noProof="0" smtClean="0">
                <a:ln>
                  <a:noFill/>
                </a:ln>
                <a:solidFill>
                  <a:prstClr val="black"/>
                </a:solidFill>
                <a:effectLst/>
                <a:uLnTx/>
                <a:uFillTx/>
                <a:latin typeface="3M Circular T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3M Circular TT Book"/>
              <a:ea typeface="+mn-ea"/>
              <a:cs typeface="+mn-cs"/>
            </a:endParaRPr>
          </a:p>
        </p:txBody>
      </p:sp>
    </p:spTree>
    <p:extLst>
      <p:ext uri="{BB962C8B-B14F-4D97-AF65-F5344CB8AC3E}">
        <p14:creationId xmlns:p14="http://schemas.microsoft.com/office/powerpoint/2010/main" val="1999982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adhesive categories can be sorted based on the medical device construction and use.</a:t>
            </a:r>
          </a:p>
          <a:p>
            <a:r>
              <a:rPr lang="en-US" baseline="0" dirty="0" err="1"/>
              <a:t>Celum</a:t>
            </a:r>
            <a:r>
              <a:rPr lang="en-US" baseline="0" dirty="0"/>
              <a:t> IDs 9984 /9938/9962-2179486; 9901Pb 2179495</a:t>
            </a:r>
          </a:p>
          <a:p>
            <a:r>
              <a:rPr lang="en-US" baseline="0" dirty="0"/>
              <a:t> </a:t>
            </a:r>
            <a:endParaRPr lang="en-US" dirty="0"/>
          </a:p>
        </p:txBody>
      </p:sp>
      <p:sp>
        <p:nvSpPr>
          <p:cNvPr id="4" name="Slide Number Placeholder 3"/>
          <p:cNvSpPr>
            <a:spLocks noGrp="1"/>
          </p:cNvSpPr>
          <p:nvPr>
            <p:ph type="sldNum" sz="quarter" idx="10"/>
          </p:nvPr>
        </p:nvSpPr>
        <p:spPr/>
        <p:txBody>
          <a:bodyPr/>
          <a:lstStyle/>
          <a:p>
            <a:fld id="{94745B09-AD31-409C-B2BB-E7C534396A29}" type="slidenum">
              <a:rPr lang="en-GB" smtClean="0"/>
              <a:pPr/>
              <a:t>9</a:t>
            </a:fld>
            <a:endParaRPr lang="en-GB"/>
          </a:p>
        </p:txBody>
      </p:sp>
    </p:spTree>
    <p:extLst>
      <p:ext uri="{BB962C8B-B14F-4D97-AF65-F5344CB8AC3E}">
        <p14:creationId xmlns:p14="http://schemas.microsoft.com/office/powerpoint/2010/main" val="4008478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18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18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	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		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April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165242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412" y="384048"/>
            <a:ext cx="11430000" cy="5864352"/>
          </a:xfrm>
        </p:spPr>
        <p:txBody>
          <a:bodyPr rIns="0"/>
          <a:lstStyle>
            <a:lvl1pPr>
              <a:lnSpc>
                <a:spcPct val="90000"/>
              </a:lnSpc>
              <a:defRPr sz="3200">
                <a:latin typeface="+mj-lt"/>
              </a:defRPr>
            </a:lvl1pPr>
            <a:lvl2pPr marL="0" indent="0">
              <a:spcAft>
                <a:spcPts val="1200"/>
              </a:spcAft>
              <a:buNone/>
              <a:defRPr sz="2200">
                <a:latin typeface="+mj-lt"/>
              </a:defRPr>
            </a:lvl2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April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119814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384048"/>
            <a:ext cx="11426952" cy="5861304"/>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April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190982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ntent Only_ 1/3  2/3">
    <p:spTree>
      <p:nvGrpSpPr>
        <p:cNvPr id="1" name=""/>
        <p:cNvGrpSpPr/>
        <p:nvPr/>
      </p:nvGrpSpPr>
      <p:grpSpPr>
        <a:xfrm>
          <a:off x="0" y="0"/>
          <a:ext cx="0" cy="0"/>
          <a:chOff x="0" y="0"/>
          <a:chExt cx="0" cy="0"/>
        </a:xfrm>
      </p:grpSpPr>
      <p:sp>
        <p:nvSpPr>
          <p:cNvPr id="4" name="Content Placeholder 4"/>
          <p:cNvSpPr>
            <a:spLocks noGrp="1"/>
          </p:cNvSpPr>
          <p:nvPr>
            <p:ph sz="quarter" idx="13"/>
          </p:nvPr>
        </p:nvSpPr>
        <p:spPr>
          <a:xfrm>
            <a:off x="379412" y="384048"/>
            <a:ext cx="3794760" cy="5861304"/>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5" name="Content Placeholder 4"/>
          <p:cNvSpPr>
            <a:spLocks noGrp="1"/>
          </p:cNvSpPr>
          <p:nvPr>
            <p:ph sz="quarter" idx="14"/>
          </p:nvPr>
        </p:nvSpPr>
        <p:spPr>
          <a:xfrm>
            <a:off x="4187952" y="384048"/>
            <a:ext cx="7623048" cy="5861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April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100450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ntent Only">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379412" y="384048"/>
            <a:ext cx="3794760" cy="5861304"/>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Content Placeholder 4"/>
          <p:cNvSpPr>
            <a:spLocks noGrp="1"/>
          </p:cNvSpPr>
          <p:nvPr>
            <p:ph sz="quarter" idx="14"/>
          </p:nvPr>
        </p:nvSpPr>
        <p:spPr>
          <a:xfrm>
            <a:off x="4187952" y="384048"/>
            <a:ext cx="3803904" cy="5861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4"/>
          <p:cNvSpPr>
            <a:spLocks noGrp="1"/>
          </p:cNvSpPr>
          <p:nvPr>
            <p:ph sz="quarter" idx="15"/>
          </p:nvPr>
        </p:nvSpPr>
        <p:spPr>
          <a:xfrm>
            <a:off x="8010144" y="384048"/>
            <a:ext cx="3794760" cy="5861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a:p>
        </p:txBody>
      </p:sp>
      <p:grpSp>
        <p:nvGrpSpPr>
          <p:cNvPr id="10" name="Group 22"/>
          <p:cNvGrpSpPr>
            <a:grpSpLocks/>
          </p:cNvGrpSpPr>
          <p:nvPr userDrawn="1"/>
        </p:nvGrpSpPr>
        <p:grpSpPr bwMode="auto">
          <a:xfrm>
            <a:off x="-264086" y="6596401"/>
            <a:ext cx="2147228" cy="184155"/>
            <a:chOff x="9374212" y="6574531"/>
            <a:chExt cx="2147228" cy="182885"/>
          </a:xfrm>
        </p:grpSpPr>
        <p:grpSp>
          <p:nvGrpSpPr>
            <p:cNvPr id="11"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April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289582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sp>
        <p:nvSpPr>
          <p:cNvPr id="8" name="Content Placeholder 4"/>
          <p:cNvSpPr>
            <a:spLocks noGrp="1"/>
          </p:cNvSpPr>
          <p:nvPr>
            <p:ph sz="quarter" idx="13"/>
          </p:nvPr>
        </p:nvSpPr>
        <p:spPr>
          <a:xfrm>
            <a:off x="384048" y="383675"/>
            <a:ext cx="7616952" cy="5861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Picture Placeholder 2"/>
          <p:cNvSpPr>
            <a:spLocks noGrp="1"/>
          </p:cNvSpPr>
          <p:nvPr>
            <p:ph type="pic" sz="quarter" idx="14"/>
          </p:nvPr>
        </p:nvSpPr>
        <p:spPr>
          <a:xfrm>
            <a:off x="8019288" y="381000"/>
            <a:ext cx="3794760" cy="5864225"/>
          </a:xfrm>
          <a:solidFill>
            <a:schemeClr val="bg1">
              <a:lumMod val="85000"/>
            </a:schemeClr>
          </a:solidFill>
        </p:spPr>
        <p:txBody>
          <a:bodyPr/>
          <a:lstStyle/>
          <a:p>
            <a:r>
              <a:rPr lang="en-US"/>
              <a:t>Click icon to add picture</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April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245294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84048" y="384048"/>
            <a:ext cx="3816000" cy="2930652"/>
          </a:xfrm>
          <a:solidFill>
            <a:schemeClr val="bg1">
              <a:lumMod val="85000"/>
            </a:schemeClr>
          </a:solidFill>
        </p:spPr>
        <p:txBody>
          <a:bodyPr lIns="0" rIns="0"/>
          <a:lstStyle/>
          <a:p>
            <a:r>
              <a:rPr lang="en-US"/>
              <a:t>Click icon to add picture</a:t>
            </a:r>
            <a:endParaRPr lang="en-GB"/>
          </a:p>
        </p:txBody>
      </p:sp>
      <p:sp>
        <p:nvSpPr>
          <p:cNvPr id="13" name="Picture Placeholder 9"/>
          <p:cNvSpPr>
            <a:spLocks noGrp="1"/>
          </p:cNvSpPr>
          <p:nvPr>
            <p:ph type="pic" sz="quarter" idx="16"/>
          </p:nvPr>
        </p:nvSpPr>
        <p:spPr>
          <a:xfrm>
            <a:off x="384048" y="3314646"/>
            <a:ext cx="3816000" cy="2935224"/>
          </a:xfrm>
          <a:solidFill>
            <a:schemeClr val="bg1">
              <a:lumMod val="85000"/>
            </a:schemeClr>
          </a:solidFill>
        </p:spPr>
        <p:txBody>
          <a:bodyPr lIns="0" rIns="0"/>
          <a:lstStyle/>
          <a:p>
            <a:r>
              <a:rPr lang="en-US"/>
              <a:t>Click icon to add picture</a:t>
            </a:r>
            <a:endParaRPr lang="en-GB"/>
          </a:p>
        </p:txBody>
      </p:sp>
      <p:sp>
        <p:nvSpPr>
          <p:cNvPr id="11" name="Picture Placeholder 9"/>
          <p:cNvSpPr>
            <a:spLocks noGrp="1"/>
          </p:cNvSpPr>
          <p:nvPr>
            <p:ph type="pic" sz="quarter" idx="14"/>
          </p:nvPr>
        </p:nvSpPr>
        <p:spPr>
          <a:xfrm>
            <a:off x="4187310" y="384048"/>
            <a:ext cx="3816000" cy="2930652"/>
          </a:xfrm>
          <a:solidFill>
            <a:schemeClr val="bg1">
              <a:lumMod val="85000"/>
            </a:schemeClr>
          </a:solidFill>
        </p:spPr>
        <p:txBody>
          <a:bodyPr lIns="0" rIns="0"/>
          <a:lstStyle/>
          <a:p>
            <a:r>
              <a:rPr lang="en-US"/>
              <a:t>Click icon to add picture</a:t>
            </a:r>
            <a:endParaRPr lang="en-GB"/>
          </a:p>
        </p:txBody>
      </p:sp>
      <p:sp>
        <p:nvSpPr>
          <p:cNvPr id="14" name="Picture Placeholder 9"/>
          <p:cNvSpPr>
            <a:spLocks noGrp="1"/>
          </p:cNvSpPr>
          <p:nvPr>
            <p:ph type="pic" sz="quarter" idx="17"/>
          </p:nvPr>
        </p:nvSpPr>
        <p:spPr>
          <a:xfrm>
            <a:off x="4187310" y="3314646"/>
            <a:ext cx="3816000" cy="2938462"/>
          </a:xfrm>
          <a:solidFill>
            <a:schemeClr val="bg1">
              <a:lumMod val="85000"/>
            </a:schemeClr>
          </a:solidFill>
        </p:spPr>
        <p:txBody>
          <a:bodyPr lIns="0" rIns="0"/>
          <a:lstStyle/>
          <a:p>
            <a:r>
              <a:rPr lang="en-US"/>
              <a:t>Click icon to add picture</a:t>
            </a:r>
            <a:endParaRPr lang="en-GB"/>
          </a:p>
        </p:txBody>
      </p:sp>
      <p:sp>
        <p:nvSpPr>
          <p:cNvPr id="12" name="Picture Placeholder 9"/>
          <p:cNvSpPr>
            <a:spLocks noGrp="1"/>
          </p:cNvSpPr>
          <p:nvPr>
            <p:ph type="pic" sz="quarter" idx="15"/>
          </p:nvPr>
        </p:nvSpPr>
        <p:spPr>
          <a:xfrm>
            <a:off x="8001000" y="384048"/>
            <a:ext cx="3816000" cy="2930652"/>
          </a:xfrm>
          <a:solidFill>
            <a:schemeClr val="bg1">
              <a:lumMod val="85000"/>
            </a:schemeClr>
          </a:solidFill>
        </p:spPr>
        <p:txBody>
          <a:bodyPr lIns="0" rIns="0"/>
          <a:lstStyle/>
          <a:p>
            <a:r>
              <a:rPr lang="en-US"/>
              <a:t>Click icon to add picture</a:t>
            </a:r>
            <a:endParaRPr lang="en-GB"/>
          </a:p>
        </p:txBody>
      </p:sp>
      <p:sp>
        <p:nvSpPr>
          <p:cNvPr id="15" name="Picture Placeholder 9"/>
          <p:cNvSpPr>
            <a:spLocks noGrp="1"/>
          </p:cNvSpPr>
          <p:nvPr>
            <p:ph type="pic" sz="quarter" idx="18"/>
          </p:nvPr>
        </p:nvSpPr>
        <p:spPr>
          <a:xfrm>
            <a:off x="8001000" y="3314646"/>
            <a:ext cx="3816000" cy="2938462"/>
          </a:xfrm>
          <a:solidFill>
            <a:schemeClr val="bg1">
              <a:lumMod val="85000"/>
            </a:schemeClr>
          </a:solidFill>
        </p:spPr>
        <p:txBody>
          <a:bodyPr lIns="0" rIns="0"/>
          <a:lstStyle/>
          <a:p>
            <a:r>
              <a:rPr lang="en-US"/>
              <a:t>Click icon to add picture</a:t>
            </a:r>
            <a:endParaRPr lang="en-GB"/>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a:p>
        </p:txBody>
      </p:sp>
      <p:grpSp>
        <p:nvGrpSpPr>
          <p:cNvPr id="16" name="Group 22"/>
          <p:cNvGrpSpPr>
            <a:grpSpLocks/>
          </p:cNvGrpSpPr>
          <p:nvPr userDrawn="1"/>
        </p:nvGrpSpPr>
        <p:grpSpPr bwMode="auto">
          <a:xfrm>
            <a:off x="-264086" y="6596401"/>
            <a:ext cx="2147228" cy="184155"/>
            <a:chOff x="9374212" y="6574531"/>
            <a:chExt cx="2147228" cy="182885"/>
          </a:xfrm>
        </p:grpSpPr>
        <p:grpSp>
          <p:nvGrpSpPr>
            <p:cNvPr id="17" name="Group 8"/>
            <p:cNvGrpSpPr>
              <a:grpSpLocks/>
            </p:cNvGrpSpPr>
            <p:nvPr/>
          </p:nvGrpSpPr>
          <p:grpSpPr bwMode="auto">
            <a:xfrm>
              <a:off x="9374212" y="6574531"/>
              <a:ext cx="2147228" cy="182883"/>
              <a:chOff x="9378677" y="6574531"/>
              <a:chExt cx="2147228" cy="182883"/>
            </a:xfrm>
          </p:grpSpPr>
          <p:sp>
            <p:nvSpPr>
              <p:cNvPr id="1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2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April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258909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3" name="TextBox 2"/>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a:p>
        </p:txBody>
      </p:sp>
      <p:grpSp>
        <p:nvGrpSpPr>
          <p:cNvPr id="4" name="Group 22"/>
          <p:cNvGrpSpPr>
            <a:grpSpLocks/>
          </p:cNvGrpSpPr>
          <p:nvPr userDrawn="1"/>
        </p:nvGrpSpPr>
        <p:grpSpPr bwMode="auto">
          <a:xfrm>
            <a:off x="-264086" y="6596401"/>
            <a:ext cx="2147228" cy="184155"/>
            <a:chOff x="9374212" y="6574531"/>
            <a:chExt cx="2147228" cy="182885"/>
          </a:xfrm>
        </p:grpSpPr>
        <p:grpSp>
          <p:nvGrpSpPr>
            <p:cNvPr id="5" name="Group 8"/>
            <p:cNvGrpSpPr>
              <a:grpSpLocks/>
            </p:cNvGrpSpPr>
            <p:nvPr/>
          </p:nvGrpSpPr>
          <p:grpSpPr bwMode="auto">
            <a:xfrm>
              <a:off x="9374212" y="6574531"/>
              <a:ext cx="2147228" cy="182883"/>
              <a:chOff x="9378677" y="6574531"/>
              <a:chExt cx="2147228" cy="182883"/>
            </a:xfrm>
          </p:grpSpPr>
          <p:sp>
            <p:nvSpPr>
              <p:cNvPr id="7"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8"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April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9"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6"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288505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Option 1">
    <p:spTree>
      <p:nvGrpSpPr>
        <p:cNvPr id="1" name=""/>
        <p:cNvGrpSpPr/>
        <p:nvPr/>
      </p:nvGrpSpPr>
      <p:grpSpPr>
        <a:xfrm>
          <a:off x="0" y="0"/>
          <a:ext cx="0" cy="0"/>
          <a:chOff x="0" y="0"/>
          <a:chExt cx="0" cy="0"/>
        </a:xfrm>
      </p:grpSpPr>
      <p:sp>
        <p:nvSpPr>
          <p:cNvPr id="39" name="Rectangle 38"/>
          <p:cNvSpPr/>
          <p:nvPr userDrawn="1"/>
        </p:nvSpPr>
        <p:spPr>
          <a:xfrm>
            <a:off x="3532" y="33077"/>
            <a:ext cx="12185420" cy="68295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6" name="Freeform 5"/>
          <p:cNvSpPr/>
          <p:nvPr/>
        </p:nvSpPr>
        <p:spPr>
          <a:xfrm>
            <a:off x="0" y="3602940"/>
            <a:ext cx="3586808" cy="3259673"/>
          </a:xfrm>
          <a:custGeom>
            <a:avLst/>
            <a:gdLst>
              <a:gd name="connsiteX0" fmla="*/ 1392248 w 3580909"/>
              <a:gd name="connsiteY0" fmla="*/ 0 h 3209249"/>
              <a:gd name="connsiteX1" fmla="*/ 0 w 3580909"/>
              <a:gd name="connsiteY1" fmla="*/ 3209249 h 3209249"/>
              <a:gd name="connsiteX2" fmla="*/ 3580909 w 3580909"/>
              <a:gd name="connsiteY2" fmla="*/ 1215267 h 3209249"/>
              <a:gd name="connsiteX3" fmla="*/ 1392248 w 3580909"/>
              <a:gd name="connsiteY3" fmla="*/ 0 h 3209249"/>
              <a:gd name="connsiteX0" fmla="*/ 1406371 w 3595032"/>
              <a:gd name="connsiteY0" fmla="*/ 0 h 3209249"/>
              <a:gd name="connsiteX1" fmla="*/ 0 w 3595032"/>
              <a:gd name="connsiteY1" fmla="*/ 3209249 h 3209249"/>
              <a:gd name="connsiteX2" fmla="*/ 3595032 w 3595032"/>
              <a:gd name="connsiteY2" fmla="*/ 1215267 h 3209249"/>
              <a:gd name="connsiteX3" fmla="*/ 1406371 w 3595032"/>
              <a:gd name="connsiteY3" fmla="*/ 0 h 3209249"/>
              <a:gd name="connsiteX0" fmla="*/ 1399310 w 3587971"/>
              <a:gd name="connsiteY0" fmla="*/ 0 h 3209249"/>
              <a:gd name="connsiteX1" fmla="*/ 0 w 3587971"/>
              <a:gd name="connsiteY1" fmla="*/ 3209249 h 3209249"/>
              <a:gd name="connsiteX2" fmla="*/ 3587971 w 3587971"/>
              <a:gd name="connsiteY2" fmla="*/ 1215267 h 3209249"/>
              <a:gd name="connsiteX3" fmla="*/ 1399310 w 3587971"/>
              <a:gd name="connsiteY3" fmla="*/ 0 h 3209249"/>
              <a:gd name="connsiteX0" fmla="*/ 1399310 w 3587971"/>
              <a:gd name="connsiteY0" fmla="*/ 0 h 3252111"/>
              <a:gd name="connsiteX1" fmla="*/ 0 w 3587971"/>
              <a:gd name="connsiteY1" fmla="*/ 3252111 h 3252111"/>
              <a:gd name="connsiteX2" fmla="*/ 3587971 w 3587971"/>
              <a:gd name="connsiteY2" fmla="*/ 1258129 h 3252111"/>
              <a:gd name="connsiteX3" fmla="*/ 1399310 w 3587971"/>
              <a:gd name="connsiteY3" fmla="*/ 0 h 3252111"/>
              <a:gd name="connsiteX0" fmla="*/ 1396734 w 3585395"/>
              <a:gd name="connsiteY0" fmla="*/ 0 h 3264990"/>
              <a:gd name="connsiteX1" fmla="*/ 0 w 3585395"/>
              <a:gd name="connsiteY1" fmla="*/ 3264990 h 3264990"/>
              <a:gd name="connsiteX2" fmla="*/ 3585395 w 3585395"/>
              <a:gd name="connsiteY2" fmla="*/ 1258129 h 3264990"/>
              <a:gd name="connsiteX3" fmla="*/ 1396734 w 3585395"/>
              <a:gd name="connsiteY3" fmla="*/ 0 h 3264990"/>
              <a:gd name="connsiteX0" fmla="*/ 1404461 w 3593122"/>
              <a:gd name="connsiteY0" fmla="*/ 0 h 3267566"/>
              <a:gd name="connsiteX1" fmla="*/ 0 w 3593122"/>
              <a:gd name="connsiteY1" fmla="*/ 3267566 h 3267566"/>
              <a:gd name="connsiteX2" fmla="*/ 3593122 w 3593122"/>
              <a:gd name="connsiteY2" fmla="*/ 1258129 h 3267566"/>
              <a:gd name="connsiteX3" fmla="*/ 1404461 w 3593122"/>
              <a:gd name="connsiteY3" fmla="*/ 0 h 3267566"/>
            </a:gdLst>
            <a:ahLst/>
            <a:cxnLst>
              <a:cxn ang="0">
                <a:pos x="connsiteX0" y="connsiteY0"/>
              </a:cxn>
              <a:cxn ang="0">
                <a:pos x="connsiteX1" y="connsiteY1"/>
              </a:cxn>
              <a:cxn ang="0">
                <a:pos x="connsiteX2" y="connsiteY2"/>
              </a:cxn>
              <a:cxn ang="0">
                <a:pos x="connsiteX3" y="connsiteY3"/>
              </a:cxn>
            </a:cxnLst>
            <a:rect l="l" t="t" r="r" b="b"/>
            <a:pathLst>
              <a:path w="3593122" h="3267566">
                <a:moveTo>
                  <a:pt x="1404461" y="0"/>
                </a:moveTo>
                <a:lnTo>
                  <a:pt x="0" y="3267566"/>
                </a:lnTo>
                <a:lnTo>
                  <a:pt x="3593122" y="1258129"/>
                </a:lnTo>
                <a:lnTo>
                  <a:pt x="1404461" y="0"/>
                </a:lnTo>
                <a:close/>
              </a:path>
            </a:pathLst>
          </a:custGeom>
          <a:gradFill>
            <a:gsLst>
              <a:gs pos="15000">
                <a:schemeClr val="accent2"/>
              </a:gs>
              <a:gs pos="100000">
                <a:schemeClr val="accent1"/>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7" name="Freeform 6"/>
          <p:cNvSpPr/>
          <p:nvPr/>
        </p:nvSpPr>
        <p:spPr>
          <a:xfrm>
            <a:off x="1390330" y="1741468"/>
            <a:ext cx="2199979" cy="3164694"/>
          </a:xfrm>
          <a:custGeom>
            <a:avLst/>
            <a:gdLst>
              <a:gd name="connsiteX0" fmla="*/ 1739462 w 2186152"/>
              <a:gd name="connsiteY0" fmla="*/ 0 h 3095296"/>
              <a:gd name="connsiteX1" fmla="*/ 0 w 2186152"/>
              <a:gd name="connsiteY1" fmla="*/ 1891862 h 3095296"/>
              <a:gd name="connsiteX2" fmla="*/ 2186152 w 2186152"/>
              <a:gd name="connsiteY2" fmla="*/ 3095296 h 3095296"/>
              <a:gd name="connsiteX3" fmla="*/ 1739462 w 2186152"/>
              <a:gd name="connsiteY3" fmla="*/ 0 h 3095296"/>
              <a:gd name="connsiteX0" fmla="*/ 1733563 w 2186152"/>
              <a:gd name="connsiteY0" fmla="*/ 0 h 3112994"/>
              <a:gd name="connsiteX1" fmla="*/ 0 w 2186152"/>
              <a:gd name="connsiteY1" fmla="*/ 1909560 h 3112994"/>
              <a:gd name="connsiteX2" fmla="*/ 2186152 w 2186152"/>
              <a:gd name="connsiteY2" fmla="*/ 3112994 h 3112994"/>
              <a:gd name="connsiteX3" fmla="*/ 1733563 w 2186152"/>
              <a:gd name="connsiteY3" fmla="*/ 0 h 3112994"/>
              <a:gd name="connsiteX0" fmla="*/ 1752613 w 2186152"/>
              <a:gd name="connsiteY0" fmla="*/ 0 h 3108232"/>
              <a:gd name="connsiteX1" fmla="*/ 0 w 2186152"/>
              <a:gd name="connsiteY1" fmla="*/ 1904798 h 3108232"/>
              <a:gd name="connsiteX2" fmla="*/ 2186152 w 2186152"/>
              <a:gd name="connsiteY2" fmla="*/ 3108232 h 3108232"/>
              <a:gd name="connsiteX3" fmla="*/ 1752613 w 2186152"/>
              <a:gd name="connsiteY3" fmla="*/ 0 h 3108232"/>
              <a:gd name="connsiteX0" fmla="*/ 1738326 w 2186152"/>
              <a:gd name="connsiteY0" fmla="*/ 0 h 3108232"/>
              <a:gd name="connsiteX1" fmla="*/ 0 w 2186152"/>
              <a:gd name="connsiteY1" fmla="*/ 1904798 h 3108232"/>
              <a:gd name="connsiteX2" fmla="*/ 2186152 w 2186152"/>
              <a:gd name="connsiteY2" fmla="*/ 3108232 h 3108232"/>
              <a:gd name="connsiteX3" fmla="*/ 1738326 w 2186152"/>
              <a:gd name="connsiteY3" fmla="*/ 0 h 3108232"/>
              <a:gd name="connsiteX0" fmla="*/ 1724039 w 2186152"/>
              <a:gd name="connsiteY0" fmla="*/ 0 h 3089182"/>
              <a:gd name="connsiteX1" fmla="*/ 0 w 2186152"/>
              <a:gd name="connsiteY1" fmla="*/ 1885748 h 3089182"/>
              <a:gd name="connsiteX2" fmla="*/ 2186152 w 2186152"/>
              <a:gd name="connsiteY2" fmla="*/ 3089182 h 3089182"/>
              <a:gd name="connsiteX3" fmla="*/ 1724039 w 2186152"/>
              <a:gd name="connsiteY3" fmla="*/ 0 h 3089182"/>
              <a:gd name="connsiteX0" fmla="*/ 1743089 w 2205202"/>
              <a:gd name="connsiteY0" fmla="*/ 0 h 3089182"/>
              <a:gd name="connsiteX1" fmla="*/ 0 w 2205202"/>
              <a:gd name="connsiteY1" fmla="*/ 1861935 h 3089182"/>
              <a:gd name="connsiteX2" fmla="*/ 2205202 w 2205202"/>
              <a:gd name="connsiteY2" fmla="*/ 3089182 h 3089182"/>
              <a:gd name="connsiteX3" fmla="*/ 1743089 w 2205202"/>
              <a:gd name="connsiteY3" fmla="*/ 0 h 3089182"/>
              <a:gd name="connsiteX0" fmla="*/ 1733564 w 2205202"/>
              <a:gd name="connsiteY0" fmla="*/ 0 h 3079657"/>
              <a:gd name="connsiteX1" fmla="*/ 0 w 2205202"/>
              <a:gd name="connsiteY1" fmla="*/ 1852410 h 3079657"/>
              <a:gd name="connsiteX2" fmla="*/ 2205202 w 2205202"/>
              <a:gd name="connsiteY2" fmla="*/ 3079657 h 3079657"/>
              <a:gd name="connsiteX3" fmla="*/ 1733564 w 2205202"/>
              <a:gd name="connsiteY3" fmla="*/ 0 h 3079657"/>
              <a:gd name="connsiteX0" fmla="*/ 1695464 w 2167102"/>
              <a:gd name="connsiteY0" fmla="*/ 0 h 3079657"/>
              <a:gd name="connsiteX1" fmla="*/ 0 w 2167102"/>
              <a:gd name="connsiteY1" fmla="*/ 1871460 h 3079657"/>
              <a:gd name="connsiteX2" fmla="*/ 2167102 w 2167102"/>
              <a:gd name="connsiteY2" fmla="*/ 3079657 h 3079657"/>
              <a:gd name="connsiteX3" fmla="*/ 1695464 w 2167102"/>
              <a:gd name="connsiteY3" fmla="*/ 0 h 3079657"/>
              <a:gd name="connsiteX0" fmla="*/ 1724039 w 2195677"/>
              <a:gd name="connsiteY0" fmla="*/ 0 h 3079657"/>
              <a:gd name="connsiteX1" fmla="*/ 0 w 2195677"/>
              <a:gd name="connsiteY1" fmla="*/ 1866698 h 3079657"/>
              <a:gd name="connsiteX2" fmla="*/ 2195677 w 2195677"/>
              <a:gd name="connsiteY2" fmla="*/ 3079657 h 3079657"/>
              <a:gd name="connsiteX3" fmla="*/ 1724039 w 2195677"/>
              <a:gd name="connsiteY3" fmla="*/ 0 h 3079657"/>
              <a:gd name="connsiteX0" fmla="*/ 1746073 w 2195677"/>
              <a:gd name="connsiteY0" fmla="*/ 0 h 3079657"/>
              <a:gd name="connsiteX1" fmla="*/ 0 w 2195677"/>
              <a:gd name="connsiteY1" fmla="*/ 1866698 h 3079657"/>
              <a:gd name="connsiteX2" fmla="*/ 2195677 w 2195677"/>
              <a:gd name="connsiteY2" fmla="*/ 3079657 h 3079657"/>
              <a:gd name="connsiteX3" fmla="*/ 1746073 w 2195677"/>
              <a:gd name="connsiteY3" fmla="*/ 0 h 3079657"/>
              <a:gd name="connsiteX0" fmla="*/ 1714323 w 2195677"/>
              <a:gd name="connsiteY0" fmla="*/ 0 h 3098707"/>
              <a:gd name="connsiteX1" fmla="*/ 0 w 2195677"/>
              <a:gd name="connsiteY1" fmla="*/ 1885748 h 3098707"/>
              <a:gd name="connsiteX2" fmla="*/ 2195677 w 2195677"/>
              <a:gd name="connsiteY2" fmla="*/ 3098707 h 3098707"/>
              <a:gd name="connsiteX3" fmla="*/ 1714323 w 2195677"/>
              <a:gd name="connsiteY3" fmla="*/ 0 h 3098707"/>
              <a:gd name="connsiteX0" fmla="*/ 1720673 w 2195677"/>
              <a:gd name="connsiteY0" fmla="*/ 0 h 3092357"/>
              <a:gd name="connsiteX1" fmla="*/ 0 w 2195677"/>
              <a:gd name="connsiteY1" fmla="*/ 1879398 h 3092357"/>
              <a:gd name="connsiteX2" fmla="*/ 2195677 w 2195677"/>
              <a:gd name="connsiteY2" fmla="*/ 3092357 h 3092357"/>
              <a:gd name="connsiteX3" fmla="*/ 1720673 w 2195677"/>
              <a:gd name="connsiteY3" fmla="*/ 0 h 3092357"/>
              <a:gd name="connsiteX0" fmla="*/ 1739723 w 2195677"/>
              <a:gd name="connsiteY0" fmla="*/ 0 h 3086007"/>
              <a:gd name="connsiteX1" fmla="*/ 0 w 2195677"/>
              <a:gd name="connsiteY1" fmla="*/ 1873048 h 3086007"/>
              <a:gd name="connsiteX2" fmla="*/ 2195677 w 2195677"/>
              <a:gd name="connsiteY2" fmla="*/ 3086007 h 3086007"/>
              <a:gd name="connsiteX3" fmla="*/ 1739723 w 2195677"/>
              <a:gd name="connsiteY3" fmla="*/ 0 h 3086007"/>
              <a:gd name="connsiteX0" fmla="*/ 1720673 w 2195677"/>
              <a:gd name="connsiteY0" fmla="*/ 0 h 3155857"/>
              <a:gd name="connsiteX1" fmla="*/ 0 w 2195677"/>
              <a:gd name="connsiteY1" fmla="*/ 1942898 h 3155857"/>
              <a:gd name="connsiteX2" fmla="*/ 2195677 w 2195677"/>
              <a:gd name="connsiteY2" fmla="*/ 3155857 h 3155857"/>
              <a:gd name="connsiteX3" fmla="*/ 1720673 w 2195677"/>
              <a:gd name="connsiteY3" fmla="*/ 0 h 3155857"/>
              <a:gd name="connsiteX0" fmla="*/ 1720673 w 2195677"/>
              <a:gd name="connsiteY0" fmla="*/ 0 h 3079657"/>
              <a:gd name="connsiteX1" fmla="*/ 0 w 2195677"/>
              <a:gd name="connsiteY1" fmla="*/ 1866698 h 3079657"/>
              <a:gd name="connsiteX2" fmla="*/ 2195677 w 2195677"/>
              <a:gd name="connsiteY2" fmla="*/ 3079657 h 3079657"/>
              <a:gd name="connsiteX3" fmla="*/ 1720673 w 2195677"/>
              <a:gd name="connsiteY3" fmla="*/ 0 h 3079657"/>
              <a:gd name="connsiteX0" fmla="*/ 1720673 w 2195677"/>
              <a:gd name="connsiteY0" fmla="*/ 0 h 3149507"/>
              <a:gd name="connsiteX1" fmla="*/ 0 w 2195677"/>
              <a:gd name="connsiteY1" fmla="*/ 1936548 h 3149507"/>
              <a:gd name="connsiteX2" fmla="*/ 2195677 w 2195677"/>
              <a:gd name="connsiteY2" fmla="*/ 3149507 h 3149507"/>
              <a:gd name="connsiteX3" fmla="*/ 1720673 w 2195677"/>
              <a:gd name="connsiteY3" fmla="*/ 0 h 3149507"/>
              <a:gd name="connsiteX0" fmla="*/ 1739723 w 2214727"/>
              <a:gd name="connsiteY0" fmla="*/ 0 h 3149507"/>
              <a:gd name="connsiteX1" fmla="*/ 0 w 2214727"/>
              <a:gd name="connsiteY1" fmla="*/ 1936548 h 3149507"/>
              <a:gd name="connsiteX2" fmla="*/ 2214727 w 2214727"/>
              <a:gd name="connsiteY2" fmla="*/ 3149507 h 3149507"/>
              <a:gd name="connsiteX3" fmla="*/ 1739723 w 2214727"/>
              <a:gd name="connsiteY3" fmla="*/ 0 h 3149507"/>
              <a:gd name="connsiteX0" fmla="*/ 1739723 w 2214727"/>
              <a:gd name="connsiteY0" fmla="*/ 0 h 3149507"/>
              <a:gd name="connsiteX1" fmla="*/ 0 w 2214727"/>
              <a:gd name="connsiteY1" fmla="*/ 1936548 h 3149507"/>
              <a:gd name="connsiteX2" fmla="*/ 2214727 w 2214727"/>
              <a:gd name="connsiteY2" fmla="*/ 3149507 h 3149507"/>
              <a:gd name="connsiteX3" fmla="*/ 1739723 w 2214727"/>
              <a:gd name="connsiteY3" fmla="*/ 0 h 3149507"/>
              <a:gd name="connsiteX0" fmla="*/ 1724975 w 2199979"/>
              <a:gd name="connsiteY0" fmla="*/ 0 h 3149507"/>
              <a:gd name="connsiteX1" fmla="*/ 0 w 2199979"/>
              <a:gd name="connsiteY1" fmla="*/ 1921800 h 3149507"/>
              <a:gd name="connsiteX2" fmla="*/ 2199979 w 2199979"/>
              <a:gd name="connsiteY2" fmla="*/ 3149507 h 3149507"/>
              <a:gd name="connsiteX3" fmla="*/ 1724975 w 2199979"/>
              <a:gd name="connsiteY3" fmla="*/ 0 h 3149507"/>
              <a:gd name="connsiteX0" fmla="*/ 1722399 w 2199979"/>
              <a:gd name="connsiteY0" fmla="*/ 0 h 3072234"/>
              <a:gd name="connsiteX1" fmla="*/ 0 w 2199979"/>
              <a:gd name="connsiteY1" fmla="*/ 1844527 h 3072234"/>
              <a:gd name="connsiteX2" fmla="*/ 2199979 w 2199979"/>
              <a:gd name="connsiteY2" fmla="*/ 3072234 h 3072234"/>
              <a:gd name="connsiteX3" fmla="*/ 1722399 w 2199979"/>
              <a:gd name="connsiteY3" fmla="*/ 0 h 3072234"/>
              <a:gd name="connsiteX0" fmla="*/ 1722399 w 2199979"/>
              <a:gd name="connsiteY0" fmla="*/ 0 h 3123750"/>
              <a:gd name="connsiteX1" fmla="*/ 0 w 2199979"/>
              <a:gd name="connsiteY1" fmla="*/ 1896043 h 3123750"/>
              <a:gd name="connsiteX2" fmla="*/ 2199979 w 2199979"/>
              <a:gd name="connsiteY2" fmla="*/ 3123750 h 3123750"/>
              <a:gd name="connsiteX3" fmla="*/ 1722399 w 2199979"/>
              <a:gd name="connsiteY3" fmla="*/ 0 h 3123750"/>
              <a:gd name="connsiteX0" fmla="*/ 1736047 w 2199979"/>
              <a:gd name="connsiteY0" fmla="*/ 0 h 3164694"/>
              <a:gd name="connsiteX1" fmla="*/ 0 w 2199979"/>
              <a:gd name="connsiteY1" fmla="*/ 1936987 h 3164694"/>
              <a:gd name="connsiteX2" fmla="*/ 2199979 w 2199979"/>
              <a:gd name="connsiteY2" fmla="*/ 3164694 h 3164694"/>
              <a:gd name="connsiteX3" fmla="*/ 1736047 w 2199979"/>
              <a:gd name="connsiteY3" fmla="*/ 0 h 3164694"/>
            </a:gdLst>
            <a:ahLst/>
            <a:cxnLst>
              <a:cxn ang="0">
                <a:pos x="connsiteX0" y="connsiteY0"/>
              </a:cxn>
              <a:cxn ang="0">
                <a:pos x="connsiteX1" y="connsiteY1"/>
              </a:cxn>
              <a:cxn ang="0">
                <a:pos x="connsiteX2" y="connsiteY2"/>
              </a:cxn>
              <a:cxn ang="0">
                <a:pos x="connsiteX3" y="connsiteY3"/>
              </a:cxn>
            </a:cxnLst>
            <a:rect l="l" t="t" r="r" b="b"/>
            <a:pathLst>
              <a:path w="2199979" h="3164694">
                <a:moveTo>
                  <a:pt x="1736047" y="0"/>
                </a:moveTo>
                <a:lnTo>
                  <a:pt x="0" y="1936987"/>
                </a:lnTo>
                <a:lnTo>
                  <a:pt x="2199979" y="3164694"/>
                </a:lnTo>
                <a:lnTo>
                  <a:pt x="1736047" y="0"/>
                </a:lnTo>
                <a:close/>
              </a:path>
            </a:pathLst>
          </a:custGeom>
          <a:gradFill>
            <a:gsLst>
              <a:gs pos="15000">
                <a:schemeClr val="accent2"/>
              </a:gs>
              <a:gs pos="100000">
                <a:schemeClr val="accent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8" name="Freeform 7"/>
          <p:cNvSpPr/>
          <p:nvPr/>
        </p:nvSpPr>
        <p:spPr>
          <a:xfrm>
            <a:off x="6375805" y="1"/>
            <a:ext cx="4644129" cy="1222744"/>
          </a:xfrm>
          <a:custGeom>
            <a:avLst/>
            <a:gdLst>
              <a:gd name="connsiteX0" fmla="*/ 0 w 4550735"/>
              <a:gd name="connsiteY0" fmla="*/ 0 h 1222745"/>
              <a:gd name="connsiteX1" fmla="*/ 1222744 w 4550735"/>
              <a:gd name="connsiteY1" fmla="*/ 1222745 h 1222745"/>
              <a:gd name="connsiteX2" fmla="*/ 4550735 w 4550735"/>
              <a:gd name="connsiteY2" fmla="*/ 10633 h 1222745"/>
              <a:gd name="connsiteX3" fmla="*/ 0 w 4550735"/>
              <a:gd name="connsiteY3" fmla="*/ 0 h 1222745"/>
              <a:gd name="connsiteX0" fmla="*/ 0 w 4582633"/>
              <a:gd name="connsiteY0" fmla="*/ 10633 h 1212112"/>
              <a:gd name="connsiteX1" fmla="*/ 1254642 w 4582633"/>
              <a:gd name="connsiteY1" fmla="*/ 1212112 h 1212112"/>
              <a:gd name="connsiteX2" fmla="*/ 4582633 w 4582633"/>
              <a:gd name="connsiteY2" fmla="*/ 0 h 1212112"/>
              <a:gd name="connsiteX3" fmla="*/ 0 w 4582633"/>
              <a:gd name="connsiteY3" fmla="*/ 10633 h 1212112"/>
              <a:gd name="connsiteX0" fmla="*/ 0 w 4566685"/>
              <a:gd name="connsiteY0" fmla="*/ 0 h 1228061"/>
              <a:gd name="connsiteX1" fmla="*/ 1238694 w 4566685"/>
              <a:gd name="connsiteY1" fmla="*/ 1228061 h 1228061"/>
              <a:gd name="connsiteX2" fmla="*/ 4566685 w 4566685"/>
              <a:gd name="connsiteY2" fmla="*/ 15949 h 1228061"/>
              <a:gd name="connsiteX3" fmla="*/ 0 w 4566685"/>
              <a:gd name="connsiteY3" fmla="*/ 0 h 1228061"/>
              <a:gd name="connsiteX0" fmla="*/ 0 w 4566685"/>
              <a:gd name="connsiteY0" fmla="*/ 0 h 1217428"/>
              <a:gd name="connsiteX1" fmla="*/ 1238694 w 4566685"/>
              <a:gd name="connsiteY1" fmla="*/ 1217428 h 1217428"/>
              <a:gd name="connsiteX2" fmla="*/ 4566685 w 4566685"/>
              <a:gd name="connsiteY2" fmla="*/ 5316 h 1217428"/>
              <a:gd name="connsiteX3" fmla="*/ 0 w 4566685"/>
              <a:gd name="connsiteY3" fmla="*/ 0 h 1217428"/>
              <a:gd name="connsiteX0" fmla="*/ 0 w 4614532"/>
              <a:gd name="connsiteY0" fmla="*/ 0 h 1217428"/>
              <a:gd name="connsiteX1" fmla="*/ 1238694 w 4614532"/>
              <a:gd name="connsiteY1" fmla="*/ 1217428 h 1217428"/>
              <a:gd name="connsiteX2" fmla="*/ 4614532 w 4614532"/>
              <a:gd name="connsiteY2" fmla="*/ 5316 h 1217428"/>
              <a:gd name="connsiteX3" fmla="*/ 0 w 4614532"/>
              <a:gd name="connsiteY3" fmla="*/ 0 h 1217428"/>
              <a:gd name="connsiteX0" fmla="*/ 0 w 4614532"/>
              <a:gd name="connsiteY0" fmla="*/ 0 h 1228060"/>
              <a:gd name="connsiteX1" fmla="*/ 1286541 w 4614532"/>
              <a:gd name="connsiteY1" fmla="*/ 1228060 h 1228060"/>
              <a:gd name="connsiteX2" fmla="*/ 4614532 w 4614532"/>
              <a:gd name="connsiteY2" fmla="*/ 5316 h 1228060"/>
              <a:gd name="connsiteX3" fmla="*/ 0 w 4614532"/>
              <a:gd name="connsiteY3" fmla="*/ 0 h 1228060"/>
              <a:gd name="connsiteX0" fmla="*/ 0 w 4614532"/>
              <a:gd name="connsiteY0" fmla="*/ 10633 h 1222744"/>
              <a:gd name="connsiteX1" fmla="*/ 1286541 w 4614532"/>
              <a:gd name="connsiteY1" fmla="*/ 1222744 h 1222744"/>
              <a:gd name="connsiteX2" fmla="*/ 4614532 w 4614532"/>
              <a:gd name="connsiteY2" fmla="*/ 0 h 1222744"/>
              <a:gd name="connsiteX3" fmla="*/ 0 w 4614532"/>
              <a:gd name="connsiteY3" fmla="*/ 10633 h 1222744"/>
              <a:gd name="connsiteX0" fmla="*/ 0 w 4614532"/>
              <a:gd name="connsiteY0" fmla="*/ 10633 h 1201479"/>
              <a:gd name="connsiteX1" fmla="*/ 1238695 w 4614532"/>
              <a:gd name="connsiteY1" fmla="*/ 1201479 h 1201479"/>
              <a:gd name="connsiteX2" fmla="*/ 4614532 w 4614532"/>
              <a:gd name="connsiteY2" fmla="*/ 0 h 1201479"/>
              <a:gd name="connsiteX3" fmla="*/ 0 w 4614532"/>
              <a:gd name="connsiteY3" fmla="*/ 10633 h 1201479"/>
              <a:gd name="connsiteX0" fmla="*/ 0 w 4614532"/>
              <a:gd name="connsiteY0" fmla="*/ 10633 h 1222744"/>
              <a:gd name="connsiteX1" fmla="*/ 1249328 w 4614532"/>
              <a:gd name="connsiteY1" fmla="*/ 1222744 h 1222744"/>
              <a:gd name="connsiteX2" fmla="*/ 4614532 w 4614532"/>
              <a:gd name="connsiteY2" fmla="*/ 0 h 1222744"/>
              <a:gd name="connsiteX3" fmla="*/ 0 w 4614532"/>
              <a:gd name="connsiteY3" fmla="*/ 10633 h 1222744"/>
              <a:gd name="connsiteX0" fmla="*/ 0 w 4614532"/>
              <a:gd name="connsiteY0" fmla="*/ 0 h 1222744"/>
              <a:gd name="connsiteX1" fmla="*/ 1249328 w 4614532"/>
              <a:gd name="connsiteY1" fmla="*/ 1222744 h 1222744"/>
              <a:gd name="connsiteX2" fmla="*/ 4614532 w 4614532"/>
              <a:gd name="connsiteY2" fmla="*/ 0 h 1222744"/>
              <a:gd name="connsiteX3" fmla="*/ 0 w 4614532"/>
              <a:gd name="connsiteY3" fmla="*/ 0 h 1222744"/>
              <a:gd name="connsiteX0" fmla="*/ 0 w 4630481"/>
              <a:gd name="connsiteY0" fmla="*/ 0 h 1222744"/>
              <a:gd name="connsiteX1" fmla="*/ 1249328 w 4630481"/>
              <a:gd name="connsiteY1" fmla="*/ 1222744 h 1222744"/>
              <a:gd name="connsiteX2" fmla="*/ 4630481 w 4630481"/>
              <a:gd name="connsiteY2" fmla="*/ 0 h 1222744"/>
              <a:gd name="connsiteX3" fmla="*/ 0 w 4630481"/>
              <a:gd name="connsiteY3" fmla="*/ 0 h 1222744"/>
              <a:gd name="connsiteX0" fmla="*/ 0 w 4671425"/>
              <a:gd name="connsiteY0" fmla="*/ 0 h 1222744"/>
              <a:gd name="connsiteX1" fmla="*/ 1290272 w 4671425"/>
              <a:gd name="connsiteY1" fmla="*/ 1222744 h 1222744"/>
              <a:gd name="connsiteX2" fmla="*/ 4671425 w 4671425"/>
              <a:gd name="connsiteY2" fmla="*/ 0 h 1222744"/>
              <a:gd name="connsiteX3" fmla="*/ 0 w 4671425"/>
              <a:gd name="connsiteY3" fmla="*/ 0 h 1222744"/>
              <a:gd name="connsiteX0" fmla="*/ 0 w 4671425"/>
              <a:gd name="connsiteY0" fmla="*/ 0 h 1222744"/>
              <a:gd name="connsiteX1" fmla="*/ 1290272 w 4671425"/>
              <a:gd name="connsiteY1" fmla="*/ 1222744 h 1222744"/>
              <a:gd name="connsiteX2" fmla="*/ 4671425 w 4671425"/>
              <a:gd name="connsiteY2" fmla="*/ 614149 h 1222744"/>
              <a:gd name="connsiteX3" fmla="*/ 0 w 4671425"/>
              <a:gd name="connsiteY3" fmla="*/ 0 h 1222744"/>
              <a:gd name="connsiteX0" fmla="*/ 0 w 4657777"/>
              <a:gd name="connsiteY0" fmla="*/ 13648 h 1236392"/>
              <a:gd name="connsiteX1" fmla="*/ 1290272 w 4657777"/>
              <a:gd name="connsiteY1" fmla="*/ 1236392 h 1236392"/>
              <a:gd name="connsiteX2" fmla="*/ 4657777 w 4657777"/>
              <a:gd name="connsiteY2" fmla="*/ 0 h 1236392"/>
              <a:gd name="connsiteX3" fmla="*/ 0 w 4657777"/>
              <a:gd name="connsiteY3" fmla="*/ 13648 h 1236392"/>
              <a:gd name="connsiteX0" fmla="*/ 0 w 4644129"/>
              <a:gd name="connsiteY0" fmla="*/ 0 h 1222744"/>
              <a:gd name="connsiteX1" fmla="*/ 1290272 w 4644129"/>
              <a:gd name="connsiteY1" fmla="*/ 1222744 h 1222744"/>
              <a:gd name="connsiteX2" fmla="*/ 4644129 w 4644129"/>
              <a:gd name="connsiteY2" fmla="*/ 0 h 1222744"/>
              <a:gd name="connsiteX3" fmla="*/ 0 w 4644129"/>
              <a:gd name="connsiteY3" fmla="*/ 0 h 1222744"/>
            </a:gdLst>
            <a:ahLst/>
            <a:cxnLst>
              <a:cxn ang="0">
                <a:pos x="connsiteX0" y="connsiteY0"/>
              </a:cxn>
              <a:cxn ang="0">
                <a:pos x="connsiteX1" y="connsiteY1"/>
              </a:cxn>
              <a:cxn ang="0">
                <a:pos x="connsiteX2" y="connsiteY2"/>
              </a:cxn>
              <a:cxn ang="0">
                <a:pos x="connsiteX3" y="connsiteY3"/>
              </a:cxn>
            </a:cxnLst>
            <a:rect l="l" t="t" r="r" b="b"/>
            <a:pathLst>
              <a:path w="4644129" h="1222744">
                <a:moveTo>
                  <a:pt x="0" y="0"/>
                </a:moveTo>
                <a:lnTo>
                  <a:pt x="1290272" y="1222744"/>
                </a:lnTo>
                <a:lnTo>
                  <a:pt x="4644129" y="0"/>
                </a:lnTo>
                <a:lnTo>
                  <a:pt x="0" y="0"/>
                </a:lnTo>
                <a:close/>
              </a:path>
            </a:pathLst>
          </a:custGeom>
          <a:gradFill>
            <a:gsLst>
              <a:gs pos="100000">
                <a:schemeClr val="accent2"/>
              </a:gs>
              <a:gs pos="44000">
                <a:schemeClr val="accent1"/>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052439" y="2989173"/>
            <a:ext cx="3708351" cy="2971471"/>
          </a:xfrm>
          <a:custGeom>
            <a:avLst/>
            <a:gdLst>
              <a:gd name="connsiteX0" fmla="*/ 2291255 w 3641834"/>
              <a:gd name="connsiteY0" fmla="*/ 0 h 2958662"/>
              <a:gd name="connsiteX1" fmla="*/ 3641834 w 3641834"/>
              <a:gd name="connsiteY1" fmla="*/ 1692165 h 2958662"/>
              <a:gd name="connsiteX2" fmla="*/ 0 w 3641834"/>
              <a:gd name="connsiteY2" fmla="*/ 2958662 h 2958662"/>
              <a:gd name="connsiteX3" fmla="*/ 2291255 w 3641834"/>
              <a:gd name="connsiteY3" fmla="*/ 0 h 2958662"/>
              <a:gd name="connsiteX0" fmla="*/ 2291255 w 3641834"/>
              <a:gd name="connsiteY0" fmla="*/ 0 h 2963917"/>
              <a:gd name="connsiteX1" fmla="*/ 3641834 w 3641834"/>
              <a:gd name="connsiteY1" fmla="*/ 1697420 h 2963917"/>
              <a:gd name="connsiteX2" fmla="*/ 0 w 3641834"/>
              <a:gd name="connsiteY2" fmla="*/ 2963917 h 2963917"/>
              <a:gd name="connsiteX3" fmla="*/ 2291255 w 3641834"/>
              <a:gd name="connsiteY3" fmla="*/ 0 h 2963917"/>
              <a:gd name="connsiteX0" fmla="*/ 2301765 w 3641834"/>
              <a:gd name="connsiteY0" fmla="*/ 0 h 2948152"/>
              <a:gd name="connsiteX1" fmla="*/ 3641834 w 3641834"/>
              <a:gd name="connsiteY1" fmla="*/ 1681655 h 2948152"/>
              <a:gd name="connsiteX2" fmla="*/ 0 w 3641834"/>
              <a:gd name="connsiteY2" fmla="*/ 2948152 h 2948152"/>
              <a:gd name="connsiteX3" fmla="*/ 2301765 w 3641834"/>
              <a:gd name="connsiteY3" fmla="*/ 0 h 2948152"/>
              <a:gd name="connsiteX0" fmla="*/ 2293452 w 3641834"/>
              <a:gd name="connsiteY0" fmla="*/ 0 h 2948152"/>
              <a:gd name="connsiteX1" fmla="*/ 3641834 w 3641834"/>
              <a:gd name="connsiteY1" fmla="*/ 1681655 h 2948152"/>
              <a:gd name="connsiteX2" fmla="*/ 0 w 3641834"/>
              <a:gd name="connsiteY2" fmla="*/ 2948152 h 2948152"/>
              <a:gd name="connsiteX3" fmla="*/ 2293452 w 3641834"/>
              <a:gd name="connsiteY3" fmla="*/ 0 h 2948152"/>
              <a:gd name="connsiteX0" fmla="*/ 2305379 w 3653761"/>
              <a:gd name="connsiteY0" fmla="*/ 0 h 2944176"/>
              <a:gd name="connsiteX1" fmla="*/ 3653761 w 3653761"/>
              <a:gd name="connsiteY1" fmla="*/ 1681655 h 2944176"/>
              <a:gd name="connsiteX2" fmla="*/ 0 w 3653761"/>
              <a:gd name="connsiteY2" fmla="*/ 2944176 h 2944176"/>
              <a:gd name="connsiteX3" fmla="*/ 2305379 w 3653761"/>
              <a:gd name="connsiteY3" fmla="*/ 0 h 2944176"/>
              <a:gd name="connsiteX0" fmla="*/ 2291731 w 3653761"/>
              <a:gd name="connsiteY0" fmla="*/ 0 h 2944176"/>
              <a:gd name="connsiteX1" fmla="*/ 3653761 w 3653761"/>
              <a:gd name="connsiteY1" fmla="*/ 1681655 h 2944176"/>
              <a:gd name="connsiteX2" fmla="*/ 0 w 3653761"/>
              <a:gd name="connsiteY2" fmla="*/ 2944176 h 2944176"/>
              <a:gd name="connsiteX3" fmla="*/ 2291731 w 3653761"/>
              <a:gd name="connsiteY3" fmla="*/ 0 h 2944176"/>
              <a:gd name="connsiteX0" fmla="*/ 2305378 w 3653761"/>
              <a:gd name="connsiteY0" fmla="*/ 0 h 2971471"/>
              <a:gd name="connsiteX1" fmla="*/ 3653761 w 3653761"/>
              <a:gd name="connsiteY1" fmla="*/ 1708950 h 2971471"/>
              <a:gd name="connsiteX2" fmla="*/ 0 w 3653761"/>
              <a:gd name="connsiteY2" fmla="*/ 2971471 h 2971471"/>
              <a:gd name="connsiteX3" fmla="*/ 2305378 w 3653761"/>
              <a:gd name="connsiteY3" fmla="*/ 0 h 2971471"/>
              <a:gd name="connsiteX0" fmla="*/ 2305378 w 3694704"/>
              <a:gd name="connsiteY0" fmla="*/ 0 h 2971471"/>
              <a:gd name="connsiteX1" fmla="*/ 3694704 w 3694704"/>
              <a:gd name="connsiteY1" fmla="*/ 1722598 h 2971471"/>
              <a:gd name="connsiteX2" fmla="*/ 0 w 3694704"/>
              <a:gd name="connsiteY2" fmla="*/ 2971471 h 2971471"/>
              <a:gd name="connsiteX3" fmla="*/ 2305378 w 3694704"/>
              <a:gd name="connsiteY3" fmla="*/ 0 h 2971471"/>
              <a:gd name="connsiteX0" fmla="*/ 2319025 w 3708351"/>
              <a:gd name="connsiteY0" fmla="*/ 0 h 2971471"/>
              <a:gd name="connsiteX1" fmla="*/ 3708351 w 3708351"/>
              <a:gd name="connsiteY1" fmla="*/ 1722598 h 2971471"/>
              <a:gd name="connsiteX2" fmla="*/ 0 w 3708351"/>
              <a:gd name="connsiteY2" fmla="*/ 2971471 h 2971471"/>
              <a:gd name="connsiteX3" fmla="*/ 2319025 w 3708351"/>
              <a:gd name="connsiteY3" fmla="*/ 0 h 2971471"/>
            </a:gdLst>
            <a:ahLst/>
            <a:cxnLst>
              <a:cxn ang="0">
                <a:pos x="connsiteX0" y="connsiteY0"/>
              </a:cxn>
              <a:cxn ang="0">
                <a:pos x="connsiteX1" y="connsiteY1"/>
              </a:cxn>
              <a:cxn ang="0">
                <a:pos x="connsiteX2" y="connsiteY2"/>
              </a:cxn>
              <a:cxn ang="0">
                <a:pos x="connsiteX3" y="connsiteY3"/>
              </a:cxn>
            </a:cxnLst>
            <a:rect l="l" t="t" r="r" b="b"/>
            <a:pathLst>
              <a:path w="3708351" h="2971471">
                <a:moveTo>
                  <a:pt x="2319025" y="0"/>
                </a:moveTo>
                <a:lnTo>
                  <a:pt x="3708351" y="1722598"/>
                </a:lnTo>
                <a:lnTo>
                  <a:pt x="0" y="2971471"/>
                </a:lnTo>
                <a:lnTo>
                  <a:pt x="2319025" y="0"/>
                </a:lnTo>
                <a:close/>
              </a:path>
            </a:pathLst>
          </a:custGeom>
          <a:gradFill>
            <a:gsLst>
              <a:gs pos="0">
                <a:schemeClr val="accent1"/>
              </a:gs>
              <a:gs pos="85000">
                <a:schemeClr val="accent2"/>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0" name="Freeform 9"/>
          <p:cNvSpPr/>
          <p:nvPr/>
        </p:nvSpPr>
        <p:spPr>
          <a:xfrm>
            <a:off x="-3085" y="-4317"/>
            <a:ext cx="3366670" cy="1808791"/>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346198"/>
              <a:gd name="connsiteY0" fmla="*/ 0 h 1771137"/>
              <a:gd name="connsiteX1" fmla="*/ 3346198 w 3346198"/>
              <a:gd name="connsiteY1" fmla="*/ 3282 h 1771137"/>
              <a:gd name="connsiteX2" fmla="*/ 3153403 w 3346198"/>
              <a:gd name="connsiteY2" fmla="*/ 1771137 h 1771137"/>
              <a:gd name="connsiteX3" fmla="*/ 0 w 3346198"/>
              <a:gd name="connsiteY3" fmla="*/ 0 h 1771137"/>
              <a:gd name="connsiteX0" fmla="*/ 0 w 3346198"/>
              <a:gd name="connsiteY0" fmla="*/ 0 h 1766374"/>
              <a:gd name="connsiteX1" fmla="*/ 3346198 w 3346198"/>
              <a:gd name="connsiteY1" fmla="*/ 3282 h 1766374"/>
              <a:gd name="connsiteX2" fmla="*/ 3110540 w 3346198"/>
              <a:gd name="connsiteY2" fmla="*/ 1766374 h 1766374"/>
              <a:gd name="connsiteX3" fmla="*/ 0 w 3346198"/>
              <a:gd name="connsiteY3" fmla="*/ 0 h 1766374"/>
              <a:gd name="connsiteX0" fmla="*/ 0 w 3346198"/>
              <a:gd name="connsiteY0" fmla="*/ 0 h 1780662"/>
              <a:gd name="connsiteX1" fmla="*/ 3346198 w 3346198"/>
              <a:gd name="connsiteY1" fmla="*/ 3282 h 1780662"/>
              <a:gd name="connsiteX2" fmla="*/ 3091490 w 3346198"/>
              <a:gd name="connsiteY2" fmla="*/ 1780662 h 1780662"/>
              <a:gd name="connsiteX3" fmla="*/ 0 w 3346198"/>
              <a:gd name="connsiteY3" fmla="*/ 0 h 1780662"/>
              <a:gd name="connsiteX0" fmla="*/ 0 w 3346198"/>
              <a:gd name="connsiteY0" fmla="*/ 0 h 1804474"/>
              <a:gd name="connsiteX1" fmla="*/ 3346198 w 3346198"/>
              <a:gd name="connsiteY1" fmla="*/ 3282 h 1804474"/>
              <a:gd name="connsiteX2" fmla="*/ 3115303 w 3346198"/>
              <a:gd name="connsiteY2" fmla="*/ 1804474 h 1804474"/>
              <a:gd name="connsiteX3" fmla="*/ 0 w 3346198"/>
              <a:gd name="connsiteY3" fmla="*/ 0 h 1804474"/>
              <a:gd name="connsiteX0" fmla="*/ 0 w 3346198"/>
              <a:gd name="connsiteY0" fmla="*/ 10366 h 1801192"/>
              <a:gd name="connsiteX1" fmla="*/ 3346198 w 3346198"/>
              <a:gd name="connsiteY1" fmla="*/ 0 h 1801192"/>
              <a:gd name="connsiteX2" fmla="*/ 3115303 w 3346198"/>
              <a:gd name="connsiteY2" fmla="*/ 1801192 h 1801192"/>
              <a:gd name="connsiteX3" fmla="*/ 0 w 3346198"/>
              <a:gd name="connsiteY3" fmla="*/ 10366 h 1801192"/>
              <a:gd name="connsiteX0" fmla="*/ 0 w 3366670"/>
              <a:gd name="connsiteY0" fmla="*/ 0 h 1818122"/>
              <a:gd name="connsiteX1" fmla="*/ 3366670 w 3366670"/>
              <a:gd name="connsiteY1" fmla="*/ 16930 h 1818122"/>
              <a:gd name="connsiteX2" fmla="*/ 3135775 w 3366670"/>
              <a:gd name="connsiteY2" fmla="*/ 1818122 h 1818122"/>
              <a:gd name="connsiteX3" fmla="*/ 0 w 3366670"/>
              <a:gd name="connsiteY3" fmla="*/ 0 h 1818122"/>
              <a:gd name="connsiteX0" fmla="*/ 0 w 3363258"/>
              <a:gd name="connsiteY0" fmla="*/ 0 h 1811298"/>
              <a:gd name="connsiteX1" fmla="*/ 3363258 w 3363258"/>
              <a:gd name="connsiteY1" fmla="*/ 10106 h 1811298"/>
              <a:gd name="connsiteX2" fmla="*/ 3132363 w 3363258"/>
              <a:gd name="connsiteY2" fmla="*/ 1811298 h 1811298"/>
              <a:gd name="connsiteX3" fmla="*/ 0 w 3363258"/>
              <a:gd name="connsiteY3" fmla="*/ 0 h 1811298"/>
              <a:gd name="connsiteX0" fmla="*/ 0 w 3363258"/>
              <a:gd name="connsiteY0" fmla="*/ 0 h 1807886"/>
              <a:gd name="connsiteX1" fmla="*/ 3363258 w 3363258"/>
              <a:gd name="connsiteY1" fmla="*/ 6694 h 1807886"/>
              <a:gd name="connsiteX2" fmla="*/ 3132363 w 3363258"/>
              <a:gd name="connsiteY2" fmla="*/ 1807886 h 1807886"/>
              <a:gd name="connsiteX3" fmla="*/ 0 w 3363258"/>
              <a:gd name="connsiteY3" fmla="*/ 0 h 1807886"/>
              <a:gd name="connsiteX0" fmla="*/ 0 w 3363258"/>
              <a:gd name="connsiteY0" fmla="*/ 3542 h 1801192"/>
              <a:gd name="connsiteX1" fmla="*/ 3363258 w 3363258"/>
              <a:gd name="connsiteY1" fmla="*/ 0 h 1801192"/>
              <a:gd name="connsiteX2" fmla="*/ 3132363 w 3363258"/>
              <a:gd name="connsiteY2" fmla="*/ 1801192 h 1801192"/>
              <a:gd name="connsiteX3" fmla="*/ 0 w 3363258"/>
              <a:gd name="connsiteY3" fmla="*/ 3542 h 1801192"/>
              <a:gd name="connsiteX0" fmla="*/ 0 w 3366670"/>
              <a:gd name="connsiteY0" fmla="*/ 0 h 1804474"/>
              <a:gd name="connsiteX1" fmla="*/ 3366670 w 3366670"/>
              <a:gd name="connsiteY1" fmla="*/ 3282 h 1804474"/>
              <a:gd name="connsiteX2" fmla="*/ 3135775 w 3366670"/>
              <a:gd name="connsiteY2" fmla="*/ 1804474 h 1804474"/>
              <a:gd name="connsiteX3" fmla="*/ 0 w 3366670"/>
              <a:gd name="connsiteY3" fmla="*/ 0 h 1804474"/>
            </a:gdLst>
            <a:ahLst/>
            <a:cxnLst>
              <a:cxn ang="0">
                <a:pos x="connsiteX0" y="connsiteY0"/>
              </a:cxn>
              <a:cxn ang="0">
                <a:pos x="connsiteX1" y="connsiteY1"/>
              </a:cxn>
              <a:cxn ang="0">
                <a:pos x="connsiteX2" y="connsiteY2"/>
              </a:cxn>
              <a:cxn ang="0">
                <a:pos x="connsiteX3" y="connsiteY3"/>
              </a:cxn>
            </a:cxnLst>
            <a:rect l="l" t="t" r="r" b="b"/>
            <a:pathLst>
              <a:path w="3366670" h="1804474">
                <a:moveTo>
                  <a:pt x="0" y="0"/>
                </a:moveTo>
                <a:lnTo>
                  <a:pt x="3366670" y="3282"/>
                </a:lnTo>
                <a:lnTo>
                  <a:pt x="3135775" y="1804474"/>
                </a:lnTo>
                <a:lnTo>
                  <a:pt x="0" y="0"/>
                </a:lnTo>
                <a:close/>
              </a:path>
            </a:pathLst>
          </a:custGeom>
          <a:gradFill>
            <a:gsLst>
              <a:gs pos="100000">
                <a:schemeClr val="accent2"/>
              </a:gs>
              <a:gs pos="4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1" name="Freeform 10"/>
          <p:cNvSpPr/>
          <p:nvPr/>
        </p:nvSpPr>
        <p:spPr>
          <a:xfrm>
            <a:off x="3111696" y="1778988"/>
            <a:ext cx="3269644" cy="3085357"/>
          </a:xfrm>
          <a:custGeom>
            <a:avLst/>
            <a:gdLst>
              <a:gd name="connsiteX0" fmla="*/ 0 w 3237186"/>
              <a:gd name="connsiteY0" fmla="*/ 0 h 3095296"/>
              <a:gd name="connsiteX1" fmla="*/ 441434 w 3237186"/>
              <a:gd name="connsiteY1" fmla="*/ 3095296 h 3095296"/>
              <a:gd name="connsiteX2" fmla="*/ 3237186 w 3237186"/>
              <a:gd name="connsiteY2" fmla="*/ 1255986 h 3095296"/>
              <a:gd name="connsiteX3" fmla="*/ 0 w 3237186"/>
              <a:gd name="connsiteY3" fmla="*/ 0 h 3095296"/>
              <a:gd name="connsiteX0" fmla="*/ 0 w 3237186"/>
              <a:gd name="connsiteY0" fmla="*/ 0 h 3109584"/>
              <a:gd name="connsiteX1" fmla="*/ 441434 w 3237186"/>
              <a:gd name="connsiteY1" fmla="*/ 3109584 h 3109584"/>
              <a:gd name="connsiteX2" fmla="*/ 3237186 w 3237186"/>
              <a:gd name="connsiteY2" fmla="*/ 1270274 h 3109584"/>
              <a:gd name="connsiteX3" fmla="*/ 0 w 3237186"/>
              <a:gd name="connsiteY3" fmla="*/ 0 h 3109584"/>
              <a:gd name="connsiteX0" fmla="*/ 0 w 3237186"/>
              <a:gd name="connsiteY0" fmla="*/ 0 h 3085764"/>
              <a:gd name="connsiteX1" fmla="*/ 441434 w 3237186"/>
              <a:gd name="connsiteY1" fmla="*/ 3085764 h 3085764"/>
              <a:gd name="connsiteX2" fmla="*/ 3237186 w 3237186"/>
              <a:gd name="connsiteY2" fmla="*/ 1246454 h 3085764"/>
              <a:gd name="connsiteX3" fmla="*/ 0 w 3237186"/>
              <a:gd name="connsiteY3" fmla="*/ 0 h 3085764"/>
              <a:gd name="connsiteX0" fmla="*/ 0 w 3255520"/>
              <a:gd name="connsiteY0" fmla="*/ 0 h 3085764"/>
              <a:gd name="connsiteX1" fmla="*/ 441434 w 3255520"/>
              <a:gd name="connsiteY1" fmla="*/ 3085764 h 3085764"/>
              <a:gd name="connsiteX2" fmla="*/ 3255520 w 3255520"/>
              <a:gd name="connsiteY2" fmla="*/ 1239108 h 3085764"/>
              <a:gd name="connsiteX3" fmla="*/ 0 w 3255520"/>
              <a:gd name="connsiteY3" fmla="*/ 0 h 3085764"/>
              <a:gd name="connsiteX0" fmla="*/ 0 w 3255520"/>
              <a:gd name="connsiteY0" fmla="*/ 0 h 3088940"/>
              <a:gd name="connsiteX1" fmla="*/ 460457 w 3255520"/>
              <a:gd name="connsiteY1" fmla="*/ 3088940 h 3088940"/>
              <a:gd name="connsiteX2" fmla="*/ 3255520 w 3255520"/>
              <a:gd name="connsiteY2" fmla="*/ 1239108 h 3088940"/>
              <a:gd name="connsiteX3" fmla="*/ 0 w 3255520"/>
              <a:gd name="connsiteY3" fmla="*/ 0 h 3088940"/>
              <a:gd name="connsiteX0" fmla="*/ 0 w 3262334"/>
              <a:gd name="connsiteY0" fmla="*/ 0 h 3088940"/>
              <a:gd name="connsiteX1" fmla="*/ 460457 w 3262334"/>
              <a:gd name="connsiteY1" fmla="*/ 3088940 h 3088940"/>
              <a:gd name="connsiteX2" fmla="*/ 3262334 w 3262334"/>
              <a:gd name="connsiteY2" fmla="*/ 1239108 h 3088940"/>
              <a:gd name="connsiteX3" fmla="*/ 0 w 3262334"/>
              <a:gd name="connsiteY3" fmla="*/ 0 h 3088940"/>
              <a:gd name="connsiteX0" fmla="*/ 0 w 3264905"/>
              <a:gd name="connsiteY0" fmla="*/ 0 h 3086363"/>
              <a:gd name="connsiteX1" fmla="*/ 463028 w 3264905"/>
              <a:gd name="connsiteY1" fmla="*/ 3086363 h 3086363"/>
              <a:gd name="connsiteX2" fmla="*/ 3264905 w 3264905"/>
              <a:gd name="connsiteY2" fmla="*/ 1236531 h 3086363"/>
              <a:gd name="connsiteX3" fmla="*/ 0 w 3264905"/>
              <a:gd name="connsiteY3" fmla="*/ 0 h 3086363"/>
            </a:gdLst>
            <a:ahLst/>
            <a:cxnLst>
              <a:cxn ang="0">
                <a:pos x="connsiteX0" y="connsiteY0"/>
              </a:cxn>
              <a:cxn ang="0">
                <a:pos x="connsiteX1" y="connsiteY1"/>
              </a:cxn>
              <a:cxn ang="0">
                <a:pos x="connsiteX2" y="connsiteY2"/>
              </a:cxn>
              <a:cxn ang="0">
                <a:pos x="connsiteX3" y="connsiteY3"/>
              </a:cxn>
            </a:cxnLst>
            <a:rect l="l" t="t" r="r" b="b"/>
            <a:pathLst>
              <a:path w="3264905" h="3086363">
                <a:moveTo>
                  <a:pt x="0" y="0"/>
                </a:moveTo>
                <a:lnTo>
                  <a:pt x="463028" y="3086363"/>
                </a:lnTo>
                <a:lnTo>
                  <a:pt x="3264905" y="1236531"/>
                </a:lnTo>
                <a:lnTo>
                  <a:pt x="0" y="0"/>
                </a:lnTo>
                <a:close/>
              </a:path>
            </a:pathLst>
          </a:custGeom>
          <a:gradFill>
            <a:gsLst>
              <a:gs pos="15000">
                <a:schemeClr val="accent2"/>
              </a:gs>
              <a:gs pos="100000">
                <a:schemeClr val="accent1"/>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2" name="Freeform 11"/>
          <p:cNvSpPr/>
          <p:nvPr/>
        </p:nvSpPr>
        <p:spPr>
          <a:xfrm>
            <a:off x="7713406" y="2411362"/>
            <a:ext cx="1983659" cy="4457360"/>
          </a:xfrm>
          <a:custGeom>
            <a:avLst/>
            <a:gdLst>
              <a:gd name="connsiteX0" fmla="*/ 1983659 w 1983659"/>
              <a:gd name="connsiteY0" fmla="*/ 0 h 4431891"/>
              <a:gd name="connsiteX1" fmla="*/ 1032388 w 1983659"/>
              <a:gd name="connsiteY1" fmla="*/ 4431891 h 4431891"/>
              <a:gd name="connsiteX2" fmla="*/ 0 w 1983659"/>
              <a:gd name="connsiteY2" fmla="*/ 2286000 h 4431891"/>
              <a:gd name="connsiteX3" fmla="*/ 1983659 w 1983659"/>
              <a:gd name="connsiteY3" fmla="*/ 0 h 4431891"/>
              <a:gd name="connsiteX0" fmla="*/ 1983659 w 1983659"/>
              <a:gd name="connsiteY0" fmla="*/ 0 h 4439842"/>
              <a:gd name="connsiteX1" fmla="*/ 1000583 w 1983659"/>
              <a:gd name="connsiteY1" fmla="*/ 4439842 h 4439842"/>
              <a:gd name="connsiteX2" fmla="*/ 0 w 1983659"/>
              <a:gd name="connsiteY2" fmla="*/ 2286000 h 4439842"/>
              <a:gd name="connsiteX3" fmla="*/ 1983659 w 1983659"/>
              <a:gd name="connsiteY3" fmla="*/ 0 h 4439842"/>
              <a:gd name="connsiteX0" fmla="*/ 1983659 w 1983659"/>
              <a:gd name="connsiteY0" fmla="*/ 0 h 4447794"/>
              <a:gd name="connsiteX1" fmla="*/ 1000583 w 1983659"/>
              <a:gd name="connsiteY1" fmla="*/ 4447794 h 4447794"/>
              <a:gd name="connsiteX2" fmla="*/ 0 w 1983659"/>
              <a:gd name="connsiteY2" fmla="*/ 2286000 h 4447794"/>
              <a:gd name="connsiteX3" fmla="*/ 1983659 w 1983659"/>
              <a:gd name="connsiteY3" fmla="*/ 0 h 4447794"/>
              <a:gd name="connsiteX0" fmla="*/ 1983659 w 1983659"/>
              <a:gd name="connsiteY0" fmla="*/ 0 h 4471648"/>
              <a:gd name="connsiteX1" fmla="*/ 1000583 w 1983659"/>
              <a:gd name="connsiteY1" fmla="*/ 4471648 h 4471648"/>
              <a:gd name="connsiteX2" fmla="*/ 0 w 1983659"/>
              <a:gd name="connsiteY2" fmla="*/ 2286000 h 4471648"/>
              <a:gd name="connsiteX3" fmla="*/ 1983659 w 1983659"/>
              <a:gd name="connsiteY3" fmla="*/ 0 h 4471648"/>
              <a:gd name="connsiteX0" fmla="*/ 1983659 w 1983659"/>
              <a:gd name="connsiteY0" fmla="*/ 0 h 4457360"/>
              <a:gd name="connsiteX1" fmla="*/ 995820 w 1983659"/>
              <a:gd name="connsiteY1" fmla="*/ 4457360 h 4457360"/>
              <a:gd name="connsiteX2" fmla="*/ 0 w 1983659"/>
              <a:gd name="connsiteY2" fmla="*/ 2286000 h 4457360"/>
              <a:gd name="connsiteX3" fmla="*/ 1983659 w 1983659"/>
              <a:gd name="connsiteY3" fmla="*/ 0 h 4457360"/>
              <a:gd name="connsiteX0" fmla="*/ 1983659 w 1983659"/>
              <a:gd name="connsiteY0" fmla="*/ 0 h 4457360"/>
              <a:gd name="connsiteX1" fmla="*/ 991058 w 1983659"/>
              <a:gd name="connsiteY1" fmla="*/ 4457360 h 4457360"/>
              <a:gd name="connsiteX2" fmla="*/ 0 w 1983659"/>
              <a:gd name="connsiteY2" fmla="*/ 2286000 h 4457360"/>
              <a:gd name="connsiteX3" fmla="*/ 1983659 w 1983659"/>
              <a:gd name="connsiteY3" fmla="*/ 0 h 4457360"/>
            </a:gdLst>
            <a:ahLst/>
            <a:cxnLst>
              <a:cxn ang="0">
                <a:pos x="connsiteX0" y="connsiteY0"/>
              </a:cxn>
              <a:cxn ang="0">
                <a:pos x="connsiteX1" y="connsiteY1"/>
              </a:cxn>
              <a:cxn ang="0">
                <a:pos x="connsiteX2" y="connsiteY2"/>
              </a:cxn>
              <a:cxn ang="0">
                <a:pos x="connsiteX3" y="connsiteY3"/>
              </a:cxn>
            </a:cxnLst>
            <a:rect l="l" t="t" r="r" b="b"/>
            <a:pathLst>
              <a:path w="1983659" h="4457360">
                <a:moveTo>
                  <a:pt x="1983659" y="0"/>
                </a:moveTo>
                <a:lnTo>
                  <a:pt x="991058" y="4457360"/>
                </a:lnTo>
                <a:lnTo>
                  <a:pt x="0" y="2286000"/>
                </a:lnTo>
                <a:lnTo>
                  <a:pt x="1983659" y="0"/>
                </a:lnTo>
                <a:close/>
              </a:path>
            </a:pathLst>
          </a:custGeom>
          <a:gradFill>
            <a:gsLst>
              <a:gs pos="0">
                <a:schemeClr val="accent1"/>
              </a:gs>
              <a:gs pos="73000">
                <a:schemeClr val="accent2"/>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3" name="Freeform 12"/>
          <p:cNvSpPr/>
          <p:nvPr/>
        </p:nvSpPr>
        <p:spPr>
          <a:xfrm>
            <a:off x="6341757" y="1209676"/>
            <a:ext cx="3359456" cy="1822946"/>
          </a:xfrm>
          <a:custGeom>
            <a:avLst/>
            <a:gdLst>
              <a:gd name="connsiteX0" fmla="*/ 1271587 w 3305175"/>
              <a:gd name="connsiteY0" fmla="*/ 0 h 1809750"/>
              <a:gd name="connsiteX1" fmla="*/ 3305175 w 3305175"/>
              <a:gd name="connsiteY1" fmla="*/ 1233487 h 1809750"/>
              <a:gd name="connsiteX2" fmla="*/ 0 w 3305175"/>
              <a:gd name="connsiteY2" fmla="*/ 1809750 h 1809750"/>
              <a:gd name="connsiteX3" fmla="*/ 1271587 w 3305175"/>
              <a:gd name="connsiteY3" fmla="*/ 0 h 1809750"/>
              <a:gd name="connsiteX0" fmla="*/ 1281112 w 3314700"/>
              <a:gd name="connsiteY0" fmla="*/ 0 h 1828800"/>
              <a:gd name="connsiteX1" fmla="*/ 3314700 w 3314700"/>
              <a:gd name="connsiteY1" fmla="*/ 1233487 h 1828800"/>
              <a:gd name="connsiteX2" fmla="*/ 0 w 3314700"/>
              <a:gd name="connsiteY2" fmla="*/ 1828800 h 1828800"/>
              <a:gd name="connsiteX3" fmla="*/ 1281112 w 3314700"/>
              <a:gd name="connsiteY3" fmla="*/ 0 h 1828800"/>
              <a:gd name="connsiteX0" fmla="*/ 1300162 w 3333750"/>
              <a:gd name="connsiteY0" fmla="*/ 0 h 1824037"/>
              <a:gd name="connsiteX1" fmla="*/ 3333750 w 3333750"/>
              <a:gd name="connsiteY1" fmla="*/ 1233487 h 1824037"/>
              <a:gd name="connsiteX2" fmla="*/ 0 w 3333750"/>
              <a:gd name="connsiteY2" fmla="*/ 1824037 h 1824037"/>
              <a:gd name="connsiteX3" fmla="*/ 1300162 w 3333750"/>
              <a:gd name="connsiteY3" fmla="*/ 0 h 1824037"/>
              <a:gd name="connsiteX0" fmla="*/ 1314449 w 3333750"/>
              <a:gd name="connsiteY0" fmla="*/ 0 h 1381124"/>
              <a:gd name="connsiteX1" fmla="*/ 3333750 w 3333750"/>
              <a:gd name="connsiteY1" fmla="*/ 790574 h 1381124"/>
              <a:gd name="connsiteX2" fmla="*/ 0 w 3333750"/>
              <a:gd name="connsiteY2" fmla="*/ 1381124 h 1381124"/>
              <a:gd name="connsiteX3" fmla="*/ 1314449 w 3333750"/>
              <a:gd name="connsiteY3" fmla="*/ 0 h 1381124"/>
              <a:gd name="connsiteX0" fmla="*/ 1300162 w 3333750"/>
              <a:gd name="connsiteY0" fmla="*/ 0 h 1819274"/>
              <a:gd name="connsiteX1" fmla="*/ 3333750 w 3333750"/>
              <a:gd name="connsiteY1" fmla="*/ 1228724 h 1819274"/>
              <a:gd name="connsiteX2" fmla="*/ 0 w 3333750"/>
              <a:gd name="connsiteY2" fmla="*/ 1819274 h 1819274"/>
              <a:gd name="connsiteX3" fmla="*/ 1300162 w 3333750"/>
              <a:gd name="connsiteY3" fmla="*/ 0 h 1819274"/>
              <a:gd name="connsiteX0" fmla="*/ 1300162 w 3333750"/>
              <a:gd name="connsiteY0" fmla="*/ 0 h 1819274"/>
              <a:gd name="connsiteX1" fmla="*/ 3333750 w 3333750"/>
              <a:gd name="connsiteY1" fmla="*/ 1228724 h 1819274"/>
              <a:gd name="connsiteX2" fmla="*/ 0 w 3333750"/>
              <a:gd name="connsiteY2" fmla="*/ 1819274 h 1819274"/>
              <a:gd name="connsiteX3" fmla="*/ 1300162 w 3333750"/>
              <a:gd name="connsiteY3" fmla="*/ 0 h 1819274"/>
              <a:gd name="connsiteX0" fmla="*/ 1325868 w 3359456"/>
              <a:gd name="connsiteY0" fmla="*/ 0 h 1822946"/>
              <a:gd name="connsiteX1" fmla="*/ 3359456 w 3359456"/>
              <a:gd name="connsiteY1" fmla="*/ 1228724 h 1822946"/>
              <a:gd name="connsiteX2" fmla="*/ 0 w 3359456"/>
              <a:gd name="connsiteY2" fmla="*/ 1822946 h 1822946"/>
              <a:gd name="connsiteX3" fmla="*/ 1325868 w 3359456"/>
              <a:gd name="connsiteY3" fmla="*/ 0 h 1822946"/>
              <a:gd name="connsiteX0" fmla="*/ 1325868 w 3359456"/>
              <a:gd name="connsiteY0" fmla="*/ 0 h 1822946"/>
              <a:gd name="connsiteX1" fmla="*/ 3359456 w 3359456"/>
              <a:gd name="connsiteY1" fmla="*/ 1228724 h 1822946"/>
              <a:gd name="connsiteX2" fmla="*/ 0 w 3359456"/>
              <a:gd name="connsiteY2" fmla="*/ 1822946 h 1822946"/>
              <a:gd name="connsiteX3" fmla="*/ 1325868 w 3359456"/>
              <a:gd name="connsiteY3" fmla="*/ 0 h 1822946"/>
            </a:gdLst>
            <a:ahLst/>
            <a:cxnLst>
              <a:cxn ang="0">
                <a:pos x="connsiteX0" y="connsiteY0"/>
              </a:cxn>
              <a:cxn ang="0">
                <a:pos x="connsiteX1" y="connsiteY1"/>
              </a:cxn>
              <a:cxn ang="0">
                <a:pos x="connsiteX2" y="connsiteY2"/>
              </a:cxn>
              <a:cxn ang="0">
                <a:pos x="connsiteX3" y="connsiteY3"/>
              </a:cxn>
            </a:cxnLst>
            <a:rect l="l" t="t" r="r" b="b"/>
            <a:pathLst>
              <a:path w="3359456" h="1822946">
                <a:moveTo>
                  <a:pt x="1325868" y="0"/>
                </a:moveTo>
                <a:lnTo>
                  <a:pt x="3359456" y="1228724"/>
                </a:lnTo>
                <a:lnTo>
                  <a:pt x="0" y="1822946"/>
                </a:lnTo>
                <a:lnTo>
                  <a:pt x="1325868" y="0"/>
                </a:lnTo>
                <a:close/>
              </a:path>
            </a:pathLst>
          </a:custGeom>
          <a:gradFill>
            <a:gsLst>
              <a:gs pos="0">
                <a:schemeClr val="accent1"/>
              </a:gs>
              <a:gs pos="96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4" name="Freeform 13"/>
          <p:cNvSpPr/>
          <p:nvPr/>
        </p:nvSpPr>
        <p:spPr>
          <a:xfrm>
            <a:off x="-227" y="-2"/>
            <a:ext cx="1040749" cy="6862615"/>
          </a:xfrm>
          <a:custGeom>
            <a:avLst/>
            <a:gdLst>
              <a:gd name="connsiteX0" fmla="*/ 0 w 1076445"/>
              <a:gd name="connsiteY0" fmla="*/ 0 h 6817489"/>
              <a:gd name="connsiteX1" fmla="*/ 1076445 w 1076445"/>
              <a:gd name="connsiteY1" fmla="*/ 1805651 h 6817489"/>
              <a:gd name="connsiteX2" fmla="*/ 11574 w 1076445"/>
              <a:gd name="connsiteY2" fmla="*/ 6817489 h 6817489"/>
              <a:gd name="connsiteX3" fmla="*/ 0 w 1076445"/>
              <a:gd name="connsiteY3" fmla="*/ 0 h 6817489"/>
              <a:gd name="connsiteX0" fmla="*/ 0 w 873245"/>
              <a:gd name="connsiteY0" fmla="*/ 0 h 6817489"/>
              <a:gd name="connsiteX1" fmla="*/ 873245 w 873245"/>
              <a:gd name="connsiteY1" fmla="*/ 1764376 h 6817489"/>
              <a:gd name="connsiteX2" fmla="*/ 11574 w 873245"/>
              <a:gd name="connsiteY2" fmla="*/ 6817489 h 6817489"/>
              <a:gd name="connsiteX3" fmla="*/ 0 w 873245"/>
              <a:gd name="connsiteY3" fmla="*/ 0 h 6817489"/>
              <a:gd name="connsiteX0" fmla="*/ 0 w 1047870"/>
              <a:gd name="connsiteY0" fmla="*/ 0 h 6817489"/>
              <a:gd name="connsiteX1" fmla="*/ 1047870 w 1047870"/>
              <a:gd name="connsiteY1" fmla="*/ 1770726 h 6817489"/>
              <a:gd name="connsiteX2" fmla="*/ 11574 w 1047870"/>
              <a:gd name="connsiteY2" fmla="*/ 6817489 h 6817489"/>
              <a:gd name="connsiteX3" fmla="*/ 0 w 1047870"/>
              <a:gd name="connsiteY3" fmla="*/ 0 h 6817489"/>
              <a:gd name="connsiteX0" fmla="*/ 0 w 698013"/>
              <a:gd name="connsiteY0" fmla="*/ 0 h 6817489"/>
              <a:gd name="connsiteX1" fmla="*/ 698013 w 698013"/>
              <a:gd name="connsiteY1" fmla="*/ 2181752 h 6817489"/>
              <a:gd name="connsiteX2" fmla="*/ 11574 w 698013"/>
              <a:gd name="connsiteY2" fmla="*/ 6817489 h 6817489"/>
              <a:gd name="connsiteX3" fmla="*/ 0 w 698013"/>
              <a:gd name="connsiteY3" fmla="*/ 0 h 6817489"/>
              <a:gd name="connsiteX0" fmla="*/ 0 w 1039919"/>
              <a:gd name="connsiteY0" fmla="*/ 0 h 6817489"/>
              <a:gd name="connsiteX1" fmla="*/ 1039919 w 1039919"/>
              <a:gd name="connsiteY1" fmla="*/ 1762823 h 6817489"/>
              <a:gd name="connsiteX2" fmla="*/ 11574 w 1039919"/>
              <a:gd name="connsiteY2" fmla="*/ 6817489 h 6817489"/>
              <a:gd name="connsiteX3" fmla="*/ 0 w 1039919"/>
              <a:gd name="connsiteY3" fmla="*/ 0 h 6817489"/>
              <a:gd name="connsiteX0" fmla="*/ 0 w 823788"/>
              <a:gd name="connsiteY0" fmla="*/ 0 h 6817489"/>
              <a:gd name="connsiteX1" fmla="*/ 823788 w 823788"/>
              <a:gd name="connsiteY1" fmla="*/ 1820668 h 6817489"/>
              <a:gd name="connsiteX2" fmla="*/ 11574 w 823788"/>
              <a:gd name="connsiteY2" fmla="*/ 6817489 h 6817489"/>
              <a:gd name="connsiteX3" fmla="*/ 0 w 823788"/>
              <a:gd name="connsiteY3" fmla="*/ 0 h 6817489"/>
              <a:gd name="connsiteX0" fmla="*/ 0 w 1035762"/>
              <a:gd name="connsiteY0" fmla="*/ 0 h 6817489"/>
              <a:gd name="connsiteX1" fmla="*/ 1035762 w 1035762"/>
              <a:gd name="connsiteY1" fmla="*/ 1766955 h 6817489"/>
              <a:gd name="connsiteX2" fmla="*/ 11574 w 1035762"/>
              <a:gd name="connsiteY2" fmla="*/ 6817489 h 6817489"/>
              <a:gd name="connsiteX3" fmla="*/ 0 w 1035762"/>
              <a:gd name="connsiteY3" fmla="*/ 0 h 6817489"/>
              <a:gd name="connsiteX0" fmla="*/ 0 w 1040524"/>
              <a:gd name="connsiteY0" fmla="*/ 0 h 6817489"/>
              <a:gd name="connsiteX1" fmla="*/ 1040524 w 1040524"/>
              <a:gd name="connsiteY1" fmla="*/ 1762221 h 6817489"/>
              <a:gd name="connsiteX2" fmla="*/ 11574 w 1040524"/>
              <a:gd name="connsiteY2" fmla="*/ 6817489 h 6817489"/>
              <a:gd name="connsiteX3" fmla="*/ 0 w 1040524"/>
              <a:gd name="connsiteY3" fmla="*/ 0 h 6817489"/>
              <a:gd name="connsiteX0" fmla="*/ 225 w 1040749"/>
              <a:gd name="connsiteY0" fmla="*/ 0 h 6858541"/>
              <a:gd name="connsiteX1" fmla="*/ 1040749 w 1040749"/>
              <a:gd name="connsiteY1" fmla="*/ 1762221 h 6858541"/>
              <a:gd name="connsiteX2" fmla="*/ 0 w 1040749"/>
              <a:gd name="connsiteY2" fmla="*/ 6858541 h 6858541"/>
              <a:gd name="connsiteX3" fmla="*/ 225 w 1040749"/>
              <a:gd name="connsiteY3" fmla="*/ 0 h 6858541"/>
              <a:gd name="connsiteX0" fmla="*/ 225 w 1040749"/>
              <a:gd name="connsiteY0" fmla="*/ 0 h 6835083"/>
              <a:gd name="connsiteX1" fmla="*/ 1040749 w 1040749"/>
              <a:gd name="connsiteY1" fmla="*/ 1762221 h 6835083"/>
              <a:gd name="connsiteX2" fmla="*/ 0 w 1040749"/>
              <a:gd name="connsiteY2" fmla="*/ 6835083 h 6835083"/>
              <a:gd name="connsiteX3" fmla="*/ 225 w 1040749"/>
              <a:gd name="connsiteY3" fmla="*/ 0 h 6835083"/>
            </a:gdLst>
            <a:ahLst/>
            <a:cxnLst>
              <a:cxn ang="0">
                <a:pos x="connsiteX0" y="connsiteY0"/>
              </a:cxn>
              <a:cxn ang="0">
                <a:pos x="connsiteX1" y="connsiteY1"/>
              </a:cxn>
              <a:cxn ang="0">
                <a:pos x="connsiteX2" y="connsiteY2"/>
              </a:cxn>
              <a:cxn ang="0">
                <a:pos x="connsiteX3" y="connsiteY3"/>
              </a:cxn>
            </a:cxnLst>
            <a:rect l="l" t="t" r="r" b="b"/>
            <a:pathLst>
              <a:path w="1040749" h="6835083">
                <a:moveTo>
                  <a:pt x="225" y="0"/>
                </a:moveTo>
                <a:lnTo>
                  <a:pt x="1040749" y="1762221"/>
                </a:lnTo>
                <a:lnTo>
                  <a:pt x="0" y="6835083"/>
                </a:lnTo>
                <a:lnTo>
                  <a:pt x="225" y="0"/>
                </a:lnTo>
                <a:close/>
              </a:path>
            </a:pathLst>
          </a:custGeom>
          <a:gradFill>
            <a:gsLst>
              <a:gs pos="19000">
                <a:schemeClr val="accent2"/>
              </a:gs>
              <a:gs pos="94000">
                <a:schemeClr val="accent1"/>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5" name="Freeform 14"/>
          <p:cNvSpPr/>
          <p:nvPr/>
        </p:nvSpPr>
        <p:spPr>
          <a:xfrm>
            <a:off x="3119436" y="-1"/>
            <a:ext cx="3260163" cy="3022037"/>
          </a:xfrm>
          <a:custGeom>
            <a:avLst/>
            <a:gdLst>
              <a:gd name="connsiteX0" fmla="*/ 185737 w 3228975"/>
              <a:gd name="connsiteY0" fmla="*/ 0 h 3024188"/>
              <a:gd name="connsiteX1" fmla="*/ 0 w 3228975"/>
              <a:gd name="connsiteY1" fmla="*/ 1771650 h 3024188"/>
              <a:gd name="connsiteX2" fmla="*/ 3228975 w 3228975"/>
              <a:gd name="connsiteY2" fmla="*/ 3024188 h 3024188"/>
              <a:gd name="connsiteX3" fmla="*/ 185737 w 3228975"/>
              <a:gd name="connsiteY3" fmla="*/ 0 h 3024188"/>
              <a:gd name="connsiteX0" fmla="*/ 185737 w 3228975"/>
              <a:gd name="connsiteY0" fmla="*/ 0 h 3024188"/>
              <a:gd name="connsiteX1" fmla="*/ 0 w 3228975"/>
              <a:gd name="connsiteY1" fmla="*/ 1771650 h 3024188"/>
              <a:gd name="connsiteX2" fmla="*/ 3228975 w 3228975"/>
              <a:gd name="connsiteY2" fmla="*/ 3024188 h 3024188"/>
              <a:gd name="connsiteX3" fmla="*/ 1976437 w 3228975"/>
              <a:gd name="connsiteY3" fmla="*/ 1776413 h 3024188"/>
              <a:gd name="connsiteX4" fmla="*/ 185737 w 3228975"/>
              <a:gd name="connsiteY4" fmla="*/ 0 h 3024188"/>
              <a:gd name="connsiteX0" fmla="*/ 185737 w 3228975"/>
              <a:gd name="connsiteY0" fmla="*/ 0 h 3024188"/>
              <a:gd name="connsiteX1" fmla="*/ 0 w 3228975"/>
              <a:gd name="connsiteY1" fmla="*/ 1771650 h 3024188"/>
              <a:gd name="connsiteX2" fmla="*/ 3228975 w 3228975"/>
              <a:gd name="connsiteY2" fmla="*/ 3024188 h 3024188"/>
              <a:gd name="connsiteX3" fmla="*/ 2733674 w 3228975"/>
              <a:gd name="connsiteY3" fmla="*/ 1281113 h 3024188"/>
              <a:gd name="connsiteX4" fmla="*/ 185737 w 3228975"/>
              <a:gd name="connsiteY4" fmla="*/ 0 h 3024188"/>
              <a:gd name="connsiteX0" fmla="*/ 185737 w 3181350"/>
              <a:gd name="connsiteY0" fmla="*/ 0 h 2481263"/>
              <a:gd name="connsiteX1" fmla="*/ 0 w 3181350"/>
              <a:gd name="connsiteY1" fmla="*/ 1771650 h 2481263"/>
              <a:gd name="connsiteX2" fmla="*/ 3181350 w 3181350"/>
              <a:gd name="connsiteY2" fmla="*/ 2481263 h 2481263"/>
              <a:gd name="connsiteX3" fmla="*/ 2733674 w 3181350"/>
              <a:gd name="connsiteY3" fmla="*/ 1281113 h 2481263"/>
              <a:gd name="connsiteX4" fmla="*/ 185737 w 3181350"/>
              <a:gd name="connsiteY4" fmla="*/ 0 h 2481263"/>
              <a:gd name="connsiteX0" fmla="*/ 185737 w 3214688"/>
              <a:gd name="connsiteY0" fmla="*/ 0 h 3014663"/>
              <a:gd name="connsiteX1" fmla="*/ 0 w 3214688"/>
              <a:gd name="connsiteY1" fmla="*/ 1771650 h 3014663"/>
              <a:gd name="connsiteX2" fmla="*/ 3214688 w 3214688"/>
              <a:gd name="connsiteY2" fmla="*/ 3014663 h 3014663"/>
              <a:gd name="connsiteX3" fmla="*/ 2733674 w 3214688"/>
              <a:gd name="connsiteY3" fmla="*/ 1281113 h 3014663"/>
              <a:gd name="connsiteX4" fmla="*/ 185737 w 3214688"/>
              <a:gd name="connsiteY4" fmla="*/ 0 h 3014663"/>
              <a:gd name="connsiteX0" fmla="*/ 185737 w 3214688"/>
              <a:gd name="connsiteY0" fmla="*/ 0 h 3014663"/>
              <a:gd name="connsiteX1" fmla="*/ 0 w 3214688"/>
              <a:gd name="connsiteY1" fmla="*/ 1771650 h 3014663"/>
              <a:gd name="connsiteX2" fmla="*/ 3214688 w 3214688"/>
              <a:gd name="connsiteY2" fmla="*/ 3014663 h 3014663"/>
              <a:gd name="connsiteX3" fmla="*/ 2733674 w 3214688"/>
              <a:gd name="connsiteY3" fmla="*/ 1285876 h 3014663"/>
              <a:gd name="connsiteX4" fmla="*/ 185737 w 3214688"/>
              <a:gd name="connsiteY4" fmla="*/ 0 h 3014663"/>
              <a:gd name="connsiteX0" fmla="*/ 185737 w 3214688"/>
              <a:gd name="connsiteY0" fmla="*/ 0 h 3014663"/>
              <a:gd name="connsiteX1" fmla="*/ 0 w 3214688"/>
              <a:gd name="connsiteY1" fmla="*/ 1771650 h 3014663"/>
              <a:gd name="connsiteX2" fmla="*/ 3214688 w 3214688"/>
              <a:gd name="connsiteY2" fmla="*/ 3014663 h 3014663"/>
              <a:gd name="connsiteX3" fmla="*/ 185737 w 3214688"/>
              <a:gd name="connsiteY3" fmla="*/ 0 h 3014663"/>
              <a:gd name="connsiteX0" fmla="*/ 190500 w 3219451"/>
              <a:gd name="connsiteY0" fmla="*/ 0 h 3014663"/>
              <a:gd name="connsiteX1" fmla="*/ 0 w 3219451"/>
              <a:gd name="connsiteY1" fmla="*/ 1781175 h 3014663"/>
              <a:gd name="connsiteX2" fmla="*/ 3219451 w 3219451"/>
              <a:gd name="connsiteY2" fmla="*/ 3014663 h 3014663"/>
              <a:gd name="connsiteX3" fmla="*/ 190500 w 3219451"/>
              <a:gd name="connsiteY3" fmla="*/ 0 h 3014663"/>
              <a:gd name="connsiteX0" fmla="*/ 190500 w 3219451"/>
              <a:gd name="connsiteY0" fmla="*/ 0 h 3014663"/>
              <a:gd name="connsiteX1" fmla="*/ 0 w 3219451"/>
              <a:gd name="connsiteY1" fmla="*/ 1766887 h 3014663"/>
              <a:gd name="connsiteX2" fmla="*/ 3219451 w 3219451"/>
              <a:gd name="connsiteY2" fmla="*/ 3014663 h 3014663"/>
              <a:gd name="connsiteX3" fmla="*/ 190500 w 3219451"/>
              <a:gd name="connsiteY3" fmla="*/ 0 h 3014663"/>
              <a:gd name="connsiteX0" fmla="*/ 223838 w 3252789"/>
              <a:gd name="connsiteY0" fmla="*/ 0 h 3014663"/>
              <a:gd name="connsiteX1" fmla="*/ 0 w 3252789"/>
              <a:gd name="connsiteY1" fmla="*/ 1771650 h 3014663"/>
              <a:gd name="connsiteX2" fmla="*/ 3252789 w 3252789"/>
              <a:gd name="connsiteY2" fmla="*/ 3014663 h 3014663"/>
              <a:gd name="connsiteX3" fmla="*/ 223838 w 3252789"/>
              <a:gd name="connsiteY3" fmla="*/ 0 h 3014663"/>
              <a:gd name="connsiteX0" fmla="*/ 223838 w 3252789"/>
              <a:gd name="connsiteY0" fmla="*/ 0 h 3014663"/>
              <a:gd name="connsiteX1" fmla="*/ 0 w 3252789"/>
              <a:gd name="connsiteY1" fmla="*/ 1790700 h 3014663"/>
              <a:gd name="connsiteX2" fmla="*/ 3252789 w 3252789"/>
              <a:gd name="connsiteY2" fmla="*/ 3014663 h 3014663"/>
              <a:gd name="connsiteX3" fmla="*/ 223838 w 3252789"/>
              <a:gd name="connsiteY3" fmla="*/ 0 h 3014663"/>
              <a:gd name="connsiteX0" fmla="*/ 223838 w 3252789"/>
              <a:gd name="connsiteY0" fmla="*/ 0 h 3022037"/>
              <a:gd name="connsiteX1" fmla="*/ 0 w 3252789"/>
              <a:gd name="connsiteY1" fmla="*/ 1790700 h 3022037"/>
              <a:gd name="connsiteX2" fmla="*/ 3252789 w 3252789"/>
              <a:gd name="connsiteY2" fmla="*/ 3022037 h 3022037"/>
              <a:gd name="connsiteX3" fmla="*/ 223838 w 3252789"/>
              <a:gd name="connsiteY3" fmla="*/ 0 h 3022037"/>
              <a:gd name="connsiteX0" fmla="*/ 223838 w 3260163"/>
              <a:gd name="connsiteY0" fmla="*/ 0 h 3014663"/>
              <a:gd name="connsiteX1" fmla="*/ 0 w 3260163"/>
              <a:gd name="connsiteY1" fmla="*/ 1790700 h 3014663"/>
              <a:gd name="connsiteX2" fmla="*/ 3260163 w 3260163"/>
              <a:gd name="connsiteY2" fmla="*/ 3014663 h 3014663"/>
              <a:gd name="connsiteX3" fmla="*/ 223838 w 3260163"/>
              <a:gd name="connsiteY3" fmla="*/ 0 h 3014663"/>
              <a:gd name="connsiteX0" fmla="*/ 223838 w 3260163"/>
              <a:gd name="connsiteY0" fmla="*/ 0 h 3022037"/>
              <a:gd name="connsiteX1" fmla="*/ 0 w 3260163"/>
              <a:gd name="connsiteY1" fmla="*/ 1790700 h 3022037"/>
              <a:gd name="connsiteX2" fmla="*/ 3260163 w 3260163"/>
              <a:gd name="connsiteY2" fmla="*/ 3022037 h 3022037"/>
              <a:gd name="connsiteX3" fmla="*/ 223838 w 3260163"/>
              <a:gd name="connsiteY3" fmla="*/ 0 h 3022037"/>
            </a:gdLst>
            <a:ahLst/>
            <a:cxnLst>
              <a:cxn ang="0">
                <a:pos x="connsiteX0" y="connsiteY0"/>
              </a:cxn>
              <a:cxn ang="0">
                <a:pos x="connsiteX1" y="connsiteY1"/>
              </a:cxn>
              <a:cxn ang="0">
                <a:pos x="connsiteX2" y="connsiteY2"/>
              </a:cxn>
              <a:cxn ang="0">
                <a:pos x="connsiteX3" y="connsiteY3"/>
              </a:cxn>
            </a:cxnLst>
            <a:rect l="l" t="t" r="r" b="b"/>
            <a:pathLst>
              <a:path w="3260163" h="3022037">
                <a:moveTo>
                  <a:pt x="223838" y="0"/>
                </a:moveTo>
                <a:lnTo>
                  <a:pt x="0" y="1790700"/>
                </a:lnTo>
                <a:lnTo>
                  <a:pt x="3260163" y="3022037"/>
                </a:lnTo>
                <a:lnTo>
                  <a:pt x="223838" y="0"/>
                </a:lnTo>
                <a:close/>
              </a:path>
            </a:pathLst>
          </a:custGeom>
          <a:gradFill>
            <a:gsLst>
              <a:gs pos="58000">
                <a:schemeClr val="accent2"/>
              </a:gs>
              <a:gs pos="0">
                <a:schemeClr val="accent1"/>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6" name="Freeform 15"/>
          <p:cNvSpPr/>
          <p:nvPr/>
        </p:nvSpPr>
        <p:spPr>
          <a:xfrm>
            <a:off x="3343275" y="0"/>
            <a:ext cx="4337998" cy="3019426"/>
          </a:xfrm>
          <a:custGeom>
            <a:avLst/>
            <a:gdLst>
              <a:gd name="connsiteX0" fmla="*/ 0 w 4324350"/>
              <a:gd name="connsiteY0" fmla="*/ 0 h 3019426"/>
              <a:gd name="connsiteX1" fmla="*/ 4324350 w 4324350"/>
              <a:gd name="connsiteY1" fmla="*/ 1214438 h 3019426"/>
              <a:gd name="connsiteX2" fmla="*/ 3028950 w 4324350"/>
              <a:gd name="connsiteY2" fmla="*/ 3019426 h 3019426"/>
              <a:gd name="connsiteX3" fmla="*/ 0 w 4324350"/>
              <a:gd name="connsiteY3" fmla="*/ 0 h 3019426"/>
              <a:gd name="connsiteX0" fmla="*/ 0 w 4324350"/>
              <a:gd name="connsiteY0" fmla="*/ 0 h 3019426"/>
              <a:gd name="connsiteX1" fmla="*/ 4324350 w 4324350"/>
              <a:gd name="connsiteY1" fmla="*/ 1214438 h 3019426"/>
              <a:gd name="connsiteX2" fmla="*/ 3028950 w 4324350"/>
              <a:gd name="connsiteY2" fmla="*/ 3019426 h 3019426"/>
              <a:gd name="connsiteX3" fmla="*/ 0 w 4324350"/>
              <a:gd name="connsiteY3" fmla="*/ 0 h 3019426"/>
              <a:gd name="connsiteX0" fmla="*/ 0 w 4337998"/>
              <a:gd name="connsiteY0" fmla="*/ 0 h 3019426"/>
              <a:gd name="connsiteX1" fmla="*/ 4337998 w 4337998"/>
              <a:gd name="connsiteY1" fmla="*/ 1214438 h 3019426"/>
              <a:gd name="connsiteX2" fmla="*/ 3028950 w 4337998"/>
              <a:gd name="connsiteY2" fmla="*/ 3019426 h 3019426"/>
              <a:gd name="connsiteX3" fmla="*/ 0 w 4337998"/>
              <a:gd name="connsiteY3" fmla="*/ 0 h 3019426"/>
              <a:gd name="connsiteX0" fmla="*/ 0 w 4337998"/>
              <a:gd name="connsiteY0" fmla="*/ 0 h 3019426"/>
              <a:gd name="connsiteX1" fmla="*/ 4337998 w 4337998"/>
              <a:gd name="connsiteY1" fmla="*/ 1214438 h 3019426"/>
              <a:gd name="connsiteX2" fmla="*/ 3015303 w 4337998"/>
              <a:gd name="connsiteY2" fmla="*/ 3019426 h 3019426"/>
              <a:gd name="connsiteX3" fmla="*/ 0 w 4337998"/>
              <a:gd name="connsiteY3" fmla="*/ 0 h 3019426"/>
            </a:gdLst>
            <a:ahLst/>
            <a:cxnLst>
              <a:cxn ang="0">
                <a:pos x="connsiteX0" y="connsiteY0"/>
              </a:cxn>
              <a:cxn ang="0">
                <a:pos x="connsiteX1" y="connsiteY1"/>
              </a:cxn>
              <a:cxn ang="0">
                <a:pos x="connsiteX2" y="connsiteY2"/>
              </a:cxn>
              <a:cxn ang="0">
                <a:pos x="connsiteX3" y="connsiteY3"/>
              </a:cxn>
            </a:cxnLst>
            <a:rect l="l" t="t" r="r" b="b"/>
            <a:pathLst>
              <a:path w="4337998" h="3019426">
                <a:moveTo>
                  <a:pt x="0" y="0"/>
                </a:moveTo>
                <a:lnTo>
                  <a:pt x="4337998" y="1214438"/>
                </a:lnTo>
                <a:lnTo>
                  <a:pt x="3015303" y="3019426"/>
                </a:lnTo>
                <a:lnTo>
                  <a:pt x="0" y="0"/>
                </a:lnTo>
                <a:close/>
              </a:path>
            </a:pathLst>
          </a:custGeom>
          <a:gradFill>
            <a:gsLst>
              <a:gs pos="10000">
                <a:schemeClr val="accent2"/>
              </a:gs>
              <a:gs pos="100000">
                <a:schemeClr val="accent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r>
              <a:rPr lang="en-US" sz="2000"/>
              <a:t>s</a:t>
            </a:r>
            <a:endParaRPr lang="en-US" sz="2000" dirty="0"/>
          </a:p>
        </p:txBody>
      </p:sp>
      <p:sp>
        <p:nvSpPr>
          <p:cNvPr id="17" name="Freeform 16"/>
          <p:cNvSpPr/>
          <p:nvPr/>
        </p:nvSpPr>
        <p:spPr>
          <a:xfrm>
            <a:off x="7667625" y="1"/>
            <a:ext cx="4524375" cy="1214438"/>
          </a:xfrm>
          <a:custGeom>
            <a:avLst/>
            <a:gdLst>
              <a:gd name="connsiteX0" fmla="*/ 3367088 w 4524375"/>
              <a:gd name="connsiteY0" fmla="*/ 0 h 1223963"/>
              <a:gd name="connsiteX1" fmla="*/ 0 w 4524375"/>
              <a:gd name="connsiteY1" fmla="*/ 1223963 h 1223963"/>
              <a:gd name="connsiteX2" fmla="*/ 4524375 w 4524375"/>
              <a:gd name="connsiteY2" fmla="*/ 1071563 h 1223963"/>
              <a:gd name="connsiteX3" fmla="*/ 3367088 w 4524375"/>
              <a:gd name="connsiteY3" fmla="*/ 0 h 1223963"/>
              <a:gd name="connsiteX0" fmla="*/ 3352800 w 4524375"/>
              <a:gd name="connsiteY0" fmla="*/ 0 h 1233489"/>
              <a:gd name="connsiteX1" fmla="*/ 0 w 4524375"/>
              <a:gd name="connsiteY1" fmla="*/ 1233489 h 1233489"/>
              <a:gd name="connsiteX2" fmla="*/ 4524375 w 4524375"/>
              <a:gd name="connsiteY2" fmla="*/ 1081089 h 1233489"/>
              <a:gd name="connsiteX3" fmla="*/ 3352800 w 4524375"/>
              <a:gd name="connsiteY3" fmla="*/ 0 h 1233489"/>
              <a:gd name="connsiteX0" fmla="*/ 3352800 w 4524375"/>
              <a:gd name="connsiteY0" fmla="*/ 0 h 1228726"/>
              <a:gd name="connsiteX1" fmla="*/ 0 w 4524375"/>
              <a:gd name="connsiteY1" fmla="*/ 1228726 h 1228726"/>
              <a:gd name="connsiteX2" fmla="*/ 4524375 w 4524375"/>
              <a:gd name="connsiteY2" fmla="*/ 1076326 h 1228726"/>
              <a:gd name="connsiteX3" fmla="*/ 3352800 w 4524375"/>
              <a:gd name="connsiteY3" fmla="*/ 0 h 1228726"/>
              <a:gd name="connsiteX0" fmla="*/ 3357563 w 4524375"/>
              <a:gd name="connsiteY0" fmla="*/ 0 h 1223963"/>
              <a:gd name="connsiteX1" fmla="*/ 0 w 4524375"/>
              <a:gd name="connsiteY1" fmla="*/ 1223963 h 1223963"/>
              <a:gd name="connsiteX2" fmla="*/ 4524375 w 4524375"/>
              <a:gd name="connsiteY2" fmla="*/ 1071563 h 1223963"/>
              <a:gd name="connsiteX3" fmla="*/ 3357563 w 4524375"/>
              <a:gd name="connsiteY3" fmla="*/ 0 h 1223963"/>
              <a:gd name="connsiteX0" fmla="*/ 3371851 w 4538663"/>
              <a:gd name="connsiteY0" fmla="*/ 0 h 1219200"/>
              <a:gd name="connsiteX1" fmla="*/ 0 w 4538663"/>
              <a:gd name="connsiteY1" fmla="*/ 1219200 h 1219200"/>
              <a:gd name="connsiteX2" fmla="*/ 4538663 w 4538663"/>
              <a:gd name="connsiteY2" fmla="*/ 1071563 h 1219200"/>
              <a:gd name="connsiteX3" fmla="*/ 3371851 w 4538663"/>
              <a:gd name="connsiteY3" fmla="*/ 0 h 1219200"/>
              <a:gd name="connsiteX0" fmla="*/ 3243264 w 4410076"/>
              <a:gd name="connsiteY0" fmla="*/ 0 h 1071563"/>
              <a:gd name="connsiteX1" fmla="*/ 0 w 4410076"/>
              <a:gd name="connsiteY1" fmla="*/ 1033463 h 1071563"/>
              <a:gd name="connsiteX2" fmla="*/ 4410076 w 4410076"/>
              <a:gd name="connsiteY2" fmla="*/ 1071563 h 1071563"/>
              <a:gd name="connsiteX3" fmla="*/ 3243264 w 4410076"/>
              <a:gd name="connsiteY3" fmla="*/ 0 h 1071563"/>
              <a:gd name="connsiteX0" fmla="*/ 3352801 w 4519613"/>
              <a:gd name="connsiteY0" fmla="*/ 0 h 1214438"/>
              <a:gd name="connsiteX1" fmla="*/ 0 w 4519613"/>
              <a:gd name="connsiteY1" fmla="*/ 1214438 h 1214438"/>
              <a:gd name="connsiteX2" fmla="*/ 4519613 w 4519613"/>
              <a:gd name="connsiteY2" fmla="*/ 1071563 h 1214438"/>
              <a:gd name="connsiteX3" fmla="*/ 3352801 w 4519613"/>
              <a:gd name="connsiteY3" fmla="*/ 0 h 1214438"/>
              <a:gd name="connsiteX0" fmla="*/ 3352801 w 4533261"/>
              <a:gd name="connsiteY0" fmla="*/ 0 h 1214438"/>
              <a:gd name="connsiteX1" fmla="*/ 0 w 4533261"/>
              <a:gd name="connsiteY1" fmla="*/ 1214438 h 1214438"/>
              <a:gd name="connsiteX2" fmla="*/ 4533261 w 4533261"/>
              <a:gd name="connsiteY2" fmla="*/ 1071563 h 1214438"/>
              <a:gd name="connsiteX3" fmla="*/ 3352801 w 4533261"/>
              <a:gd name="connsiteY3" fmla="*/ 0 h 1214438"/>
              <a:gd name="connsiteX0" fmla="*/ 3352801 w 4533261"/>
              <a:gd name="connsiteY0" fmla="*/ 0 h 1214438"/>
              <a:gd name="connsiteX1" fmla="*/ 0 w 4533261"/>
              <a:gd name="connsiteY1" fmla="*/ 1214438 h 1214438"/>
              <a:gd name="connsiteX2" fmla="*/ 4533261 w 4533261"/>
              <a:gd name="connsiteY2" fmla="*/ 1098859 h 1214438"/>
              <a:gd name="connsiteX3" fmla="*/ 3352801 w 4533261"/>
              <a:gd name="connsiteY3" fmla="*/ 0 h 1214438"/>
            </a:gdLst>
            <a:ahLst/>
            <a:cxnLst>
              <a:cxn ang="0">
                <a:pos x="connsiteX0" y="connsiteY0"/>
              </a:cxn>
              <a:cxn ang="0">
                <a:pos x="connsiteX1" y="connsiteY1"/>
              </a:cxn>
              <a:cxn ang="0">
                <a:pos x="connsiteX2" y="connsiteY2"/>
              </a:cxn>
              <a:cxn ang="0">
                <a:pos x="connsiteX3" y="connsiteY3"/>
              </a:cxn>
            </a:cxnLst>
            <a:rect l="l" t="t" r="r" b="b"/>
            <a:pathLst>
              <a:path w="4533261" h="1214438">
                <a:moveTo>
                  <a:pt x="3352801" y="0"/>
                </a:moveTo>
                <a:lnTo>
                  <a:pt x="0" y="1214438"/>
                </a:lnTo>
                <a:lnTo>
                  <a:pt x="4533261" y="1098859"/>
                </a:lnTo>
                <a:lnTo>
                  <a:pt x="3352801" y="0"/>
                </a:lnTo>
                <a:close/>
              </a:path>
            </a:pathLst>
          </a:custGeom>
          <a:gradFill>
            <a:gsLst>
              <a:gs pos="15000">
                <a:schemeClr val="accent2"/>
              </a:gs>
              <a:gs pos="100000">
                <a:schemeClr val="accent1"/>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8" name="Freeform 17"/>
          <p:cNvSpPr/>
          <p:nvPr/>
        </p:nvSpPr>
        <p:spPr>
          <a:xfrm>
            <a:off x="11015664" y="1"/>
            <a:ext cx="1176841" cy="1098080"/>
          </a:xfrm>
          <a:custGeom>
            <a:avLst/>
            <a:gdLst>
              <a:gd name="connsiteX0" fmla="*/ 0 w 1171575"/>
              <a:gd name="connsiteY0" fmla="*/ 0 h 1076325"/>
              <a:gd name="connsiteX1" fmla="*/ 1171575 w 1171575"/>
              <a:gd name="connsiteY1" fmla="*/ 1076325 h 1076325"/>
              <a:gd name="connsiteX2" fmla="*/ 1171575 w 1171575"/>
              <a:gd name="connsiteY2" fmla="*/ 0 h 1076325"/>
              <a:gd name="connsiteX3" fmla="*/ 0 w 1171575"/>
              <a:gd name="connsiteY3" fmla="*/ 0 h 1076325"/>
              <a:gd name="connsiteX0" fmla="*/ 0 w 1171575"/>
              <a:gd name="connsiteY0" fmla="*/ 0 h 1076325"/>
              <a:gd name="connsiteX1" fmla="*/ 1171575 w 1171575"/>
              <a:gd name="connsiteY1" fmla="*/ 1076325 h 1076325"/>
              <a:gd name="connsiteX2" fmla="*/ 1171575 w 1171575"/>
              <a:gd name="connsiteY2" fmla="*/ 0 h 1076325"/>
              <a:gd name="connsiteX3" fmla="*/ 0 w 1171575"/>
              <a:gd name="connsiteY3" fmla="*/ 0 h 1076325"/>
              <a:gd name="connsiteX0" fmla="*/ 0 w 1176299"/>
              <a:gd name="connsiteY0" fmla="*/ 0 h 1085850"/>
              <a:gd name="connsiteX1" fmla="*/ 1176299 w 1176299"/>
              <a:gd name="connsiteY1" fmla="*/ 1085850 h 1085850"/>
              <a:gd name="connsiteX2" fmla="*/ 1171575 w 1176299"/>
              <a:gd name="connsiteY2" fmla="*/ 0 h 1085850"/>
              <a:gd name="connsiteX3" fmla="*/ 0 w 1176299"/>
              <a:gd name="connsiteY3" fmla="*/ 0 h 1085850"/>
              <a:gd name="connsiteX0" fmla="*/ 0 w 1181344"/>
              <a:gd name="connsiteY0" fmla="*/ 0 h 1085850"/>
              <a:gd name="connsiteX1" fmla="*/ 1176299 w 1181344"/>
              <a:gd name="connsiteY1" fmla="*/ 1085850 h 1085850"/>
              <a:gd name="connsiteX2" fmla="*/ 1181138 w 1181344"/>
              <a:gd name="connsiteY2" fmla="*/ 0 h 1085850"/>
              <a:gd name="connsiteX3" fmla="*/ 0 w 1181344"/>
              <a:gd name="connsiteY3" fmla="*/ 0 h 1085850"/>
              <a:gd name="connsiteX0" fmla="*/ 0 w 1181586"/>
              <a:gd name="connsiteY0" fmla="*/ 0 h 1081088"/>
              <a:gd name="connsiteX1" fmla="*/ 1181080 w 1181586"/>
              <a:gd name="connsiteY1" fmla="*/ 1081088 h 1081088"/>
              <a:gd name="connsiteX2" fmla="*/ 1181138 w 1181586"/>
              <a:gd name="connsiteY2" fmla="*/ 0 h 1081088"/>
              <a:gd name="connsiteX3" fmla="*/ 0 w 1181586"/>
              <a:gd name="connsiteY3" fmla="*/ 0 h 1081088"/>
              <a:gd name="connsiteX0" fmla="*/ 0 w 1181586"/>
              <a:gd name="connsiteY0" fmla="*/ 0 h 1070785"/>
              <a:gd name="connsiteX1" fmla="*/ 1181080 w 1181586"/>
              <a:gd name="connsiteY1" fmla="*/ 1070785 h 1070785"/>
              <a:gd name="connsiteX2" fmla="*/ 1181138 w 1181586"/>
              <a:gd name="connsiteY2" fmla="*/ 0 h 1070785"/>
              <a:gd name="connsiteX3" fmla="*/ 0 w 1181586"/>
              <a:gd name="connsiteY3" fmla="*/ 0 h 1070785"/>
              <a:gd name="connsiteX0" fmla="*/ 0 w 1181152"/>
              <a:gd name="connsiteY0" fmla="*/ 0 h 593113"/>
              <a:gd name="connsiteX1" fmla="*/ 1057755 w 1181152"/>
              <a:gd name="connsiteY1" fmla="*/ 593113 h 593113"/>
              <a:gd name="connsiteX2" fmla="*/ 1181138 w 1181152"/>
              <a:gd name="connsiteY2" fmla="*/ 0 h 593113"/>
              <a:gd name="connsiteX3" fmla="*/ 0 w 1181152"/>
              <a:gd name="connsiteY3" fmla="*/ 0 h 593113"/>
              <a:gd name="connsiteX0" fmla="*/ 0 w 1181586"/>
              <a:gd name="connsiteY0" fmla="*/ 0 h 1098080"/>
              <a:gd name="connsiteX1" fmla="*/ 1181081 w 1181586"/>
              <a:gd name="connsiteY1" fmla="*/ 1098080 h 1098080"/>
              <a:gd name="connsiteX2" fmla="*/ 1181138 w 1181586"/>
              <a:gd name="connsiteY2" fmla="*/ 0 h 1098080"/>
              <a:gd name="connsiteX3" fmla="*/ 0 w 1181586"/>
              <a:gd name="connsiteY3" fmla="*/ 0 h 1098080"/>
            </a:gdLst>
            <a:ahLst/>
            <a:cxnLst>
              <a:cxn ang="0">
                <a:pos x="connsiteX0" y="connsiteY0"/>
              </a:cxn>
              <a:cxn ang="0">
                <a:pos x="connsiteX1" y="connsiteY1"/>
              </a:cxn>
              <a:cxn ang="0">
                <a:pos x="connsiteX2" y="connsiteY2"/>
              </a:cxn>
              <a:cxn ang="0">
                <a:pos x="connsiteX3" y="connsiteY3"/>
              </a:cxn>
            </a:cxnLst>
            <a:rect l="l" t="t" r="r" b="b"/>
            <a:pathLst>
              <a:path w="1181586" h="1098080">
                <a:moveTo>
                  <a:pt x="0" y="0"/>
                </a:moveTo>
                <a:lnTo>
                  <a:pt x="1181081" y="1098080"/>
                </a:lnTo>
                <a:cubicBezTo>
                  <a:pt x="1179506" y="736130"/>
                  <a:pt x="1182713" y="361950"/>
                  <a:pt x="1181138" y="0"/>
                </a:cubicBezTo>
                <a:lnTo>
                  <a:pt x="0" y="0"/>
                </a:lnTo>
                <a:close/>
              </a:path>
            </a:pathLst>
          </a:custGeom>
          <a:gradFill>
            <a:gsLst>
              <a:gs pos="23000">
                <a:schemeClr val="accent1"/>
              </a:gs>
              <a:gs pos="100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9" name="Freeform 18"/>
          <p:cNvSpPr/>
          <p:nvPr/>
        </p:nvSpPr>
        <p:spPr>
          <a:xfrm>
            <a:off x="10959906" y="1057275"/>
            <a:ext cx="1232552" cy="3276600"/>
          </a:xfrm>
          <a:custGeom>
            <a:avLst/>
            <a:gdLst>
              <a:gd name="connsiteX0" fmla="*/ 1171575 w 1176337"/>
              <a:gd name="connsiteY0" fmla="*/ 0 h 3267075"/>
              <a:gd name="connsiteX1" fmla="*/ 0 w 1176337"/>
              <a:gd name="connsiteY1" fmla="*/ 2762250 h 3267075"/>
              <a:gd name="connsiteX2" fmla="*/ 1176337 w 1176337"/>
              <a:gd name="connsiteY2" fmla="*/ 3267075 h 3267075"/>
              <a:gd name="connsiteX3" fmla="*/ 1171575 w 1176337"/>
              <a:gd name="connsiteY3" fmla="*/ 0 h 3267075"/>
              <a:gd name="connsiteX0" fmla="*/ 1176337 w 1176795"/>
              <a:gd name="connsiteY0" fmla="*/ 0 h 3276600"/>
              <a:gd name="connsiteX1" fmla="*/ 0 w 1176795"/>
              <a:gd name="connsiteY1" fmla="*/ 2771775 h 3276600"/>
              <a:gd name="connsiteX2" fmla="*/ 1176337 w 1176795"/>
              <a:gd name="connsiteY2" fmla="*/ 3276600 h 3276600"/>
              <a:gd name="connsiteX3" fmla="*/ 1176337 w 1176795"/>
              <a:gd name="connsiteY3" fmla="*/ 0 h 3276600"/>
              <a:gd name="connsiteX0" fmla="*/ 1209791 w 1210249"/>
              <a:gd name="connsiteY0" fmla="*/ 0 h 3276600"/>
              <a:gd name="connsiteX1" fmla="*/ 0 w 1210249"/>
              <a:gd name="connsiteY1" fmla="*/ 2771775 h 3276600"/>
              <a:gd name="connsiteX2" fmla="*/ 1209791 w 1210249"/>
              <a:gd name="connsiteY2" fmla="*/ 3276600 h 3276600"/>
              <a:gd name="connsiteX3" fmla="*/ 1209791 w 1210249"/>
              <a:gd name="connsiteY3" fmla="*/ 0 h 3276600"/>
              <a:gd name="connsiteX0" fmla="*/ 1232094 w 1232552"/>
              <a:gd name="connsiteY0" fmla="*/ 0 h 3276600"/>
              <a:gd name="connsiteX1" fmla="*/ 0 w 1232552"/>
              <a:gd name="connsiteY1" fmla="*/ 2749472 h 3276600"/>
              <a:gd name="connsiteX2" fmla="*/ 1232094 w 1232552"/>
              <a:gd name="connsiteY2" fmla="*/ 3276600 h 3276600"/>
              <a:gd name="connsiteX3" fmla="*/ 1232094 w 1232552"/>
              <a:gd name="connsiteY3" fmla="*/ 0 h 3276600"/>
            </a:gdLst>
            <a:ahLst/>
            <a:cxnLst>
              <a:cxn ang="0">
                <a:pos x="connsiteX0" y="connsiteY0"/>
              </a:cxn>
              <a:cxn ang="0">
                <a:pos x="connsiteX1" y="connsiteY1"/>
              </a:cxn>
              <a:cxn ang="0">
                <a:pos x="connsiteX2" y="connsiteY2"/>
              </a:cxn>
              <a:cxn ang="0">
                <a:pos x="connsiteX3" y="connsiteY3"/>
              </a:cxn>
            </a:cxnLst>
            <a:rect l="l" t="t" r="r" b="b"/>
            <a:pathLst>
              <a:path w="1232552" h="3276600">
                <a:moveTo>
                  <a:pt x="1232094" y="0"/>
                </a:moveTo>
                <a:lnTo>
                  <a:pt x="0" y="2749472"/>
                </a:lnTo>
                <a:lnTo>
                  <a:pt x="1232094" y="3276600"/>
                </a:lnTo>
                <a:cubicBezTo>
                  <a:pt x="1230507" y="2187575"/>
                  <a:pt x="1233681" y="1089025"/>
                  <a:pt x="1232094" y="0"/>
                </a:cubicBezTo>
                <a:close/>
              </a:path>
            </a:pathLst>
          </a:custGeom>
          <a:gradFill>
            <a:gsLst>
              <a:gs pos="2100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0" name="Freeform 19"/>
          <p:cNvSpPr/>
          <p:nvPr/>
        </p:nvSpPr>
        <p:spPr>
          <a:xfrm>
            <a:off x="6366969" y="2428875"/>
            <a:ext cx="3339005" cy="2271713"/>
          </a:xfrm>
          <a:custGeom>
            <a:avLst/>
            <a:gdLst>
              <a:gd name="connsiteX0" fmla="*/ 0 w 3324225"/>
              <a:gd name="connsiteY0" fmla="*/ 590550 h 2271713"/>
              <a:gd name="connsiteX1" fmla="*/ 1343025 w 3324225"/>
              <a:gd name="connsiteY1" fmla="*/ 2271713 h 2271713"/>
              <a:gd name="connsiteX2" fmla="*/ 3324225 w 3324225"/>
              <a:gd name="connsiteY2" fmla="*/ 0 h 2271713"/>
              <a:gd name="connsiteX3" fmla="*/ 0 w 3324225"/>
              <a:gd name="connsiteY3" fmla="*/ 590550 h 2271713"/>
              <a:gd name="connsiteX0" fmla="*/ 0 w 3333750"/>
              <a:gd name="connsiteY0" fmla="*/ 585787 h 2271713"/>
              <a:gd name="connsiteX1" fmla="*/ 1352550 w 3333750"/>
              <a:gd name="connsiteY1" fmla="*/ 2271713 h 2271713"/>
              <a:gd name="connsiteX2" fmla="*/ 3333750 w 3333750"/>
              <a:gd name="connsiteY2" fmla="*/ 0 h 2271713"/>
              <a:gd name="connsiteX3" fmla="*/ 0 w 3333750"/>
              <a:gd name="connsiteY3" fmla="*/ 585787 h 2271713"/>
              <a:gd name="connsiteX0" fmla="*/ 0 w 3333750"/>
              <a:gd name="connsiteY0" fmla="*/ 591043 h 2271713"/>
              <a:gd name="connsiteX1" fmla="*/ 1352550 w 3333750"/>
              <a:gd name="connsiteY1" fmla="*/ 2271713 h 2271713"/>
              <a:gd name="connsiteX2" fmla="*/ 3333750 w 3333750"/>
              <a:gd name="connsiteY2" fmla="*/ 0 h 2271713"/>
              <a:gd name="connsiteX3" fmla="*/ 0 w 3333750"/>
              <a:gd name="connsiteY3" fmla="*/ 591043 h 2271713"/>
              <a:gd name="connsiteX0" fmla="*/ 0 w 3339005"/>
              <a:gd name="connsiteY0" fmla="*/ 591043 h 2271713"/>
              <a:gd name="connsiteX1" fmla="*/ 1357805 w 3339005"/>
              <a:gd name="connsiteY1" fmla="*/ 2271713 h 2271713"/>
              <a:gd name="connsiteX2" fmla="*/ 3339005 w 3339005"/>
              <a:gd name="connsiteY2" fmla="*/ 0 h 2271713"/>
              <a:gd name="connsiteX3" fmla="*/ 0 w 3339005"/>
              <a:gd name="connsiteY3" fmla="*/ 591043 h 2271713"/>
            </a:gdLst>
            <a:ahLst/>
            <a:cxnLst>
              <a:cxn ang="0">
                <a:pos x="connsiteX0" y="connsiteY0"/>
              </a:cxn>
              <a:cxn ang="0">
                <a:pos x="connsiteX1" y="connsiteY1"/>
              </a:cxn>
              <a:cxn ang="0">
                <a:pos x="connsiteX2" y="connsiteY2"/>
              </a:cxn>
              <a:cxn ang="0">
                <a:pos x="connsiteX3" y="connsiteY3"/>
              </a:cxn>
            </a:cxnLst>
            <a:rect l="l" t="t" r="r" b="b"/>
            <a:pathLst>
              <a:path w="3339005" h="2271713">
                <a:moveTo>
                  <a:pt x="0" y="591043"/>
                </a:moveTo>
                <a:lnTo>
                  <a:pt x="1357805" y="2271713"/>
                </a:lnTo>
                <a:lnTo>
                  <a:pt x="3339005" y="0"/>
                </a:lnTo>
                <a:lnTo>
                  <a:pt x="0" y="591043"/>
                </a:lnTo>
                <a:close/>
              </a:path>
            </a:pathLst>
          </a:custGeom>
          <a:gradFill>
            <a:gsLst>
              <a:gs pos="0">
                <a:schemeClr val="accent1"/>
              </a:gs>
              <a:gs pos="87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1" name="Freeform 20"/>
          <p:cNvSpPr/>
          <p:nvPr/>
        </p:nvSpPr>
        <p:spPr>
          <a:xfrm>
            <a:off x="1025774" y="1761707"/>
            <a:ext cx="2098477" cy="1910094"/>
          </a:xfrm>
          <a:custGeom>
            <a:avLst/>
            <a:gdLst>
              <a:gd name="connsiteX0" fmla="*/ 2086304 w 2086304"/>
              <a:gd name="connsiteY0" fmla="*/ 0 h 1886607"/>
              <a:gd name="connsiteX1" fmla="*/ 0 w 2086304"/>
              <a:gd name="connsiteY1" fmla="*/ 15765 h 1886607"/>
              <a:gd name="connsiteX2" fmla="*/ 362607 w 2086304"/>
              <a:gd name="connsiteY2" fmla="*/ 1886607 h 1886607"/>
              <a:gd name="connsiteX3" fmla="*/ 2086304 w 2086304"/>
              <a:gd name="connsiteY3" fmla="*/ 0 h 1886607"/>
              <a:gd name="connsiteX0" fmla="*/ 2101053 w 2101053"/>
              <a:gd name="connsiteY0" fmla="*/ 0 h 1886607"/>
              <a:gd name="connsiteX1" fmla="*/ 0 w 2101053"/>
              <a:gd name="connsiteY1" fmla="*/ 1207 h 1886607"/>
              <a:gd name="connsiteX2" fmla="*/ 377356 w 2101053"/>
              <a:gd name="connsiteY2" fmla="*/ 1886607 h 1886607"/>
              <a:gd name="connsiteX3" fmla="*/ 2101053 w 2101053"/>
              <a:gd name="connsiteY3" fmla="*/ 0 h 1886607"/>
              <a:gd name="connsiteX0" fmla="*/ 2098477 w 2098477"/>
              <a:gd name="connsiteY0" fmla="*/ 8963 h 1885400"/>
              <a:gd name="connsiteX1" fmla="*/ 0 w 2098477"/>
              <a:gd name="connsiteY1" fmla="*/ 0 h 1885400"/>
              <a:gd name="connsiteX2" fmla="*/ 377356 w 2098477"/>
              <a:gd name="connsiteY2" fmla="*/ 1885400 h 1885400"/>
              <a:gd name="connsiteX3" fmla="*/ 2098477 w 2098477"/>
              <a:gd name="connsiteY3" fmla="*/ 8963 h 1885400"/>
            </a:gdLst>
            <a:ahLst/>
            <a:cxnLst>
              <a:cxn ang="0">
                <a:pos x="connsiteX0" y="connsiteY0"/>
              </a:cxn>
              <a:cxn ang="0">
                <a:pos x="connsiteX1" y="connsiteY1"/>
              </a:cxn>
              <a:cxn ang="0">
                <a:pos x="connsiteX2" y="connsiteY2"/>
              </a:cxn>
              <a:cxn ang="0">
                <a:pos x="connsiteX3" y="connsiteY3"/>
              </a:cxn>
            </a:cxnLst>
            <a:rect l="l" t="t" r="r" b="b"/>
            <a:pathLst>
              <a:path w="2098477" h="1885400">
                <a:moveTo>
                  <a:pt x="2098477" y="8963"/>
                </a:moveTo>
                <a:lnTo>
                  <a:pt x="0" y="0"/>
                </a:lnTo>
                <a:lnTo>
                  <a:pt x="377356" y="1885400"/>
                </a:lnTo>
                <a:lnTo>
                  <a:pt x="2098477" y="8963"/>
                </a:lnTo>
                <a:close/>
              </a:path>
            </a:pathLst>
          </a:custGeom>
          <a:gradFill>
            <a:gsLst>
              <a:gs pos="8000">
                <a:schemeClr val="accent2"/>
              </a:gs>
              <a:gs pos="90000">
                <a:schemeClr val="accent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2" name="Freeform 21"/>
          <p:cNvSpPr/>
          <p:nvPr/>
        </p:nvSpPr>
        <p:spPr>
          <a:xfrm>
            <a:off x="3532" y="4857972"/>
            <a:ext cx="4090198" cy="2007612"/>
          </a:xfrm>
          <a:custGeom>
            <a:avLst/>
            <a:gdLst>
              <a:gd name="connsiteX0" fmla="*/ 3576398 w 4077729"/>
              <a:gd name="connsiteY0" fmla="*/ 0 h 1994733"/>
              <a:gd name="connsiteX1" fmla="*/ 4077729 w 4077729"/>
              <a:gd name="connsiteY1" fmla="*/ 1101516 h 1994733"/>
              <a:gd name="connsiteX2" fmla="*/ 0 w 4077729"/>
              <a:gd name="connsiteY2" fmla="*/ 1994733 h 1994733"/>
              <a:gd name="connsiteX3" fmla="*/ 3576398 w 4077729"/>
              <a:gd name="connsiteY3" fmla="*/ 0 h 1994733"/>
              <a:gd name="connsiteX0" fmla="*/ 3576398 w 4086042"/>
              <a:gd name="connsiteY0" fmla="*/ 0 h 1994733"/>
              <a:gd name="connsiteX1" fmla="*/ 4086042 w 4086042"/>
              <a:gd name="connsiteY1" fmla="*/ 1093204 h 1994733"/>
              <a:gd name="connsiteX2" fmla="*/ 0 w 4086042"/>
              <a:gd name="connsiteY2" fmla="*/ 1994733 h 1994733"/>
              <a:gd name="connsiteX3" fmla="*/ 3576398 w 4086042"/>
              <a:gd name="connsiteY3" fmla="*/ 0 h 1994733"/>
              <a:gd name="connsiteX0" fmla="*/ 3576398 w 4090198"/>
              <a:gd name="connsiteY0" fmla="*/ 0 h 1994733"/>
              <a:gd name="connsiteX1" fmla="*/ 4090198 w 4090198"/>
              <a:gd name="connsiteY1" fmla="*/ 1084892 h 1994733"/>
              <a:gd name="connsiteX2" fmla="*/ 0 w 4090198"/>
              <a:gd name="connsiteY2" fmla="*/ 1994733 h 1994733"/>
              <a:gd name="connsiteX3" fmla="*/ 3576398 w 4090198"/>
              <a:gd name="connsiteY3" fmla="*/ 0 h 1994733"/>
              <a:gd name="connsiteX0" fmla="*/ 3576398 w 4090198"/>
              <a:gd name="connsiteY0" fmla="*/ 0 h 2007612"/>
              <a:gd name="connsiteX1" fmla="*/ 4090198 w 4090198"/>
              <a:gd name="connsiteY1" fmla="*/ 1084892 h 2007612"/>
              <a:gd name="connsiteX2" fmla="*/ 0 w 4090198"/>
              <a:gd name="connsiteY2" fmla="*/ 2007612 h 2007612"/>
              <a:gd name="connsiteX3" fmla="*/ 3576398 w 4090198"/>
              <a:gd name="connsiteY3" fmla="*/ 0 h 2007612"/>
            </a:gdLst>
            <a:ahLst/>
            <a:cxnLst>
              <a:cxn ang="0">
                <a:pos x="connsiteX0" y="connsiteY0"/>
              </a:cxn>
              <a:cxn ang="0">
                <a:pos x="connsiteX1" y="connsiteY1"/>
              </a:cxn>
              <a:cxn ang="0">
                <a:pos x="connsiteX2" y="connsiteY2"/>
              </a:cxn>
              <a:cxn ang="0">
                <a:pos x="connsiteX3" y="connsiteY3"/>
              </a:cxn>
            </a:cxnLst>
            <a:rect l="l" t="t" r="r" b="b"/>
            <a:pathLst>
              <a:path w="4090198" h="2007612">
                <a:moveTo>
                  <a:pt x="3576398" y="0"/>
                </a:moveTo>
                <a:lnTo>
                  <a:pt x="4090198" y="1084892"/>
                </a:lnTo>
                <a:lnTo>
                  <a:pt x="0" y="2007612"/>
                </a:lnTo>
                <a:lnTo>
                  <a:pt x="3576398" y="0"/>
                </a:lnTo>
                <a:close/>
              </a:path>
            </a:pathLst>
          </a:custGeom>
          <a:gradFill>
            <a:gsLst>
              <a:gs pos="15000">
                <a:schemeClr val="accent1"/>
              </a:gs>
              <a:gs pos="100000">
                <a:schemeClr val="accent2"/>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3" name="Freeform 22"/>
          <p:cNvSpPr/>
          <p:nvPr/>
        </p:nvSpPr>
        <p:spPr>
          <a:xfrm>
            <a:off x="-6301" y="5938309"/>
            <a:ext cx="4092304" cy="924304"/>
          </a:xfrm>
          <a:custGeom>
            <a:avLst/>
            <a:gdLst>
              <a:gd name="connsiteX0" fmla="*/ 4074199 w 4074199"/>
              <a:gd name="connsiteY0" fmla="*/ 0 h 907339"/>
              <a:gd name="connsiteX1" fmla="*/ 3357507 w 4074199"/>
              <a:gd name="connsiteY1" fmla="*/ 907339 h 907339"/>
              <a:gd name="connsiteX2" fmla="*/ 0 w 4074199"/>
              <a:gd name="connsiteY2" fmla="*/ 907339 h 907339"/>
              <a:gd name="connsiteX3" fmla="*/ 4074199 w 4074199"/>
              <a:gd name="connsiteY3" fmla="*/ 0 h 907339"/>
              <a:gd name="connsiteX0" fmla="*/ 4084791 w 4084791"/>
              <a:gd name="connsiteY0" fmla="*/ 0 h 907339"/>
              <a:gd name="connsiteX1" fmla="*/ 3368099 w 4084791"/>
              <a:gd name="connsiteY1" fmla="*/ 907339 h 907339"/>
              <a:gd name="connsiteX2" fmla="*/ 0 w 4084791"/>
              <a:gd name="connsiteY2" fmla="*/ 907339 h 907339"/>
              <a:gd name="connsiteX3" fmla="*/ 4084791 w 4084791"/>
              <a:gd name="connsiteY3" fmla="*/ 0 h 907339"/>
              <a:gd name="connsiteX0" fmla="*/ 4100031 w 4100031"/>
              <a:gd name="connsiteY0" fmla="*/ 0 h 907339"/>
              <a:gd name="connsiteX1" fmla="*/ 3368099 w 4100031"/>
              <a:gd name="connsiteY1" fmla="*/ 907339 h 907339"/>
              <a:gd name="connsiteX2" fmla="*/ 0 w 4100031"/>
              <a:gd name="connsiteY2" fmla="*/ 907339 h 907339"/>
              <a:gd name="connsiteX3" fmla="*/ 4100031 w 4100031"/>
              <a:gd name="connsiteY3" fmla="*/ 0 h 907339"/>
              <a:gd name="connsiteX0" fmla="*/ 4102607 w 4102607"/>
              <a:gd name="connsiteY0" fmla="*/ 0 h 907339"/>
              <a:gd name="connsiteX1" fmla="*/ 3370675 w 4102607"/>
              <a:gd name="connsiteY1" fmla="*/ 907339 h 907339"/>
              <a:gd name="connsiteX2" fmla="*/ 0 w 4102607"/>
              <a:gd name="connsiteY2" fmla="*/ 857464 h 907339"/>
              <a:gd name="connsiteX3" fmla="*/ 4102607 w 4102607"/>
              <a:gd name="connsiteY3" fmla="*/ 0 h 907339"/>
              <a:gd name="connsiteX0" fmla="*/ 4097455 w 4097455"/>
              <a:gd name="connsiteY0" fmla="*/ 0 h 907339"/>
              <a:gd name="connsiteX1" fmla="*/ 3365523 w 4097455"/>
              <a:gd name="connsiteY1" fmla="*/ 907339 h 907339"/>
              <a:gd name="connsiteX2" fmla="*/ 0 w 4097455"/>
              <a:gd name="connsiteY2" fmla="*/ 859958 h 907339"/>
              <a:gd name="connsiteX3" fmla="*/ 4097455 w 4097455"/>
              <a:gd name="connsiteY3" fmla="*/ 0 h 907339"/>
              <a:gd name="connsiteX0" fmla="*/ 4097455 w 4097455"/>
              <a:gd name="connsiteY0" fmla="*/ 0 h 862451"/>
              <a:gd name="connsiteX1" fmla="*/ 3411887 w 4097455"/>
              <a:gd name="connsiteY1" fmla="*/ 862451 h 862451"/>
              <a:gd name="connsiteX2" fmla="*/ 0 w 4097455"/>
              <a:gd name="connsiteY2" fmla="*/ 859958 h 862451"/>
              <a:gd name="connsiteX3" fmla="*/ 4097455 w 4097455"/>
              <a:gd name="connsiteY3" fmla="*/ 0 h 862451"/>
              <a:gd name="connsiteX0" fmla="*/ 4089728 w 4089728"/>
              <a:gd name="connsiteY0" fmla="*/ 0 h 892377"/>
              <a:gd name="connsiteX1" fmla="*/ 3411887 w 4089728"/>
              <a:gd name="connsiteY1" fmla="*/ 892377 h 892377"/>
              <a:gd name="connsiteX2" fmla="*/ 0 w 4089728"/>
              <a:gd name="connsiteY2" fmla="*/ 889884 h 892377"/>
              <a:gd name="connsiteX3" fmla="*/ 4089728 w 4089728"/>
              <a:gd name="connsiteY3" fmla="*/ 0 h 892377"/>
              <a:gd name="connsiteX0" fmla="*/ 4089728 w 4089728"/>
              <a:gd name="connsiteY0" fmla="*/ 0 h 892377"/>
              <a:gd name="connsiteX1" fmla="*/ 3424766 w 4089728"/>
              <a:gd name="connsiteY1" fmla="*/ 892377 h 892377"/>
              <a:gd name="connsiteX2" fmla="*/ 0 w 4089728"/>
              <a:gd name="connsiteY2" fmla="*/ 889884 h 892377"/>
              <a:gd name="connsiteX3" fmla="*/ 4089728 w 4089728"/>
              <a:gd name="connsiteY3" fmla="*/ 0 h 892377"/>
              <a:gd name="connsiteX0" fmla="*/ 4089728 w 4089728"/>
              <a:gd name="connsiteY0" fmla="*/ 0 h 889884"/>
              <a:gd name="connsiteX1" fmla="*/ 3360372 w 4089728"/>
              <a:gd name="connsiteY1" fmla="*/ 889884 h 889884"/>
              <a:gd name="connsiteX2" fmla="*/ 0 w 4089728"/>
              <a:gd name="connsiteY2" fmla="*/ 889884 h 889884"/>
              <a:gd name="connsiteX3" fmla="*/ 4089728 w 4089728"/>
              <a:gd name="connsiteY3" fmla="*/ 0 h 889884"/>
              <a:gd name="connsiteX0" fmla="*/ 4079425 w 4079425"/>
              <a:gd name="connsiteY0" fmla="*/ 0 h 889884"/>
              <a:gd name="connsiteX1" fmla="*/ 3350069 w 4079425"/>
              <a:gd name="connsiteY1" fmla="*/ 889884 h 889884"/>
              <a:gd name="connsiteX2" fmla="*/ 0 w 4079425"/>
              <a:gd name="connsiteY2" fmla="*/ 882403 h 889884"/>
              <a:gd name="connsiteX3" fmla="*/ 4079425 w 4079425"/>
              <a:gd name="connsiteY3" fmla="*/ 0 h 889884"/>
              <a:gd name="connsiteX0" fmla="*/ 4082000 w 4082000"/>
              <a:gd name="connsiteY0" fmla="*/ 0 h 889884"/>
              <a:gd name="connsiteX1" fmla="*/ 3352644 w 4082000"/>
              <a:gd name="connsiteY1" fmla="*/ 889884 h 889884"/>
              <a:gd name="connsiteX2" fmla="*/ 0 w 4082000"/>
              <a:gd name="connsiteY2" fmla="*/ 882403 h 889884"/>
              <a:gd name="connsiteX3" fmla="*/ 4082000 w 4082000"/>
              <a:gd name="connsiteY3" fmla="*/ 0 h 889884"/>
              <a:gd name="connsiteX0" fmla="*/ 4087152 w 4087152"/>
              <a:gd name="connsiteY0" fmla="*/ 0 h 1007091"/>
              <a:gd name="connsiteX1" fmla="*/ 3357796 w 4087152"/>
              <a:gd name="connsiteY1" fmla="*/ 889884 h 1007091"/>
              <a:gd name="connsiteX2" fmla="*/ 0 w 4087152"/>
              <a:gd name="connsiteY2" fmla="*/ 1007091 h 1007091"/>
              <a:gd name="connsiteX3" fmla="*/ 4087152 w 4087152"/>
              <a:gd name="connsiteY3" fmla="*/ 0 h 1007091"/>
              <a:gd name="connsiteX0" fmla="*/ 4092304 w 4092304"/>
              <a:gd name="connsiteY0" fmla="*/ 0 h 894872"/>
              <a:gd name="connsiteX1" fmla="*/ 3362948 w 4092304"/>
              <a:gd name="connsiteY1" fmla="*/ 889884 h 894872"/>
              <a:gd name="connsiteX2" fmla="*/ 0 w 4092304"/>
              <a:gd name="connsiteY2" fmla="*/ 894872 h 894872"/>
              <a:gd name="connsiteX3" fmla="*/ 4092304 w 4092304"/>
              <a:gd name="connsiteY3" fmla="*/ 0 h 894872"/>
            </a:gdLst>
            <a:ahLst/>
            <a:cxnLst>
              <a:cxn ang="0">
                <a:pos x="connsiteX0" y="connsiteY0"/>
              </a:cxn>
              <a:cxn ang="0">
                <a:pos x="connsiteX1" y="connsiteY1"/>
              </a:cxn>
              <a:cxn ang="0">
                <a:pos x="connsiteX2" y="connsiteY2"/>
              </a:cxn>
              <a:cxn ang="0">
                <a:pos x="connsiteX3" y="connsiteY3"/>
              </a:cxn>
            </a:cxnLst>
            <a:rect l="l" t="t" r="r" b="b"/>
            <a:pathLst>
              <a:path w="4092304" h="894872">
                <a:moveTo>
                  <a:pt x="4092304" y="0"/>
                </a:moveTo>
                <a:lnTo>
                  <a:pt x="3362948" y="889884"/>
                </a:lnTo>
                <a:lnTo>
                  <a:pt x="0" y="894872"/>
                </a:lnTo>
                <a:lnTo>
                  <a:pt x="4092304" y="0"/>
                </a:lnTo>
                <a:close/>
              </a:path>
            </a:pathLst>
          </a:custGeom>
          <a:gradFill>
            <a:gsLst>
              <a:gs pos="2100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4" name="Freeform 23"/>
          <p:cNvSpPr/>
          <p:nvPr/>
        </p:nvSpPr>
        <p:spPr>
          <a:xfrm>
            <a:off x="4102443" y="4914459"/>
            <a:ext cx="547228" cy="151811"/>
          </a:xfrm>
          <a:custGeom>
            <a:avLst/>
            <a:gdLst>
              <a:gd name="connsiteX0" fmla="*/ 0 w 547228"/>
              <a:gd name="connsiteY0" fmla="*/ 0 h 151811"/>
              <a:gd name="connsiteX1" fmla="*/ 547228 w 547228"/>
              <a:gd name="connsiteY1" fmla="*/ 70610 h 151811"/>
              <a:gd name="connsiteX2" fmla="*/ 526045 w 547228"/>
              <a:gd name="connsiteY2" fmla="*/ 151811 h 151811"/>
            </a:gdLst>
            <a:ahLst/>
            <a:cxnLst>
              <a:cxn ang="0">
                <a:pos x="connsiteX0" y="connsiteY0"/>
              </a:cxn>
              <a:cxn ang="0">
                <a:pos x="connsiteX1" y="connsiteY1"/>
              </a:cxn>
              <a:cxn ang="0">
                <a:pos x="connsiteX2" y="connsiteY2"/>
              </a:cxn>
            </a:cxnLst>
            <a:rect l="l" t="t" r="r" b="b"/>
            <a:pathLst>
              <a:path w="547228" h="151811">
                <a:moveTo>
                  <a:pt x="0" y="0"/>
                </a:moveTo>
                <a:lnTo>
                  <a:pt x="547228" y="70610"/>
                </a:lnTo>
                <a:lnTo>
                  <a:pt x="526045" y="151811"/>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3317876" y="5936217"/>
            <a:ext cx="5416584" cy="930949"/>
          </a:xfrm>
          <a:custGeom>
            <a:avLst/>
            <a:gdLst>
              <a:gd name="connsiteX0" fmla="*/ 683287 w 5365819"/>
              <a:gd name="connsiteY0" fmla="*/ 0 h 914400"/>
              <a:gd name="connsiteX1" fmla="*/ 5365819 w 5365819"/>
              <a:gd name="connsiteY1" fmla="*/ 904351 h 914400"/>
              <a:gd name="connsiteX2" fmla="*/ 0 w 5365819"/>
              <a:gd name="connsiteY2" fmla="*/ 914400 h 914400"/>
              <a:gd name="connsiteX3" fmla="*/ 683287 w 5365819"/>
              <a:gd name="connsiteY3" fmla="*/ 0 h 914400"/>
              <a:gd name="connsiteX0" fmla="*/ 711531 w 5394063"/>
              <a:gd name="connsiteY0" fmla="*/ 0 h 917930"/>
              <a:gd name="connsiteX1" fmla="*/ 5394063 w 5394063"/>
              <a:gd name="connsiteY1" fmla="*/ 904351 h 917930"/>
              <a:gd name="connsiteX2" fmla="*/ 0 w 5394063"/>
              <a:gd name="connsiteY2" fmla="*/ 917930 h 917930"/>
              <a:gd name="connsiteX3" fmla="*/ 711531 w 5394063"/>
              <a:gd name="connsiteY3" fmla="*/ 0 h 917930"/>
              <a:gd name="connsiteX0" fmla="*/ 725653 w 5394063"/>
              <a:gd name="connsiteY0" fmla="*/ 0 h 910869"/>
              <a:gd name="connsiteX1" fmla="*/ 5394063 w 5394063"/>
              <a:gd name="connsiteY1" fmla="*/ 897290 h 910869"/>
              <a:gd name="connsiteX2" fmla="*/ 0 w 5394063"/>
              <a:gd name="connsiteY2" fmla="*/ 910869 h 910869"/>
              <a:gd name="connsiteX3" fmla="*/ 725653 w 5394063"/>
              <a:gd name="connsiteY3" fmla="*/ 0 h 910869"/>
              <a:gd name="connsiteX0" fmla="*/ 725653 w 5376410"/>
              <a:gd name="connsiteY0" fmla="*/ 0 h 910869"/>
              <a:gd name="connsiteX1" fmla="*/ 5376410 w 5376410"/>
              <a:gd name="connsiteY1" fmla="*/ 907881 h 910869"/>
              <a:gd name="connsiteX2" fmla="*/ 0 w 5376410"/>
              <a:gd name="connsiteY2" fmla="*/ 910869 h 910869"/>
              <a:gd name="connsiteX3" fmla="*/ 725653 w 5376410"/>
              <a:gd name="connsiteY3" fmla="*/ 0 h 910869"/>
              <a:gd name="connsiteX0" fmla="*/ 783842 w 5376410"/>
              <a:gd name="connsiteY0" fmla="*/ 0 h 765396"/>
              <a:gd name="connsiteX1" fmla="*/ 5376410 w 5376410"/>
              <a:gd name="connsiteY1" fmla="*/ 762408 h 765396"/>
              <a:gd name="connsiteX2" fmla="*/ 0 w 5376410"/>
              <a:gd name="connsiteY2" fmla="*/ 765396 h 765396"/>
              <a:gd name="connsiteX3" fmla="*/ 783842 w 5376410"/>
              <a:gd name="connsiteY3" fmla="*/ 0 h 765396"/>
              <a:gd name="connsiteX0" fmla="*/ 729810 w 5376410"/>
              <a:gd name="connsiteY0" fmla="*/ 0 h 910869"/>
              <a:gd name="connsiteX1" fmla="*/ 5376410 w 5376410"/>
              <a:gd name="connsiteY1" fmla="*/ 907881 h 910869"/>
              <a:gd name="connsiteX2" fmla="*/ 0 w 5376410"/>
              <a:gd name="connsiteY2" fmla="*/ 910869 h 910869"/>
              <a:gd name="connsiteX3" fmla="*/ 729810 w 5376410"/>
              <a:gd name="connsiteY3" fmla="*/ 0 h 910869"/>
              <a:gd name="connsiteX0" fmla="*/ 714570 w 5376410"/>
              <a:gd name="connsiteY0" fmla="*/ 0 h 918489"/>
              <a:gd name="connsiteX1" fmla="*/ 5376410 w 5376410"/>
              <a:gd name="connsiteY1" fmla="*/ 915501 h 918489"/>
              <a:gd name="connsiteX2" fmla="*/ 0 w 5376410"/>
              <a:gd name="connsiteY2" fmla="*/ 918489 h 918489"/>
              <a:gd name="connsiteX3" fmla="*/ 714570 w 5376410"/>
              <a:gd name="connsiteY3" fmla="*/ 0 h 918489"/>
              <a:gd name="connsiteX0" fmla="*/ 809820 w 5376410"/>
              <a:gd name="connsiteY0" fmla="*/ 0 h 758469"/>
              <a:gd name="connsiteX1" fmla="*/ 5376410 w 5376410"/>
              <a:gd name="connsiteY1" fmla="*/ 755481 h 758469"/>
              <a:gd name="connsiteX2" fmla="*/ 0 w 5376410"/>
              <a:gd name="connsiteY2" fmla="*/ 758469 h 758469"/>
              <a:gd name="connsiteX3" fmla="*/ 809820 w 5376410"/>
              <a:gd name="connsiteY3" fmla="*/ 0 h 758469"/>
              <a:gd name="connsiteX0" fmla="*/ 710760 w 5376410"/>
              <a:gd name="connsiteY0" fmla="*/ 0 h 918489"/>
              <a:gd name="connsiteX1" fmla="*/ 5376410 w 5376410"/>
              <a:gd name="connsiteY1" fmla="*/ 915501 h 918489"/>
              <a:gd name="connsiteX2" fmla="*/ 0 w 5376410"/>
              <a:gd name="connsiteY2" fmla="*/ 918489 h 918489"/>
              <a:gd name="connsiteX3" fmla="*/ 710760 w 5376410"/>
              <a:gd name="connsiteY3" fmla="*/ 0 h 918489"/>
              <a:gd name="connsiteX0" fmla="*/ 722190 w 5376410"/>
              <a:gd name="connsiteY0" fmla="*/ 0 h 914679"/>
              <a:gd name="connsiteX1" fmla="*/ 5376410 w 5376410"/>
              <a:gd name="connsiteY1" fmla="*/ 911691 h 914679"/>
              <a:gd name="connsiteX2" fmla="*/ 0 w 5376410"/>
              <a:gd name="connsiteY2" fmla="*/ 914679 h 914679"/>
              <a:gd name="connsiteX3" fmla="*/ 722190 w 5376410"/>
              <a:gd name="connsiteY3" fmla="*/ 0 h 914679"/>
              <a:gd name="connsiteX0" fmla="*/ 735069 w 5389289"/>
              <a:gd name="connsiteY0" fmla="*/ 0 h 912104"/>
              <a:gd name="connsiteX1" fmla="*/ 5389289 w 5389289"/>
              <a:gd name="connsiteY1" fmla="*/ 911691 h 912104"/>
              <a:gd name="connsiteX2" fmla="*/ 0 w 5389289"/>
              <a:gd name="connsiteY2" fmla="*/ 912104 h 912104"/>
              <a:gd name="connsiteX3" fmla="*/ 735069 w 5389289"/>
              <a:gd name="connsiteY3" fmla="*/ 0 h 912104"/>
              <a:gd name="connsiteX0" fmla="*/ 735069 w 5389289"/>
              <a:gd name="connsiteY0" fmla="*/ 0 h 925339"/>
              <a:gd name="connsiteX1" fmla="*/ 5389289 w 5389289"/>
              <a:gd name="connsiteY1" fmla="*/ 925339 h 925339"/>
              <a:gd name="connsiteX2" fmla="*/ 0 w 5389289"/>
              <a:gd name="connsiteY2" fmla="*/ 912104 h 925339"/>
              <a:gd name="connsiteX3" fmla="*/ 735069 w 5389289"/>
              <a:gd name="connsiteY3" fmla="*/ 0 h 925339"/>
              <a:gd name="connsiteX0" fmla="*/ 762364 w 5416584"/>
              <a:gd name="connsiteY0" fmla="*/ 0 h 939400"/>
              <a:gd name="connsiteX1" fmla="*/ 5416584 w 5416584"/>
              <a:gd name="connsiteY1" fmla="*/ 925339 h 939400"/>
              <a:gd name="connsiteX2" fmla="*/ 0 w 5416584"/>
              <a:gd name="connsiteY2" fmla="*/ 939400 h 939400"/>
              <a:gd name="connsiteX3" fmla="*/ 762364 w 5416584"/>
              <a:gd name="connsiteY3" fmla="*/ 0 h 939400"/>
              <a:gd name="connsiteX0" fmla="*/ 762364 w 5416584"/>
              <a:gd name="connsiteY0" fmla="*/ 0 h 945010"/>
              <a:gd name="connsiteX1" fmla="*/ 5416584 w 5416584"/>
              <a:gd name="connsiteY1" fmla="*/ 930949 h 945010"/>
              <a:gd name="connsiteX2" fmla="*/ 0 w 5416584"/>
              <a:gd name="connsiteY2" fmla="*/ 945010 h 945010"/>
              <a:gd name="connsiteX3" fmla="*/ 762364 w 5416584"/>
              <a:gd name="connsiteY3" fmla="*/ 0 h 945010"/>
              <a:gd name="connsiteX0" fmla="*/ 762364 w 5416584"/>
              <a:gd name="connsiteY0" fmla="*/ 0 h 930949"/>
              <a:gd name="connsiteX1" fmla="*/ 5416584 w 5416584"/>
              <a:gd name="connsiteY1" fmla="*/ 930949 h 930949"/>
              <a:gd name="connsiteX2" fmla="*/ 0 w 5416584"/>
              <a:gd name="connsiteY2" fmla="*/ 921156 h 930949"/>
              <a:gd name="connsiteX3" fmla="*/ 762364 w 5416584"/>
              <a:gd name="connsiteY3" fmla="*/ 0 h 930949"/>
            </a:gdLst>
            <a:ahLst/>
            <a:cxnLst>
              <a:cxn ang="0">
                <a:pos x="connsiteX0" y="connsiteY0"/>
              </a:cxn>
              <a:cxn ang="0">
                <a:pos x="connsiteX1" y="connsiteY1"/>
              </a:cxn>
              <a:cxn ang="0">
                <a:pos x="connsiteX2" y="connsiteY2"/>
              </a:cxn>
              <a:cxn ang="0">
                <a:pos x="connsiteX3" y="connsiteY3"/>
              </a:cxn>
            </a:cxnLst>
            <a:rect l="l" t="t" r="r" b="b"/>
            <a:pathLst>
              <a:path w="5416584" h="930949">
                <a:moveTo>
                  <a:pt x="762364" y="0"/>
                </a:moveTo>
                <a:lnTo>
                  <a:pt x="5416584" y="930949"/>
                </a:lnTo>
                <a:lnTo>
                  <a:pt x="0" y="921156"/>
                </a:lnTo>
                <a:lnTo>
                  <a:pt x="762364" y="0"/>
                </a:lnTo>
                <a:close/>
              </a:path>
            </a:pathLst>
          </a:custGeom>
          <a:gradFill>
            <a:gsLst>
              <a:gs pos="4000">
                <a:schemeClr val="accent1"/>
              </a:gs>
              <a:gs pos="100000">
                <a:schemeClr val="accent2"/>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6" name="Freeform 25"/>
          <p:cNvSpPr/>
          <p:nvPr/>
        </p:nvSpPr>
        <p:spPr>
          <a:xfrm>
            <a:off x="10990536" y="3785435"/>
            <a:ext cx="1203845" cy="3091509"/>
          </a:xfrm>
          <a:custGeom>
            <a:avLst/>
            <a:gdLst>
              <a:gd name="connsiteX0" fmla="*/ 0 w 1182718"/>
              <a:gd name="connsiteY0" fmla="*/ 0 h 3032701"/>
              <a:gd name="connsiteX1" fmla="*/ 497800 w 1182718"/>
              <a:gd name="connsiteY1" fmla="*/ 3032701 h 3032701"/>
              <a:gd name="connsiteX2" fmla="*/ 1182718 w 1182718"/>
              <a:gd name="connsiteY2" fmla="*/ 515453 h 3032701"/>
              <a:gd name="connsiteX3" fmla="*/ 0 w 1182718"/>
              <a:gd name="connsiteY3" fmla="*/ 0 h 3032701"/>
              <a:gd name="connsiteX0" fmla="*/ 0 w 1179187"/>
              <a:gd name="connsiteY0" fmla="*/ 0 h 3029170"/>
              <a:gd name="connsiteX1" fmla="*/ 494269 w 1179187"/>
              <a:gd name="connsiteY1" fmla="*/ 3029170 h 3029170"/>
              <a:gd name="connsiteX2" fmla="*/ 1179187 w 1179187"/>
              <a:gd name="connsiteY2" fmla="*/ 511922 h 3029170"/>
              <a:gd name="connsiteX3" fmla="*/ 0 w 1179187"/>
              <a:gd name="connsiteY3" fmla="*/ 0 h 3029170"/>
              <a:gd name="connsiteX0" fmla="*/ 0 w 1179187"/>
              <a:gd name="connsiteY0" fmla="*/ 0 h 3039761"/>
              <a:gd name="connsiteX1" fmla="*/ 483677 w 1179187"/>
              <a:gd name="connsiteY1" fmla="*/ 3039761 h 3039761"/>
              <a:gd name="connsiteX2" fmla="*/ 1179187 w 1179187"/>
              <a:gd name="connsiteY2" fmla="*/ 511922 h 3039761"/>
              <a:gd name="connsiteX3" fmla="*/ 0 w 1179187"/>
              <a:gd name="connsiteY3" fmla="*/ 0 h 3039761"/>
              <a:gd name="connsiteX0" fmla="*/ 0 w 1190407"/>
              <a:gd name="connsiteY0" fmla="*/ 0 h 3039761"/>
              <a:gd name="connsiteX1" fmla="*/ 494897 w 1190407"/>
              <a:gd name="connsiteY1" fmla="*/ 3039761 h 3039761"/>
              <a:gd name="connsiteX2" fmla="*/ 1190407 w 1190407"/>
              <a:gd name="connsiteY2" fmla="*/ 511922 h 3039761"/>
              <a:gd name="connsiteX3" fmla="*/ 0 w 1190407"/>
              <a:gd name="connsiteY3" fmla="*/ 0 h 3039761"/>
              <a:gd name="connsiteX0" fmla="*/ 0 w 1203107"/>
              <a:gd name="connsiteY0" fmla="*/ 0 h 3065161"/>
              <a:gd name="connsiteX1" fmla="*/ 507597 w 1203107"/>
              <a:gd name="connsiteY1" fmla="*/ 3065161 h 3065161"/>
              <a:gd name="connsiteX2" fmla="*/ 1203107 w 1203107"/>
              <a:gd name="connsiteY2" fmla="*/ 537322 h 3065161"/>
              <a:gd name="connsiteX3" fmla="*/ 0 w 1203107"/>
              <a:gd name="connsiteY3" fmla="*/ 0 h 3065161"/>
              <a:gd name="connsiteX0" fmla="*/ 0 w 1209457"/>
              <a:gd name="connsiteY0" fmla="*/ 0 h 3065161"/>
              <a:gd name="connsiteX1" fmla="*/ 507597 w 1209457"/>
              <a:gd name="connsiteY1" fmla="*/ 3065161 h 3065161"/>
              <a:gd name="connsiteX2" fmla="*/ 1209457 w 1209457"/>
              <a:gd name="connsiteY2" fmla="*/ 543672 h 3065161"/>
              <a:gd name="connsiteX3" fmla="*/ 0 w 1209457"/>
              <a:gd name="connsiteY3" fmla="*/ 0 h 3065161"/>
              <a:gd name="connsiteX0" fmla="*/ 0 w 1215807"/>
              <a:gd name="connsiteY0" fmla="*/ 0 h 3065161"/>
              <a:gd name="connsiteX1" fmla="*/ 507597 w 1215807"/>
              <a:gd name="connsiteY1" fmla="*/ 3065161 h 3065161"/>
              <a:gd name="connsiteX2" fmla="*/ 1215807 w 1215807"/>
              <a:gd name="connsiteY2" fmla="*/ 537322 h 3065161"/>
              <a:gd name="connsiteX3" fmla="*/ 0 w 1215807"/>
              <a:gd name="connsiteY3" fmla="*/ 0 h 3065161"/>
              <a:gd name="connsiteX0" fmla="*/ 0 w 1209457"/>
              <a:gd name="connsiteY0" fmla="*/ 0 h 3077861"/>
              <a:gd name="connsiteX1" fmla="*/ 501247 w 1209457"/>
              <a:gd name="connsiteY1" fmla="*/ 3077861 h 3077861"/>
              <a:gd name="connsiteX2" fmla="*/ 1209457 w 1209457"/>
              <a:gd name="connsiteY2" fmla="*/ 550022 h 3077861"/>
              <a:gd name="connsiteX3" fmla="*/ 0 w 1209457"/>
              <a:gd name="connsiteY3" fmla="*/ 0 h 3077861"/>
              <a:gd name="connsiteX0" fmla="*/ 0 w 1209457"/>
              <a:gd name="connsiteY0" fmla="*/ 0 h 3091509"/>
              <a:gd name="connsiteX1" fmla="*/ 501247 w 1209457"/>
              <a:gd name="connsiteY1" fmla="*/ 3091509 h 3091509"/>
              <a:gd name="connsiteX2" fmla="*/ 1209457 w 1209457"/>
              <a:gd name="connsiteY2" fmla="*/ 550022 h 3091509"/>
              <a:gd name="connsiteX3" fmla="*/ 0 w 1209457"/>
              <a:gd name="connsiteY3" fmla="*/ 0 h 3091509"/>
            </a:gdLst>
            <a:ahLst/>
            <a:cxnLst>
              <a:cxn ang="0">
                <a:pos x="connsiteX0" y="connsiteY0"/>
              </a:cxn>
              <a:cxn ang="0">
                <a:pos x="connsiteX1" y="connsiteY1"/>
              </a:cxn>
              <a:cxn ang="0">
                <a:pos x="connsiteX2" y="connsiteY2"/>
              </a:cxn>
              <a:cxn ang="0">
                <a:pos x="connsiteX3" y="connsiteY3"/>
              </a:cxn>
            </a:cxnLst>
            <a:rect l="l" t="t" r="r" b="b"/>
            <a:pathLst>
              <a:path w="1209457" h="3091509">
                <a:moveTo>
                  <a:pt x="0" y="0"/>
                </a:moveTo>
                <a:lnTo>
                  <a:pt x="501247" y="3091509"/>
                </a:lnTo>
                <a:lnTo>
                  <a:pt x="1209457" y="550022"/>
                </a:lnTo>
                <a:lnTo>
                  <a:pt x="0" y="0"/>
                </a:lnTo>
                <a:close/>
              </a:path>
            </a:pathLst>
          </a:custGeom>
          <a:gradFill>
            <a:gsLst>
              <a:gs pos="34000">
                <a:schemeClr val="accent2"/>
              </a:gs>
              <a:gs pos="10000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7" name="Freeform 26"/>
          <p:cNvSpPr/>
          <p:nvPr/>
        </p:nvSpPr>
        <p:spPr>
          <a:xfrm>
            <a:off x="11488254" y="4321334"/>
            <a:ext cx="708319" cy="2552078"/>
          </a:xfrm>
          <a:custGeom>
            <a:avLst/>
            <a:gdLst>
              <a:gd name="connsiteX0" fmla="*/ 691978 w 697728"/>
              <a:gd name="connsiteY0" fmla="*/ 0 h 2520778"/>
              <a:gd name="connsiteX1" fmla="*/ 0 w 697728"/>
              <a:gd name="connsiteY1" fmla="*/ 2520778 h 2520778"/>
              <a:gd name="connsiteX2" fmla="*/ 695509 w 697728"/>
              <a:gd name="connsiteY2" fmla="*/ 2517248 h 2520778"/>
              <a:gd name="connsiteX3" fmla="*/ 691978 w 697728"/>
              <a:gd name="connsiteY3" fmla="*/ 0 h 2520778"/>
              <a:gd name="connsiteX0" fmla="*/ 691978 w 697728"/>
              <a:gd name="connsiteY0" fmla="*/ 0 h 2531370"/>
              <a:gd name="connsiteX1" fmla="*/ 0 w 697728"/>
              <a:gd name="connsiteY1" fmla="*/ 2531370 h 2531370"/>
              <a:gd name="connsiteX2" fmla="*/ 695509 w 697728"/>
              <a:gd name="connsiteY2" fmla="*/ 2517248 h 2531370"/>
              <a:gd name="connsiteX3" fmla="*/ 691978 w 697728"/>
              <a:gd name="connsiteY3" fmla="*/ 0 h 2531370"/>
              <a:gd name="connsiteX0" fmla="*/ 691978 w 703175"/>
              <a:gd name="connsiteY0" fmla="*/ 0 h 2531370"/>
              <a:gd name="connsiteX1" fmla="*/ 0 w 703175"/>
              <a:gd name="connsiteY1" fmla="*/ 2531370 h 2531370"/>
              <a:gd name="connsiteX2" fmla="*/ 702570 w 703175"/>
              <a:gd name="connsiteY2" fmla="*/ 2527839 h 2531370"/>
              <a:gd name="connsiteX3" fmla="*/ 691978 w 703175"/>
              <a:gd name="connsiteY3" fmla="*/ 0 h 2531370"/>
              <a:gd name="connsiteX0" fmla="*/ 691978 w 703175"/>
              <a:gd name="connsiteY0" fmla="*/ 0 h 2531370"/>
              <a:gd name="connsiteX1" fmla="*/ 0 w 703175"/>
              <a:gd name="connsiteY1" fmla="*/ 2531370 h 2531370"/>
              <a:gd name="connsiteX2" fmla="*/ 702570 w 703175"/>
              <a:gd name="connsiteY2" fmla="*/ 2527839 h 2531370"/>
              <a:gd name="connsiteX3" fmla="*/ 691978 w 703175"/>
              <a:gd name="connsiteY3" fmla="*/ 0 h 2531370"/>
              <a:gd name="connsiteX0" fmla="*/ 699039 w 704789"/>
              <a:gd name="connsiteY0" fmla="*/ 0 h 2541962"/>
              <a:gd name="connsiteX1" fmla="*/ 0 w 704789"/>
              <a:gd name="connsiteY1" fmla="*/ 2541962 h 2541962"/>
              <a:gd name="connsiteX2" fmla="*/ 702570 w 704789"/>
              <a:gd name="connsiteY2" fmla="*/ 2538431 h 2541962"/>
              <a:gd name="connsiteX3" fmla="*/ 699039 w 704789"/>
              <a:gd name="connsiteY3" fmla="*/ 0 h 2541962"/>
              <a:gd name="connsiteX0" fmla="*/ 702569 w 708319"/>
              <a:gd name="connsiteY0" fmla="*/ 0 h 2538431"/>
              <a:gd name="connsiteX1" fmla="*/ 0 w 708319"/>
              <a:gd name="connsiteY1" fmla="*/ 2538431 h 2538431"/>
              <a:gd name="connsiteX2" fmla="*/ 706100 w 708319"/>
              <a:gd name="connsiteY2" fmla="*/ 2538431 h 2538431"/>
              <a:gd name="connsiteX3" fmla="*/ 702569 w 708319"/>
              <a:gd name="connsiteY3" fmla="*/ 0 h 2538431"/>
              <a:gd name="connsiteX0" fmla="*/ 667264 w 673014"/>
              <a:gd name="connsiteY0" fmla="*/ 0 h 2538431"/>
              <a:gd name="connsiteX1" fmla="*/ 0 w 673014"/>
              <a:gd name="connsiteY1" fmla="*/ 2252460 h 2538431"/>
              <a:gd name="connsiteX2" fmla="*/ 670795 w 673014"/>
              <a:gd name="connsiteY2" fmla="*/ 2538431 h 2538431"/>
              <a:gd name="connsiteX3" fmla="*/ 667264 w 673014"/>
              <a:gd name="connsiteY3" fmla="*/ 0 h 2538431"/>
              <a:gd name="connsiteX0" fmla="*/ 702569 w 708319"/>
              <a:gd name="connsiteY0" fmla="*/ 0 h 2541961"/>
              <a:gd name="connsiteX1" fmla="*/ 0 w 708319"/>
              <a:gd name="connsiteY1" fmla="*/ 2541961 h 2541961"/>
              <a:gd name="connsiteX2" fmla="*/ 706100 w 708319"/>
              <a:gd name="connsiteY2" fmla="*/ 2538431 h 2541961"/>
              <a:gd name="connsiteX3" fmla="*/ 702569 w 708319"/>
              <a:gd name="connsiteY3" fmla="*/ 0 h 2541961"/>
              <a:gd name="connsiteX0" fmla="*/ 702569 w 708319"/>
              <a:gd name="connsiteY0" fmla="*/ 0 h 2538431"/>
              <a:gd name="connsiteX1" fmla="*/ 0 w 708319"/>
              <a:gd name="connsiteY1" fmla="*/ 2534900 h 2538431"/>
              <a:gd name="connsiteX2" fmla="*/ 706100 w 708319"/>
              <a:gd name="connsiteY2" fmla="*/ 2538431 h 2538431"/>
              <a:gd name="connsiteX3" fmla="*/ 702569 w 708319"/>
              <a:gd name="connsiteY3" fmla="*/ 0 h 2538431"/>
              <a:gd name="connsiteX0" fmla="*/ 702569 w 708319"/>
              <a:gd name="connsiteY0" fmla="*/ 0 h 2548548"/>
              <a:gd name="connsiteX1" fmla="*/ 0 w 708319"/>
              <a:gd name="connsiteY1" fmla="*/ 2548548 h 2548548"/>
              <a:gd name="connsiteX2" fmla="*/ 706100 w 708319"/>
              <a:gd name="connsiteY2" fmla="*/ 2538431 h 2548548"/>
              <a:gd name="connsiteX3" fmla="*/ 702569 w 708319"/>
              <a:gd name="connsiteY3" fmla="*/ 0 h 2548548"/>
              <a:gd name="connsiteX0" fmla="*/ 702569 w 704906"/>
              <a:gd name="connsiteY0" fmla="*/ 0 h 2548548"/>
              <a:gd name="connsiteX1" fmla="*/ 0 w 704906"/>
              <a:gd name="connsiteY1" fmla="*/ 2548548 h 2548548"/>
              <a:gd name="connsiteX2" fmla="*/ 692452 w 704906"/>
              <a:gd name="connsiteY2" fmla="*/ 2538431 h 2548548"/>
              <a:gd name="connsiteX3" fmla="*/ 702569 w 704906"/>
              <a:gd name="connsiteY3" fmla="*/ 0 h 2548548"/>
              <a:gd name="connsiteX0" fmla="*/ 702569 w 708319"/>
              <a:gd name="connsiteY0" fmla="*/ 0 h 2565726"/>
              <a:gd name="connsiteX1" fmla="*/ 0 w 708319"/>
              <a:gd name="connsiteY1" fmla="*/ 2548548 h 2565726"/>
              <a:gd name="connsiteX2" fmla="*/ 706100 w 708319"/>
              <a:gd name="connsiteY2" fmla="*/ 2565726 h 2565726"/>
              <a:gd name="connsiteX3" fmla="*/ 702569 w 708319"/>
              <a:gd name="connsiteY3" fmla="*/ 0 h 2565726"/>
              <a:gd name="connsiteX0" fmla="*/ 702569 w 708319"/>
              <a:gd name="connsiteY0" fmla="*/ 0 h 2552078"/>
              <a:gd name="connsiteX1" fmla="*/ 0 w 708319"/>
              <a:gd name="connsiteY1" fmla="*/ 2548548 h 2552078"/>
              <a:gd name="connsiteX2" fmla="*/ 706100 w 708319"/>
              <a:gd name="connsiteY2" fmla="*/ 2552078 h 2552078"/>
              <a:gd name="connsiteX3" fmla="*/ 702569 w 708319"/>
              <a:gd name="connsiteY3" fmla="*/ 0 h 2552078"/>
            </a:gdLst>
            <a:ahLst/>
            <a:cxnLst>
              <a:cxn ang="0">
                <a:pos x="connsiteX0" y="connsiteY0"/>
              </a:cxn>
              <a:cxn ang="0">
                <a:pos x="connsiteX1" y="connsiteY1"/>
              </a:cxn>
              <a:cxn ang="0">
                <a:pos x="connsiteX2" y="connsiteY2"/>
              </a:cxn>
              <a:cxn ang="0">
                <a:pos x="connsiteX3" y="connsiteY3"/>
              </a:cxn>
            </a:cxnLst>
            <a:rect l="l" t="t" r="r" b="b"/>
            <a:pathLst>
              <a:path w="708319" h="2552078">
                <a:moveTo>
                  <a:pt x="702569" y="0"/>
                </a:moveTo>
                <a:lnTo>
                  <a:pt x="0" y="2548548"/>
                </a:lnTo>
                <a:lnTo>
                  <a:pt x="706100" y="2552078"/>
                </a:lnTo>
                <a:cubicBezTo>
                  <a:pt x="708454" y="1710642"/>
                  <a:pt x="710807" y="834375"/>
                  <a:pt x="702569" y="0"/>
                </a:cubicBezTo>
                <a:close/>
              </a:path>
            </a:pathLst>
          </a:custGeom>
          <a:gradFill>
            <a:gsLst>
              <a:gs pos="21000">
                <a:schemeClr val="accent2"/>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8" name="Freeform 27"/>
          <p:cNvSpPr/>
          <p:nvPr/>
        </p:nvSpPr>
        <p:spPr>
          <a:xfrm>
            <a:off x="8745794" y="2426110"/>
            <a:ext cx="2263877" cy="4424516"/>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Lst>
            <a:ahLst/>
            <a:cxnLst>
              <a:cxn ang="0">
                <a:pos x="connsiteX0" y="connsiteY0"/>
              </a:cxn>
              <a:cxn ang="0">
                <a:pos x="connsiteX1" y="connsiteY1"/>
              </a:cxn>
              <a:cxn ang="0">
                <a:pos x="connsiteX2" y="connsiteY2"/>
              </a:cxn>
              <a:cxn ang="0">
                <a:pos x="connsiteX3" y="connsiteY3"/>
              </a:cxn>
            </a:cxnLst>
            <a:rect l="l" t="t" r="r" b="b"/>
            <a:pathLst>
              <a:path w="2263877" h="4424516">
                <a:moveTo>
                  <a:pt x="958645" y="0"/>
                </a:moveTo>
                <a:lnTo>
                  <a:pt x="2263877" y="1393722"/>
                </a:lnTo>
                <a:lnTo>
                  <a:pt x="0" y="4424516"/>
                </a:lnTo>
                <a:lnTo>
                  <a:pt x="958645"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9" name="Freeform 28"/>
          <p:cNvSpPr/>
          <p:nvPr/>
        </p:nvSpPr>
        <p:spPr>
          <a:xfrm>
            <a:off x="-1" y="-1"/>
            <a:ext cx="3153403" cy="1773715"/>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Lst>
            <a:ahLst/>
            <a:cxnLst>
              <a:cxn ang="0">
                <a:pos x="connsiteX0" y="connsiteY0"/>
              </a:cxn>
              <a:cxn ang="0">
                <a:pos x="connsiteX1" y="connsiteY1"/>
              </a:cxn>
              <a:cxn ang="0">
                <a:pos x="connsiteX2" y="connsiteY2"/>
              </a:cxn>
              <a:cxn ang="0">
                <a:pos x="connsiteX3" y="connsiteY3"/>
              </a:cxn>
            </a:cxnLst>
            <a:rect l="l" t="t" r="r" b="b"/>
            <a:pathLst>
              <a:path w="3153403" h="1773715">
                <a:moveTo>
                  <a:pt x="0" y="0"/>
                </a:moveTo>
                <a:lnTo>
                  <a:pt x="1036790" y="1773715"/>
                </a:lnTo>
                <a:lnTo>
                  <a:pt x="3153403" y="1771137"/>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0" name="Freeform 29"/>
          <p:cNvSpPr/>
          <p:nvPr/>
        </p:nvSpPr>
        <p:spPr>
          <a:xfrm>
            <a:off x="-2381" y="-1"/>
            <a:ext cx="3112998" cy="1786065"/>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 name="connsiteX0" fmla="*/ 0 w 3081965"/>
              <a:gd name="connsiteY0" fmla="*/ 0 h 1775900"/>
              <a:gd name="connsiteX1" fmla="*/ 1036790 w 3081965"/>
              <a:gd name="connsiteY1" fmla="*/ 1773715 h 1775900"/>
              <a:gd name="connsiteX2" fmla="*/ 3081965 w 3081965"/>
              <a:gd name="connsiteY2" fmla="*/ 1775900 h 1775900"/>
              <a:gd name="connsiteX3" fmla="*/ 0 w 3081965"/>
              <a:gd name="connsiteY3" fmla="*/ 0 h 1775900"/>
              <a:gd name="connsiteX0" fmla="*/ 0 w 3086728"/>
              <a:gd name="connsiteY0" fmla="*/ 0 h 1775900"/>
              <a:gd name="connsiteX1" fmla="*/ 1036790 w 3086728"/>
              <a:gd name="connsiteY1" fmla="*/ 1773715 h 1775900"/>
              <a:gd name="connsiteX2" fmla="*/ 3086728 w 3086728"/>
              <a:gd name="connsiteY2" fmla="*/ 1775900 h 1775900"/>
              <a:gd name="connsiteX3" fmla="*/ 0 w 3086728"/>
              <a:gd name="connsiteY3" fmla="*/ 0 h 1775900"/>
              <a:gd name="connsiteX0" fmla="*/ 0 w 3091491"/>
              <a:gd name="connsiteY0" fmla="*/ 0 h 1799713"/>
              <a:gd name="connsiteX1" fmla="*/ 1036790 w 3091491"/>
              <a:gd name="connsiteY1" fmla="*/ 1773715 h 1799713"/>
              <a:gd name="connsiteX2" fmla="*/ 3091491 w 3091491"/>
              <a:gd name="connsiteY2" fmla="*/ 1799713 h 1799713"/>
              <a:gd name="connsiteX3" fmla="*/ 0 w 3091491"/>
              <a:gd name="connsiteY3" fmla="*/ 0 h 1799713"/>
              <a:gd name="connsiteX0" fmla="*/ 0 w 3120066"/>
              <a:gd name="connsiteY0" fmla="*/ 0 h 1799713"/>
              <a:gd name="connsiteX1" fmla="*/ 1036790 w 3120066"/>
              <a:gd name="connsiteY1" fmla="*/ 1773715 h 1799713"/>
              <a:gd name="connsiteX2" fmla="*/ 3120066 w 3120066"/>
              <a:gd name="connsiteY2" fmla="*/ 1799713 h 1799713"/>
              <a:gd name="connsiteX3" fmla="*/ 0 w 3120066"/>
              <a:gd name="connsiteY3" fmla="*/ 0 h 1799713"/>
              <a:gd name="connsiteX0" fmla="*/ 0 w 3120066"/>
              <a:gd name="connsiteY0" fmla="*/ 0 h 1799713"/>
              <a:gd name="connsiteX1" fmla="*/ 1019730 w 3120066"/>
              <a:gd name="connsiteY1" fmla="*/ 1773715 h 1799713"/>
              <a:gd name="connsiteX2" fmla="*/ 3120066 w 3120066"/>
              <a:gd name="connsiteY2" fmla="*/ 1799713 h 1799713"/>
              <a:gd name="connsiteX3" fmla="*/ 0 w 3120066"/>
              <a:gd name="connsiteY3" fmla="*/ 0 h 1799713"/>
              <a:gd name="connsiteX0" fmla="*/ 0 w 3133714"/>
              <a:gd name="connsiteY0" fmla="*/ 0 h 1799713"/>
              <a:gd name="connsiteX1" fmla="*/ 1033378 w 3133714"/>
              <a:gd name="connsiteY1" fmla="*/ 1773715 h 1799713"/>
              <a:gd name="connsiteX2" fmla="*/ 3133714 w 3133714"/>
              <a:gd name="connsiteY2" fmla="*/ 1799713 h 1799713"/>
              <a:gd name="connsiteX3" fmla="*/ 0 w 3133714"/>
              <a:gd name="connsiteY3" fmla="*/ 0 h 1799713"/>
              <a:gd name="connsiteX0" fmla="*/ 0 w 3140538"/>
              <a:gd name="connsiteY0" fmla="*/ 0 h 1799713"/>
              <a:gd name="connsiteX1" fmla="*/ 1040202 w 3140538"/>
              <a:gd name="connsiteY1" fmla="*/ 1773715 h 1799713"/>
              <a:gd name="connsiteX2" fmla="*/ 3140538 w 3140538"/>
              <a:gd name="connsiteY2" fmla="*/ 1799713 h 1799713"/>
              <a:gd name="connsiteX3" fmla="*/ 0 w 3140538"/>
              <a:gd name="connsiteY3" fmla="*/ 0 h 1799713"/>
              <a:gd name="connsiteX0" fmla="*/ 0 w 3126890"/>
              <a:gd name="connsiteY0" fmla="*/ 0 h 1786065"/>
              <a:gd name="connsiteX1" fmla="*/ 1040202 w 3126890"/>
              <a:gd name="connsiteY1" fmla="*/ 1773715 h 1786065"/>
              <a:gd name="connsiteX2" fmla="*/ 3126890 w 3126890"/>
              <a:gd name="connsiteY2" fmla="*/ 1786065 h 1786065"/>
              <a:gd name="connsiteX3" fmla="*/ 0 w 3126890"/>
              <a:gd name="connsiteY3" fmla="*/ 0 h 1786065"/>
              <a:gd name="connsiteX0" fmla="*/ 0 w 3113242"/>
              <a:gd name="connsiteY0" fmla="*/ 0 h 1782653"/>
              <a:gd name="connsiteX1" fmla="*/ 1026554 w 3113242"/>
              <a:gd name="connsiteY1" fmla="*/ 1770303 h 1782653"/>
              <a:gd name="connsiteX2" fmla="*/ 3113242 w 3113242"/>
              <a:gd name="connsiteY2" fmla="*/ 1782653 h 1782653"/>
              <a:gd name="connsiteX3" fmla="*/ 0 w 3113242"/>
              <a:gd name="connsiteY3" fmla="*/ 0 h 1782653"/>
              <a:gd name="connsiteX0" fmla="*/ 0 w 3123478"/>
              <a:gd name="connsiteY0" fmla="*/ 0 h 1782653"/>
              <a:gd name="connsiteX1" fmla="*/ 1036790 w 3123478"/>
              <a:gd name="connsiteY1" fmla="*/ 1770303 h 1782653"/>
              <a:gd name="connsiteX2" fmla="*/ 3123478 w 3123478"/>
              <a:gd name="connsiteY2" fmla="*/ 1782653 h 1782653"/>
              <a:gd name="connsiteX3" fmla="*/ 0 w 3123478"/>
              <a:gd name="connsiteY3" fmla="*/ 0 h 1782653"/>
              <a:gd name="connsiteX0" fmla="*/ 0 w 3109830"/>
              <a:gd name="connsiteY0" fmla="*/ 0 h 1782653"/>
              <a:gd name="connsiteX1" fmla="*/ 1036790 w 3109830"/>
              <a:gd name="connsiteY1" fmla="*/ 1770303 h 1782653"/>
              <a:gd name="connsiteX2" fmla="*/ 3109830 w 3109830"/>
              <a:gd name="connsiteY2" fmla="*/ 1782653 h 1782653"/>
              <a:gd name="connsiteX3" fmla="*/ 0 w 3109830"/>
              <a:gd name="connsiteY3" fmla="*/ 0 h 1782653"/>
              <a:gd name="connsiteX0" fmla="*/ 0 w 3120462"/>
              <a:gd name="connsiteY0" fmla="*/ 0 h 1793286"/>
              <a:gd name="connsiteX1" fmla="*/ 1047422 w 3120462"/>
              <a:gd name="connsiteY1" fmla="*/ 1780936 h 1793286"/>
              <a:gd name="connsiteX2" fmla="*/ 3120462 w 3120462"/>
              <a:gd name="connsiteY2" fmla="*/ 1793286 h 1793286"/>
              <a:gd name="connsiteX3" fmla="*/ 0 w 3120462"/>
              <a:gd name="connsiteY3" fmla="*/ 0 h 1793286"/>
            </a:gdLst>
            <a:ahLst/>
            <a:cxnLst>
              <a:cxn ang="0">
                <a:pos x="connsiteX0" y="connsiteY0"/>
              </a:cxn>
              <a:cxn ang="0">
                <a:pos x="connsiteX1" y="connsiteY1"/>
              </a:cxn>
              <a:cxn ang="0">
                <a:pos x="connsiteX2" y="connsiteY2"/>
              </a:cxn>
              <a:cxn ang="0">
                <a:pos x="connsiteX3" y="connsiteY3"/>
              </a:cxn>
            </a:cxnLst>
            <a:rect l="l" t="t" r="r" b="b"/>
            <a:pathLst>
              <a:path w="3120462" h="1793286">
                <a:moveTo>
                  <a:pt x="0" y="0"/>
                </a:moveTo>
                <a:lnTo>
                  <a:pt x="1047422" y="1780936"/>
                </a:lnTo>
                <a:lnTo>
                  <a:pt x="3120462" y="1793286"/>
                </a:lnTo>
                <a:lnTo>
                  <a:pt x="0" y="0"/>
                </a:lnTo>
                <a:close/>
              </a:path>
            </a:pathLst>
          </a:custGeom>
          <a:gradFill>
            <a:gsLst>
              <a:gs pos="19000">
                <a:schemeClr val="accent2"/>
              </a:gs>
              <a:gs pos="9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1" name="Freeform 30"/>
          <p:cNvSpPr/>
          <p:nvPr/>
        </p:nvSpPr>
        <p:spPr>
          <a:xfrm>
            <a:off x="-3295" y="1769807"/>
            <a:ext cx="1407341" cy="5098422"/>
          </a:xfrm>
          <a:custGeom>
            <a:avLst/>
            <a:gdLst>
              <a:gd name="connsiteX0" fmla="*/ 1026488 w 1398147"/>
              <a:gd name="connsiteY0" fmla="*/ 0 h 5073445"/>
              <a:gd name="connsiteX1" fmla="*/ 1398147 w 1398147"/>
              <a:gd name="connsiteY1" fmla="*/ 1875995 h 5073445"/>
              <a:gd name="connsiteX2" fmla="*/ 0 w 1398147"/>
              <a:gd name="connsiteY2" fmla="*/ 5073445 h 5073445"/>
              <a:gd name="connsiteX3" fmla="*/ 1026488 w 1398147"/>
              <a:gd name="connsiteY3" fmla="*/ 0 h 5073445"/>
              <a:gd name="connsiteX0" fmla="*/ 1032388 w 1398147"/>
              <a:gd name="connsiteY0" fmla="*/ 0 h 5055747"/>
              <a:gd name="connsiteX1" fmla="*/ 1398147 w 1398147"/>
              <a:gd name="connsiteY1" fmla="*/ 1858297 h 5055747"/>
              <a:gd name="connsiteX2" fmla="*/ 0 w 1398147"/>
              <a:gd name="connsiteY2" fmla="*/ 5055747 h 5055747"/>
              <a:gd name="connsiteX3" fmla="*/ 1032388 w 1398147"/>
              <a:gd name="connsiteY3" fmla="*/ 0 h 5055747"/>
              <a:gd name="connsiteX0" fmla="*/ 1032388 w 1398147"/>
              <a:gd name="connsiteY0" fmla="*/ 0 h 5061646"/>
              <a:gd name="connsiteX1" fmla="*/ 1398147 w 1398147"/>
              <a:gd name="connsiteY1" fmla="*/ 1864196 h 5061646"/>
              <a:gd name="connsiteX2" fmla="*/ 0 w 1398147"/>
              <a:gd name="connsiteY2" fmla="*/ 5061646 h 5061646"/>
              <a:gd name="connsiteX3" fmla="*/ 1032388 w 1398147"/>
              <a:gd name="connsiteY3" fmla="*/ 0 h 5061646"/>
              <a:gd name="connsiteX0" fmla="*/ 1032388 w 1398147"/>
              <a:gd name="connsiteY0" fmla="*/ 0 h 5079344"/>
              <a:gd name="connsiteX1" fmla="*/ 1398147 w 1398147"/>
              <a:gd name="connsiteY1" fmla="*/ 1881894 h 5079344"/>
              <a:gd name="connsiteX2" fmla="*/ 0 w 1398147"/>
              <a:gd name="connsiteY2" fmla="*/ 5079344 h 5079344"/>
              <a:gd name="connsiteX3" fmla="*/ 1032388 w 1398147"/>
              <a:gd name="connsiteY3" fmla="*/ 0 h 5079344"/>
              <a:gd name="connsiteX0" fmla="*/ 1032388 w 1398147"/>
              <a:gd name="connsiteY0" fmla="*/ 0 h 5089936"/>
              <a:gd name="connsiteX1" fmla="*/ 1398147 w 1398147"/>
              <a:gd name="connsiteY1" fmla="*/ 1881894 h 5089936"/>
              <a:gd name="connsiteX2" fmla="*/ 0 w 1398147"/>
              <a:gd name="connsiteY2" fmla="*/ 5089936 h 5089936"/>
              <a:gd name="connsiteX3" fmla="*/ 1032388 w 1398147"/>
              <a:gd name="connsiteY3" fmla="*/ 0 h 5089936"/>
              <a:gd name="connsiteX0" fmla="*/ 1039450 w 1405209"/>
              <a:gd name="connsiteY0" fmla="*/ 0 h 5089936"/>
              <a:gd name="connsiteX1" fmla="*/ 1405209 w 1405209"/>
              <a:gd name="connsiteY1" fmla="*/ 1881894 h 5089936"/>
              <a:gd name="connsiteX2" fmla="*/ 0 w 1405209"/>
              <a:gd name="connsiteY2" fmla="*/ 5089936 h 5089936"/>
              <a:gd name="connsiteX3" fmla="*/ 1039450 w 1405209"/>
              <a:gd name="connsiteY3" fmla="*/ 0 h 5089936"/>
              <a:gd name="connsiteX0" fmla="*/ 1039450 w 1405209"/>
              <a:gd name="connsiteY0" fmla="*/ 0 h 5089936"/>
              <a:gd name="connsiteX1" fmla="*/ 1405209 w 1405209"/>
              <a:gd name="connsiteY1" fmla="*/ 1891419 h 5089936"/>
              <a:gd name="connsiteX2" fmla="*/ 0 w 1405209"/>
              <a:gd name="connsiteY2" fmla="*/ 5089936 h 5089936"/>
              <a:gd name="connsiteX3" fmla="*/ 1039450 w 1405209"/>
              <a:gd name="connsiteY3" fmla="*/ 0 h 5089936"/>
              <a:gd name="connsiteX0" fmla="*/ 1039450 w 1405209"/>
              <a:gd name="connsiteY0" fmla="*/ 0 h 5089936"/>
              <a:gd name="connsiteX1" fmla="*/ 1405209 w 1405209"/>
              <a:gd name="connsiteY1" fmla="*/ 1891419 h 5089936"/>
              <a:gd name="connsiteX2" fmla="*/ 0 w 1405209"/>
              <a:gd name="connsiteY2" fmla="*/ 5089936 h 5089936"/>
              <a:gd name="connsiteX3" fmla="*/ 8890 w 1405209"/>
              <a:gd name="connsiteY3" fmla="*/ 5081754 h 5089936"/>
              <a:gd name="connsiteX4" fmla="*/ 1039450 w 1405209"/>
              <a:gd name="connsiteY4" fmla="*/ 0 h 5089936"/>
              <a:gd name="connsiteX0" fmla="*/ 1041582 w 1407341"/>
              <a:gd name="connsiteY0" fmla="*/ 0 h 5098422"/>
              <a:gd name="connsiteX1" fmla="*/ 1407341 w 1407341"/>
              <a:gd name="connsiteY1" fmla="*/ 1891419 h 5098422"/>
              <a:gd name="connsiteX2" fmla="*/ 2132 w 1407341"/>
              <a:gd name="connsiteY2" fmla="*/ 5089936 h 5098422"/>
              <a:gd name="connsiteX3" fmla="*/ 719 w 1407341"/>
              <a:gd name="connsiteY3" fmla="*/ 5097208 h 5098422"/>
              <a:gd name="connsiteX4" fmla="*/ 1041582 w 1407341"/>
              <a:gd name="connsiteY4" fmla="*/ 0 h 5098422"/>
              <a:gd name="connsiteX0" fmla="*/ 1034758 w 1407341"/>
              <a:gd name="connsiteY0" fmla="*/ 0 h 5098422"/>
              <a:gd name="connsiteX1" fmla="*/ 1407341 w 1407341"/>
              <a:gd name="connsiteY1" fmla="*/ 1891419 h 5098422"/>
              <a:gd name="connsiteX2" fmla="*/ 2132 w 1407341"/>
              <a:gd name="connsiteY2" fmla="*/ 5089936 h 5098422"/>
              <a:gd name="connsiteX3" fmla="*/ 719 w 1407341"/>
              <a:gd name="connsiteY3" fmla="*/ 5097208 h 5098422"/>
              <a:gd name="connsiteX4" fmla="*/ 1034758 w 1407341"/>
              <a:gd name="connsiteY4" fmla="*/ 0 h 5098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41" h="5098422">
                <a:moveTo>
                  <a:pt x="1034758" y="0"/>
                </a:moveTo>
                <a:lnTo>
                  <a:pt x="1407341" y="1891419"/>
                </a:lnTo>
                <a:lnTo>
                  <a:pt x="2132" y="5089936"/>
                </a:lnTo>
                <a:cubicBezTo>
                  <a:pt x="5095" y="5083774"/>
                  <a:pt x="-2244" y="5103370"/>
                  <a:pt x="719" y="5097208"/>
                </a:cubicBezTo>
                <a:lnTo>
                  <a:pt x="1034758" y="0"/>
                </a:lnTo>
                <a:close/>
              </a:path>
            </a:pathLst>
          </a:custGeom>
          <a:gradFill>
            <a:gsLst>
              <a:gs pos="15000">
                <a:schemeClr val="accent2"/>
              </a:gs>
              <a:gs pos="76000">
                <a:schemeClr val="accent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2" name="Freeform 31"/>
          <p:cNvSpPr/>
          <p:nvPr/>
        </p:nvSpPr>
        <p:spPr>
          <a:xfrm>
            <a:off x="8694845" y="2426110"/>
            <a:ext cx="2293341" cy="4440419"/>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 name="connsiteX0" fmla="*/ 958645 w 2269487"/>
              <a:gd name="connsiteY0" fmla="*/ 0 h 4424516"/>
              <a:gd name="connsiteX1" fmla="*/ 2269487 w 2269487"/>
              <a:gd name="connsiteY1" fmla="*/ 1388112 h 4424516"/>
              <a:gd name="connsiteX2" fmla="*/ 0 w 2269487"/>
              <a:gd name="connsiteY2" fmla="*/ 4424516 h 4424516"/>
              <a:gd name="connsiteX3" fmla="*/ 958645 w 2269487"/>
              <a:gd name="connsiteY3" fmla="*/ 0 h 4424516"/>
              <a:gd name="connsiteX0" fmla="*/ 982499 w 2293341"/>
              <a:gd name="connsiteY0" fmla="*/ 0 h 4440419"/>
              <a:gd name="connsiteX1" fmla="*/ 2293341 w 2293341"/>
              <a:gd name="connsiteY1" fmla="*/ 1388112 h 4440419"/>
              <a:gd name="connsiteX2" fmla="*/ 0 w 2293341"/>
              <a:gd name="connsiteY2" fmla="*/ 4440419 h 4440419"/>
              <a:gd name="connsiteX3" fmla="*/ 982499 w 2293341"/>
              <a:gd name="connsiteY3" fmla="*/ 0 h 4440419"/>
            </a:gdLst>
            <a:ahLst/>
            <a:cxnLst>
              <a:cxn ang="0">
                <a:pos x="connsiteX0" y="connsiteY0"/>
              </a:cxn>
              <a:cxn ang="0">
                <a:pos x="connsiteX1" y="connsiteY1"/>
              </a:cxn>
              <a:cxn ang="0">
                <a:pos x="connsiteX2" y="connsiteY2"/>
              </a:cxn>
              <a:cxn ang="0">
                <a:pos x="connsiteX3" y="connsiteY3"/>
              </a:cxn>
            </a:cxnLst>
            <a:rect l="l" t="t" r="r" b="b"/>
            <a:pathLst>
              <a:path w="2293341" h="4440419">
                <a:moveTo>
                  <a:pt x="982499" y="0"/>
                </a:moveTo>
                <a:lnTo>
                  <a:pt x="2293341" y="1388112"/>
                </a:lnTo>
                <a:lnTo>
                  <a:pt x="0" y="4440419"/>
                </a:lnTo>
                <a:lnTo>
                  <a:pt x="982499" y="0"/>
                </a:lnTo>
                <a:close/>
              </a:path>
            </a:pathLst>
          </a:custGeom>
          <a:gradFill>
            <a:gsLst>
              <a:gs pos="34000">
                <a:schemeClr val="accent2"/>
              </a:gs>
              <a:gs pos="10000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3" name="Freeform 32"/>
          <p:cNvSpPr/>
          <p:nvPr/>
        </p:nvSpPr>
        <p:spPr>
          <a:xfrm>
            <a:off x="9669015" y="1094096"/>
            <a:ext cx="2522985" cy="2734954"/>
          </a:xfrm>
          <a:custGeom>
            <a:avLst/>
            <a:gdLst>
              <a:gd name="connsiteX0" fmla="*/ 2481262 w 2481262"/>
              <a:gd name="connsiteY0" fmla="*/ 0 h 2762250"/>
              <a:gd name="connsiteX1" fmla="*/ 0 w 2481262"/>
              <a:gd name="connsiteY1" fmla="*/ 1371600 h 2762250"/>
              <a:gd name="connsiteX2" fmla="*/ 1309687 w 2481262"/>
              <a:gd name="connsiteY2" fmla="*/ 2762250 h 2762250"/>
              <a:gd name="connsiteX3" fmla="*/ 2481262 w 2481262"/>
              <a:gd name="connsiteY3" fmla="*/ 0 h 2762250"/>
              <a:gd name="connsiteX0" fmla="*/ 2481262 w 2481262"/>
              <a:gd name="connsiteY0" fmla="*/ 0 h 2762250"/>
              <a:gd name="connsiteX1" fmla="*/ 0 w 2481262"/>
              <a:gd name="connsiteY1" fmla="*/ 1371600 h 2762250"/>
              <a:gd name="connsiteX2" fmla="*/ 1292857 w 2481262"/>
              <a:gd name="connsiteY2" fmla="*/ 2762250 h 2762250"/>
              <a:gd name="connsiteX3" fmla="*/ 2481262 w 2481262"/>
              <a:gd name="connsiteY3" fmla="*/ 0 h 2762250"/>
              <a:gd name="connsiteX0" fmla="*/ 2509311 w 2509311"/>
              <a:gd name="connsiteY0" fmla="*/ 0 h 2762250"/>
              <a:gd name="connsiteX1" fmla="*/ 0 w 2509311"/>
              <a:gd name="connsiteY1" fmla="*/ 1354771 h 2762250"/>
              <a:gd name="connsiteX2" fmla="*/ 1320906 w 2509311"/>
              <a:gd name="connsiteY2" fmla="*/ 2762250 h 2762250"/>
              <a:gd name="connsiteX3" fmla="*/ 2509311 w 2509311"/>
              <a:gd name="connsiteY3" fmla="*/ 0 h 2762250"/>
              <a:gd name="connsiteX0" fmla="*/ 2519943 w 2519943"/>
              <a:gd name="connsiteY0" fmla="*/ 0 h 2762250"/>
              <a:gd name="connsiteX1" fmla="*/ 0 w 2519943"/>
              <a:gd name="connsiteY1" fmla="*/ 1354771 h 2762250"/>
              <a:gd name="connsiteX2" fmla="*/ 1320906 w 2519943"/>
              <a:gd name="connsiteY2" fmla="*/ 2762250 h 2762250"/>
              <a:gd name="connsiteX3" fmla="*/ 2519943 w 2519943"/>
              <a:gd name="connsiteY3" fmla="*/ 0 h 2762250"/>
              <a:gd name="connsiteX0" fmla="*/ 2530575 w 2530575"/>
              <a:gd name="connsiteY0" fmla="*/ 0 h 2762250"/>
              <a:gd name="connsiteX1" fmla="*/ 0 w 2530575"/>
              <a:gd name="connsiteY1" fmla="*/ 1354771 h 2762250"/>
              <a:gd name="connsiteX2" fmla="*/ 1320906 w 2530575"/>
              <a:gd name="connsiteY2" fmla="*/ 2762250 h 2762250"/>
              <a:gd name="connsiteX3" fmla="*/ 2530575 w 2530575"/>
              <a:gd name="connsiteY3" fmla="*/ 0 h 2762250"/>
            </a:gdLst>
            <a:ahLst/>
            <a:cxnLst>
              <a:cxn ang="0">
                <a:pos x="connsiteX0" y="connsiteY0"/>
              </a:cxn>
              <a:cxn ang="0">
                <a:pos x="connsiteX1" y="connsiteY1"/>
              </a:cxn>
              <a:cxn ang="0">
                <a:pos x="connsiteX2" y="connsiteY2"/>
              </a:cxn>
              <a:cxn ang="0">
                <a:pos x="connsiteX3" y="connsiteY3"/>
              </a:cxn>
            </a:cxnLst>
            <a:rect l="l" t="t" r="r" b="b"/>
            <a:pathLst>
              <a:path w="2530575" h="2762250">
                <a:moveTo>
                  <a:pt x="2530575" y="0"/>
                </a:moveTo>
                <a:lnTo>
                  <a:pt x="0" y="1354771"/>
                </a:lnTo>
                <a:lnTo>
                  <a:pt x="1320906" y="2762250"/>
                </a:lnTo>
                <a:lnTo>
                  <a:pt x="2530575" y="0"/>
                </a:lnTo>
                <a:close/>
              </a:path>
            </a:pathLst>
          </a:custGeom>
          <a:gradFill>
            <a:gsLst>
              <a:gs pos="2100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4" name="Freeform 33"/>
          <p:cNvSpPr/>
          <p:nvPr/>
        </p:nvSpPr>
        <p:spPr>
          <a:xfrm>
            <a:off x="3317358" y="-5316"/>
            <a:ext cx="4354033" cy="1222744"/>
          </a:xfrm>
          <a:custGeom>
            <a:avLst/>
            <a:gdLst>
              <a:gd name="connsiteX0" fmla="*/ 0 w 4354033"/>
              <a:gd name="connsiteY0" fmla="*/ 0 h 1217428"/>
              <a:gd name="connsiteX1" fmla="*/ 3067493 w 4354033"/>
              <a:gd name="connsiteY1" fmla="*/ 10632 h 1217428"/>
              <a:gd name="connsiteX2" fmla="*/ 4354033 w 4354033"/>
              <a:gd name="connsiteY2" fmla="*/ 1217428 h 1217428"/>
              <a:gd name="connsiteX3" fmla="*/ 0 w 4354033"/>
              <a:gd name="connsiteY3" fmla="*/ 0 h 1217428"/>
              <a:gd name="connsiteX0" fmla="*/ 0 w 4354033"/>
              <a:gd name="connsiteY0" fmla="*/ 0 h 1217428"/>
              <a:gd name="connsiteX1" fmla="*/ 3088758 w 4354033"/>
              <a:gd name="connsiteY1" fmla="*/ 10632 h 1217428"/>
              <a:gd name="connsiteX2" fmla="*/ 4354033 w 4354033"/>
              <a:gd name="connsiteY2" fmla="*/ 1217428 h 1217428"/>
              <a:gd name="connsiteX3" fmla="*/ 0 w 4354033"/>
              <a:gd name="connsiteY3" fmla="*/ 0 h 1217428"/>
              <a:gd name="connsiteX0" fmla="*/ 0 w 4375298"/>
              <a:gd name="connsiteY0" fmla="*/ 0 h 1217428"/>
              <a:gd name="connsiteX1" fmla="*/ 3088758 w 4375298"/>
              <a:gd name="connsiteY1" fmla="*/ 10632 h 1217428"/>
              <a:gd name="connsiteX2" fmla="*/ 4375298 w 4375298"/>
              <a:gd name="connsiteY2" fmla="*/ 1217428 h 1217428"/>
              <a:gd name="connsiteX3" fmla="*/ 0 w 4375298"/>
              <a:gd name="connsiteY3" fmla="*/ 0 h 1217428"/>
              <a:gd name="connsiteX0" fmla="*/ 0 w 4364666"/>
              <a:gd name="connsiteY0" fmla="*/ 0 h 1217428"/>
              <a:gd name="connsiteX1" fmla="*/ 3088758 w 4364666"/>
              <a:gd name="connsiteY1" fmla="*/ 10632 h 1217428"/>
              <a:gd name="connsiteX2" fmla="*/ 4364666 w 4364666"/>
              <a:gd name="connsiteY2" fmla="*/ 1217428 h 1217428"/>
              <a:gd name="connsiteX3" fmla="*/ 0 w 4364666"/>
              <a:gd name="connsiteY3" fmla="*/ 0 h 1217428"/>
              <a:gd name="connsiteX0" fmla="*/ 0 w 4354033"/>
              <a:gd name="connsiteY0" fmla="*/ 0 h 1222744"/>
              <a:gd name="connsiteX1" fmla="*/ 3088758 w 4354033"/>
              <a:gd name="connsiteY1" fmla="*/ 10632 h 1222744"/>
              <a:gd name="connsiteX2" fmla="*/ 4354033 w 4354033"/>
              <a:gd name="connsiteY2" fmla="*/ 1222744 h 1222744"/>
              <a:gd name="connsiteX3" fmla="*/ 0 w 4354033"/>
              <a:gd name="connsiteY3" fmla="*/ 0 h 1222744"/>
              <a:gd name="connsiteX0" fmla="*/ 0 w 4354033"/>
              <a:gd name="connsiteY0" fmla="*/ 5317 h 1228061"/>
              <a:gd name="connsiteX1" fmla="*/ 3083442 w 4354033"/>
              <a:gd name="connsiteY1" fmla="*/ 0 h 1228061"/>
              <a:gd name="connsiteX2" fmla="*/ 4354033 w 4354033"/>
              <a:gd name="connsiteY2" fmla="*/ 1228061 h 1228061"/>
              <a:gd name="connsiteX3" fmla="*/ 0 w 4354033"/>
              <a:gd name="connsiteY3" fmla="*/ 5317 h 1228061"/>
              <a:gd name="connsiteX0" fmla="*/ 0 w 4354033"/>
              <a:gd name="connsiteY0" fmla="*/ 0 h 1222744"/>
              <a:gd name="connsiteX1" fmla="*/ 3094074 w 4354033"/>
              <a:gd name="connsiteY1" fmla="*/ 5315 h 1222744"/>
              <a:gd name="connsiteX2" fmla="*/ 4354033 w 4354033"/>
              <a:gd name="connsiteY2" fmla="*/ 1222744 h 1222744"/>
              <a:gd name="connsiteX3" fmla="*/ 0 w 4354033"/>
              <a:gd name="connsiteY3" fmla="*/ 0 h 1222744"/>
            </a:gdLst>
            <a:ahLst/>
            <a:cxnLst>
              <a:cxn ang="0">
                <a:pos x="connsiteX0" y="connsiteY0"/>
              </a:cxn>
              <a:cxn ang="0">
                <a:pos x="connsiteX1" y="connsiteY1"/>
              </a:cxn>
              <a:cxn ang="0">
                <a:pos x="connsiteX2" y="connsiteY2"/>
              </a:cxn>
              <a:cxn ang="0">
                <a:pos x="connsiteX3" y="connsiteY3"/>
              </a:cxn>
            </a:cxnLst>
            <a:rect l="l" t="t" r="r" b="b"/>
            <a:pathLst>
              <a:path w="4354033" h="1222744">
                <a:moveTo>
                  <a:pt x="0" y="0"/>
                </a:moveTo>
                <a:lnTo>
                  <a:pt x="3094074" y="5315"/>
                </a:lnTo>
                <a:lnTo>
                  <a:pt x="4354033" y="1222744"/>
                </a:lnTo>
                <a:lnTo>
                  <a:pt x="0" y="0"/>
                </a:lnTo>
                <a:close/>
              </a:path>
            </a:pathLst>
          </a:custGeom>
          <a:gradFill>
            <a:gsLst>
              <a:gs pos="100000">
                <a:schemeClr val="accent2"/>
              </a:gs>
              <a:gs pos="4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8690615" y="3783805"/>
            <a:ext cx="2797640" cy="3086077"/>
          </a:xfrm>
          <a:custGeom>
            <a:avLst/>
            <a:gdLst>
              <a:gd name="connsiteX0" fmla="*/ 2270113 w 2753791"/>
              <a:gd name="connsiteY0" fmla="*/ 0 h 3029171"/>
              <a:gd name="connsiteX1" fmla="*/ 0 w 2753791"/>
              <a:gd name="connsiteY1" fmla="*/ 3025640 h 3029171"/>
              <a:gd name="connsiteX2" fmla="*/ 2753791 w 2753791"/>
              <a:gd name="connsiteY2" fmla="*/ 3029171 h 3029171"/>
              <a:gd name="connsiteX3" fmla="*/ 2270113 w 2753791"/>
              <a:gd name="connsiteY3" fmla="*/ 0 h 3029171"/>
              <a:gd name="connsiteX0" fmla="*/ 2247810 w 2753791"/>
              <a:gd name="connsiteY0" fmla="*/ 0 h 3073776"/>
              <a:gd name="connsiteX1" fmla="*/ 0 w 2753791"/>
              <a:gd name="connsiteY1" fmla="*/ 3070245 h 3073776"/>
              <a:gd name="connsiteX2" fmla="*/ 2753791 w 2753791"/>
              <a:gd name="connsiteY2" fmla="*/ 3073776 h 3073776"/>
              <a:gd name="connsiteX3" fmla="*/ 2247810 w 2753791"/>
              <a:gd name="connsiteY3" fmla="*/ 0 h 3073776"/>
              <a:gd name="connsiteX0" fmla="*/ 2311420 w 2817401"/>
              <a:gd name="connsiteY0" fmla="*/ 0 h 3073776"/>
              <a:gd name="connsiteX1" fmla="*/ 0 w 2817401"/>
              <a:gd name="connsiteY1" fmla="*/ 3062294 h 3073776"/>
              <a:gd name="connsiteX2" fmla="*/ 2817401 w 2817401"/>
              <a:gd name="connsiteY2" fmla="*/ 3073776 h 3073776"/>
              <a:gd name="connsiteX3" fmla="*/ 2311420 w 2817401"/>
              <a:gd name="connsiteY3" fmla="*/ 0 h 3073776"/>
              <a:gd name="connsiteX0" fmla="*/ 2311420 w 2817401"/>
              <a:gd name="connsiteY0" fmla="*/ 0 h 3089589"/>
              <a:gd name="connsiteX1" fmla="*/ 0 w 2817401"/>
              <a:gd name="connsiteY1" fmla="*/ 3089589 h 3089589"/>
              <a:gd name="connsiteX2" fmla="*/ 2817401 w 2817401"/>
              <a:gd name="connsiteY2" fmla="*/ 3073776 h 3089589"/>
              <a:gd name="connsiteX3" fmla="*/ 2311420 w 2817401"/>
              <a:gd name="connsiteY3" fmla="*/ 0 h 3089589"/>
              <a:gd name="connsiteX0" fmla="*/ 2306657 w 2812638"/>
              <a:gd name="connsiteY0" fmla="*/ 0 h 3089589"/>
              <a:gd name="connsiteX1" fmla="*/ 0 w 2812638"/>
              <a:gd name="connsiteY1" fmla="*/ 3089589 h 3089589"/>
              <a:gd name="connsiteX2" fmla="*/ 2812638 w 2812638"/>
              <a:gd name="connsiteY2" fmla="*/ 3073776 h 3089589"/>
              <a:gd name="connsiteX3" fmla="*/ 2306657 w 2812638"/>
              <a:gd name="connsiteY3" fmla="*/ 0 h 3089589"/>
              <a:gd name="connsiteX0" fmla="*/ 2306657 w 2812638"/>
              <a:gd name="connsiteY0" fmla="*/ 0 h 3084826"/>
              <a:gd name="connsiteX1" fmla="*/ 0 w 2812638"/>
              <a:gd name="connsiteY1" fmla="*/ 3084826 h 3084826"/>
              <a:gd name="connsiteX2" fmla="*/ 2812638 w 2812638"/>
              <a:gd name="connsiteY2" fmla="*/ 3073776 h 3084826"/>
              <a:gd name="connsiteX3" fmla="*/ 2306657 w 2812638"/>
              <a:gd name="connsiteY3" fmla="*/ 0 h 3084826"/>
              <a:gd name="connsiteX0" fmla="*/ 2292370 w 2798351"/>
              <a:gd name="connsiteY0" fmla="*/ 0 h 3084826"/>
              <a:gd name="connsiteX1" fmla="*/ 0 w 2798351"/>
              <a:gd name="connsiteY1" fmla="*/ 3084826 h 3084826"/>
              <a:gd name="connsiteX2" fmla="*/ 2798351 w 2798351"/>
              <a:gd name="connsiteY2" fmla="*/ 3073776 h 3084826"/>
              <a:gd name="connsiteX3" fmla="*/ 2292370 w 2798351"/>
              <a:gd name="connsiteY3" fmla="*/ 0 h 3084826"/>
              <a:gd name="connsiteX0" fmla="*/ 2298720 w 2804701"/>
              <a:gd name="connsiteY0" fmla="*/ 0 h 3084826"/>
              <a:gd name="connsiteX1" fmla="*/ 0 w 2804701"/>
              <a:gd name="connsiteY1" fmla="*/ 3084826 h 3084826"/>
              <a:gd name="connsiteX2" fmla="*/ 2804701 w 2804701"/>
              <a:gd name="connsiteY2" fmla="*/ 3073776 h 3084826"/>
              <a:gd name="connsiteX3" fmla="*/ 2298720 w 2804701"/>
              <a:gd name="connsiteY3" fmla="*/ 0 h 3084826"/>
              <a:gd name="connsiteX0" fmla="*/ 2298720 w 2804701"/>
              <a:gd name="connsiteY0" fmla="*/ 0 h 3084826"/>
              <a:gd name="connsiteX1" fmla="*/ 0 w 2804701"/>
              <a:gd name="connsiteY1" fmla="*/ 3084826 h 3084826"/>
              <a:gd name="connsiteX2" fmla="*/ 2804701 w 2804701"/>
              <a:gd name="connsiteY2" fmla="*/ 3073776 h 3084826"/>
              <a:gd name="connsiteX3" fmla="*/ 2298720 w 2804701"/>
              <a:gd name="connsiteY3" fmla="*/ 0 h 3084826"/>
              <a:gd name="connsiteX0" fmla="*/ 2311420 w 2804701"/>
              <a:gd name="connsiteY0" fmla="*/ 0 h 3084826"/>
              <a:gd name="connsiteX1" fmla="*/ 0 w 2804701"/>
              <a:gd name="connsiteY1" fmla="*/ 3084826 h 3084826"/>
              <a:gd name="connsiteX2" fmla="*/ 2804701 w 2804701"/>
              <a:gd name="connsiteY2" fmla="*/ 3073776 h 3084826"/>
              <a:gd name="connsiteX3" fmla="*/ 2311420 w 2804701"/>
              <a:gd name="connsiteY3" fmla="*/ 0 h 3084826"/>
              <a:gd name="connsiteX0" fmla="*/ 2311420 w 2804701"/>
              <a:gd name="connsiteY0" fmla="*/ 0 h 3087424"/>
              <a:gd name="connsiteX1" fmla="*/ 0 w 2804701"/>
              <a:gd name="connsiteY1" fmla="*/ 3084826 h 3087424"/>
              <a:gd name="connsiteX2" fmla="*/ 2804701 w 2804701"/>
              <a:gd name="connsiteY2" fmla="*/ 3087424 h 3087424"/>
              <a:gd name="connsiteX3" fmla="*/ 2311420 w 2804701"/>
              <a:gd name="connsiteY3" fmla="*/ 0 h 3087424"/>
              <a:gd name="connsiteX0" fmla="*/ 2311420 w 2818349"/>
              <a:gd name="connsiteY0" fmla="*/ 0 h 3087424"/>
              <a:gd name="connsiteX1" fmla="*/ 0 w 2818349"/>
              <a:gd name="connsiteY1" fmla="*/ 3084826 h 3087424"/>
              <a:gd name="connsiteX2" fmla="*/ 2818349 w 2818349"/>
              <a:gd name="connsiteY2" fmla="*/ 3087424 h 3087424"/>
              <a:gd name="connsiteX3" fmla="*/ 2311420 w 2818349"/>
              <a:gd name="connsiteY3" fmla="*/ 0 h 3087424"/>
            </a:gdLst>
            <a:ahLst/>
            <a:cxnLst>
              <a:cxn ang="0">
                <a:pos x="connsiteX0" y="connsiteY0"/>
              </a:cxn>
              <a:cxn ang="0">
                <a:pos x="connsiteX1" y="connsiteY1"/>
              </a:cxn>
              <a:cxn ang="0">
                <a:pos x="connsiteX2" y="connsiteY2"/>
              </a:cxn>
              <a:cxn ang="0">
                <a:pos x="connsiteX3" y="connsiteY3"/>
              </a:cxn>
            </a:cxnLst>
            <a:rect l="l" t="t" r="r" b="b"/>
            <a:pathLst>
              <a:path w="2818349" h="3087424">
                <a:moveTo>
                  <a:pt x="2311420" y="0"/>
                </a:moveTo>
                <a:lnTo>
                  <a:pt x="0" y="3084826"/>
                </a:lnTo>
                <a:lnTo>
                  <a:pt x="2818349" y="3087424"/>
                </a:lnTo>
                <a:lnTo>
                  <a:pt x="2311420" y="0"/>
                </a:lnTo>
                <a:close/>
              </a:path>
            </a:pathLst>
          </a:custGeom>
          <a:gradFill>
            <a:gsLst>
              <a:gs pos="11000">
                <a:schemeClr val="accent2"/>
              </a:gs>
              <a:gs pos="78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6" name="Freeform 35"/>
          <p:cNvSpPr/>
          <p:nvPr/>
        </p:nvSpPr>
        <p:spPr>
          <a:xfrm>
            <a:off x="7660347" y="1094096"/>
            <a:ext cx="4531653" cy="1344304"/>
          </a:xfrm>
          <a:custGeom>
            <a:avLst/>
            <a:gdLst>
              <a:gd name="connsiteX0" fmla="*/ 0 w 4533900"/>
              <a:gd name="connsiteY0" fmla="*/ 142875 h 1371600"/>
              <a:gd name="connsiteX1" fmla="*/ 4533900 w 4533900"/>
              <a:gd name="connsiteY1" fmla="*/ 0 h 1371600"/>
              <a:gd name="connsiteX2" fmla="*/ 2043113 w 4533900"/>
              <a:gd name="connsiteY2" fmla="*/ 1371600 h 1371600"/>
              <a:gd name="connsiteX3" fmla="*/ 0 w 4533900"/>
              <a:gd name="connsiteY3" fmla="*/ 142875 h 1371600"/>
              <a:gd name="connsiteX0" fmla="*/ 0 w 4533900"/>
              <a:gd name="connsiteY0" fmla="*/ 142875 h 1371600"/>
              <a:gd name="connsiteX1" fmla="*/ 4533900 w 4533900"/>
              <a:gd name="connsiteY1" fmla="*/ 0 h 1371600"/>
              <a:gd name="connsiteX2" fmla="*/ 2021848 w 4533900"/>
              <a:gd name="connsiteY2" fmla="*/ 1371600 h 1371600"/>
              <a:gd name="connsiteX3" fmla="*/ 0 w 4533900"/>
              <a:gd name="connsiteY3" fmla="*/ 142875 h 1371600"/>
              <a:gd name="connsiteX0" fmla="*/ 0 w 4544532"/>
              <a:gd name="connsiteY0" fmla="*/ 153508 h 1371600"/>
              <a:gd name="connsiteX1" fmla="*/ 4544532 w 4544532"/>
              <a:gd name="connsiteY1" fmla="*/ 0 h 1371600"/>
              <a:gd name="connsiteX2" fmla="*/ 2032480 w 4544532"/>
              <a:gd name="connsiteY2" fmla="*/ 1371600 h 1371600"/>
              <a:gd name="connsiteX3" fmla="*/ 0 w 4544532"/>
              <a:gd name="connsiteY3" fmla="*/ 153508 h 1371600"/>
              <a:gd name="connsiteX0" fmla="*/ 0 w 4544532"/>
              <a:gd name="connsiteY0" fmla="*/ 142875 h 1371600"/>
              <a:gd name="connsiteX1" fmla="*/ 4544532 w 4544532"/>
              <a:gd name="connsiteY1" fmla="*/ 0 h 1371600"/>
              <a:gd name="connsiteX2" fmla="*/ 2032480 w 4544532"/>
              <a:gd name="connsiteY2" fmla="*/ 1371600 h 1371600"/>
              <a:gd name="connsiteX3" fmla="*/ 0 w 4544532"/>
              <a:gd name="connsiteY3" fmla="*/ 142875 h 1371600"/>
              <a:gd name="connsiteX0" fmla="*/ 0 w 4536805"/>
              <a:gd name="connsiteY0" fmla="*/ 148026 h 1371600"/>
              <a:gd name="connsiteX1" fmla="*/ 4536805 w 4536805"/>
              <a:gd name="connsiteY1" fmla="*/ 0 h 1371600"/>
              <a:gd name="connsiteX2" fmla="*/ 2024753 w 4536805"/>
              <a:gd name="connsiteY2" fmla="*/ 1371600 h 1371600"/>
              <a:gd name="connsiteX3" fmla="*/ 0 w 4536805"/>
              <a:gd name="connsiteY3" fmla="*/ 148026 h 1371600"/>
              <a:gd name="connsiteX0" fmla="*/ 0 w 4531653"/>
              <a:gd name="connsiteY0" fmla="*/ 142874 h 1371600"/>
              <a:gd name="connsiteX1" fmla="*/ 4531653 w 4531653"/>
              <a:gd name="connsiteY1" fmla="*/ 0 h 1371600"/>
              <a:gd name="connsiteX2" fmla="*/ 2019601 w 4531653"/>
              <a:gd name="connsiteY2" fmla="*/ 1371600 h 1371600"/>
              <a:gd name="connsiteX3" fmla="*/ 0 w 4531653"/>
              <a:gd name="connsiteY3" fmla="*/ 142874 h 1371600"/>
              <a:gd name="connsiteX0" fmla="*/ 0 w 3944799"/>
              <a:gd name="connsiteY0" fmla="*/ 33692 h 1262418"/>
              <a:gd name="connsiteX1" fmla="*/ 3944799 w 3944799"/>
              <a:gd name="connsiteY1" fmla="*/ 0 h 1262418"/>
              <a:gd name="connsiteX2" fmla="*/ 2019601 w 3944799"/>
              <a:gd name="connsiteY2" fmla="*/ 1262418 h 1262418"/>
              <a:gd name="connsiteX3" fmla="*/ 0 w 3944799"/>
              <a:gd name="connsiteY3" fmla="*/ 33692 h 1262418"/>
              <a:gd name="connsiteX0" fmla="*/ 0 w 4531653"/>
              <a:gd name="connsiteY0" fmla="*/ 115578 h 1344304"/>
              <a:gd name="connsiteX1" fmla="*/ 4531653 w 4531653"/>
              <a:gd name="connsiteY1" fmla="*/ 0 h 1344304"/>
              <a:gd name="connsiteX2" fmla="*/ 2019601 w 4531653"/>
              <a:gd name="connsiteY2" fmla="*/ 1344304 h 1344304"/>
              <a:gd name="connsiteX3" fmla="*/ 0 w 4531653"/>
              <a:gd name="connsiteY3" fmla="*/ 115578 h 1344304"/>
            </a:gdLst>
            <a:ahLst/>
            <a:cxnLst>
              <a:cxn ang="0">
                <a:pos x="connsiteX0" y="connsiteY0"/>
              </a:cxn>
              <a:cxn ang="0">
                <a:pos x="connsiteX1" y="connsiteY1"/>
              </a:cxn>
              <a:cxn ang="0">
                <a:pos x="connsiteX2" y="connsiteY2"/>
              </a:cxn>
              <a:cxn ang="0">
                <a:pos x="connsiteX3" y="connsiteY3"/>
              </a:cxn>
            </a:cxnLst>
            <a:rect l="l" t="t" r="r" b="b"/>
            <a:pathLst>
              <a:path w="4531653" h="1344304">
                <a:moveTo>
                  <a:pt x="0" y="115578"/>
                </a:moveTo>
                <a:lnTo>
                  <a:pt x="4531653" y="0"/>
                </a:lnTo>
                <a:lnTo>
                  <a:pt x="2019601" y="1344304"/>
                </a:lnTo>
                <a:lnTo>
                  <a:pt x="0" y="115578"/>
                </a:lnTo>
                <a:close/>
              </a:path>
            </a:pathLst>
          </a:custGeom>
          <a:gradFill>
            <a:gsLst>
              <a:gs pos="9000">
                <a:schemeClr val="accent1"/>
              </a:gs>
              <a:gs pos="100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7" name="Freeform 36"/>
          <p:cNvSpPr/>
          <p:nvPr/>
        </p:nvSpPr>
        <p:spPr>
          <a:xfrm>
            <a:off x="4067336" y="4705135"/>
            <a:ext cx="4628534" cy="2161794"/>
          </a:xfrm>
          <a:custGeom>
            <a:avLst/>
            <a:gdLst>
              <a:gd name="connsiteX0" fmla="*/ 0 w 4632158"/>
              <a:gd name="connsiteY0" fmla="*/ 1239253 h 2129590"/>
              <a:gd name="connsiteX1" fmla="*/ 3645569 w 4632158"/>
              <a:gd name="connsiteY1" fmla="*/ 0 h 2129590"/>
              <a:gd name="connsiteX2" fmla="*/ 4632158 w 4632158"/>
              <a:gd name="connsiteY2" fmla="*/ 2129590 h 2129590"/>
              <a:gd name="connsiteX3" fmla="*/ 0 w 4632158"/>
              <a:gd name="connsiteY3" fmla="*/ 1239253 h 2129590"/>
              <a:gd name="connsiteX0" fmla="*/ 0 w 4632158"/>
              <a:gd name="connsiteY0" fmla="*/ 1243228 h 2133565"/>
              <a:gd name="connsiteX1" fmla="*/ 3641593 w 4632158"/>
              <a:gd name="connsiteY1" fmla="*/ 0 h 2133565"/>
              <a:gd name="connsiteX2" fmla="*/ 4632158 w 4632158"/>
              <a:gd name="connsiteY2" fmla="*/ 2133565 h 2133565"/>
              <a:gd name="connsiteX3" fmla="*/ 0 w 4632158"/>
              <a:gd name="connsiteY3" fmla="*/ 1243228 h 2133565"/>
              <a:gd name="connsiteX0" fmla="*/ 0 w 4656011"/>
              <a:gd name="connsiteY0" fmla="*/ 1243228 h 2157419"/>
              <a:gd name="connsiteX1" fmla="*/ 3641593 w 4656011"/>
              <a:gd name="connsiteY1" fmla="*/ 0 h 2157419"/>
              <a:gd name="connsiteX2" fmla="*/ 4656011 w 4656011"/>
              <a:gd name="connsiteY2" fmla="*/ 2157419 h 2157419"/>
              <a:gd name="connsiteX3" fmla="*/ 0 w 4656011"/>
              <a:gd name="connsiteY3" fmla="*/ 1243228 h 2157419"/>
              <a:gd name="connsiteX0" fmla="*/ 0 w 4659987"/>
              <a:gd name="connsiteY0" fmla="*/ 1247204 h 2157419"/>
              <a:gd name="connsiteX1" fmla="*/ 3645569 w 4659987"/>
              <a:gd name="connsiteY1" fmla="*/ 0 h 2157419"/>
              <a:gd name="connsiteX2" fmla="*/ 4659987 w 4659987"/>
              <a:gd name="connsiteY2" fmla="*/ 2157419 h 2157419"/>
              <a:gd name="connsiteX3" fmla="*/ 0 w 4659987"/>
              <a:gd name="connsiteY3" fmla="*/ 1247204 h 2157419"/>
              <a:gd name="connsiteX0" fmla="*/ 0 w 4667938"/>
              <a:gd name="connsiteY0" fmla="*/ 1263107 h 2157419"/>
              <a:gd name="connsiteX1" fmla="*/ 3653520 w 4667938"/>
              <a:gd name="connsiteY1" fmla="*/ 0 h 2157419"/>
              <a:gd name="connsiteX2" fmla="*/ 4667938 w 4667938"/>
              <a:gd name="connsiteY2" fmla="*/ 2157419 h 2157419"/>
              <a:gd name="connsiteX3" fmla="*/ 0 w 4667938"/>
              <a:gd name="connsiteY3" fmla="*/ 1263107 h 2157419"/>
              <a:gd name="connsiteX0" fmla="*/ 0 w 4667938"/>
              <a:gd name="connsiteY0" fmla="*/ 1259132 h 2157419"/>
              <a:gd name="connsiteX1" fmla="*/ 3653520 w 4667938"/>
              <a:gd name="connsiteY1" fmla="*/ 0 h 2157419"/>
              <a:gd name="connsiteX2" fmla="*/ 4667938 w 4667938"/>
              <a:gd name="connsiteY2" fmla="*/ 2157419 h 2157419"/>
              <a:gd name="connsiteX3" fmla="*/ 0 w 4667938"/>
              <a:gd name="connsiteY3" fmla="*/ 1259132 h 2157419"/>
              <a:gd name="connsiteX0" fmla="*/ 0 w 4667938"/>
              <a:gd name="connsiteY0" fmla="*/ 1259132 h 2157419"/>
              <a:gd name="connsiteX1" fmla="*/ 3653520 w 4667938"/>
              <a:gd name="connsiteY1" fmla="*/ 0 h 2157419"/>
              <a:gd name="connsiteX2" fmla="*/ 4667938 w 4667938"/>
              <a:gd name="connsiteY2" fmla="*/ 2157419 h 2157419"/>
              <a:gd name="connsiteX3" fmla="*/ 0 w 4667938"/>
              <a:gd name="connsiteY3" fmla="*/ 1259132 h 2157419"/>
              <a:gd name="connsiteX0" fmla="*/ 0 w 4659987"/>
              <a:gd name="connsiteY0" fmla="*/ 1251181 h 2157419"/>
              <a:gd name="connsiteX1" fmla="*/ 3645569 w 4659987"/>
              <a:gd name="connsiteY1" fmla="*/ 0 h 2157419"/>
              <a:gd name="connsiteX2" fmla="*/ 4659987 w 4659987"/>
              <a:gd name="connsiteY2" fmla="*/ 2157419 h 2157419"/>
              <a:gd name="connsiteX3" fmla="*/ 0 w 4659987"/>
              <a:gd name="connsiteY3" fmla="*/ 1251181 h 2157419"/>
              <a:gd name="connsiteX0" fmla="*/ 0 w 4674275"/>
              <a:gd name="connsiteY0" fmla="*/ 1251181 h 2157419"/>
              <a:gd name="connsiteX1" fmla="*/ 3645569 w 4674275"/>
              <a:gd name="connsiteY1" fmla="*/ 0 h 2157419"/>
              <a:gd name="connsiteX2" fmla="*/ 4674275 w 4674275"/>
              <a:gd name="connsiteY2" fmla="*/ 2157419 h 2157419"/>
              <a:gd name="connsiteX3" fmla="*/ 0 w 4674275"/>
              <a:gd name="connsiteY3" fmla="*/ 1251181 h 2157419"/>
              <a:gd name="connsiteX0" fmla="*/ 0 w 4683800"/>
              <a:gd name="connsiteY0" fmla="*/ 1251181 h 2157419"/>
              <a:gd name="connsiteX1" fmla="*/ 3655094 w 4683800"/>
              <a:gd name="connsiteY1" fmla="*/ 0 h 2157419"/>
              <a:gd name="connsiteX2" fmla="*/ 4683800 w 4683800"/>
              <a:gd name="connsiteY2" fmla="*/ 2157419 h 2157419"/>
              <a:gd name="connsiteX3" fmla="*/ 0 w 4683800"/>
              <a:gd name="connsiteY3" fmla="*/ 1251181 h 2157419"/>
              <a:gd name="connsiteX0" fmla="*/ 0 w 4695230"/>
              <a:gd name="connsiteY0" fmla="*/ 1251181 h 2157419"/>
              <a:gd name="connsiteX1" fmla="*/ 3666524 w 4695230"/>
              <a:gd name="connsiteY1" fmla="*/ 0 h 2157419"/>
              <a:gd name="connsiteX2" fmla="*/ 4695230 w 4695230"/>
              <a:gd name="connsiteY2" fmla="*/ 2157419 h 2157419"/>
              <a:gd name="connsiteX3" fmla="*/ 0 w 4695230"/>
              <a:gd name="connsiteY3" fmla="*/ 1251181 h 2157419"/>
              <a:gd name="connsiteX0" fmla="*/ 0 w 4695230"/>
              <a:gd name="connsiteY0" fmla="*/ 1251181 h 2171067"/>
              <a:gd name="connsiteX1" fmla="*/ 3666524 w 4695230"/>
              <a:gd name="connsiteY1" fmla="*/ 0 h 2171067"/>
              <a:gd name="connsiteX2" fmla="*/ 4695230 w 4695230"/>
              <a:gd name="connsiteY2" fmla="*/ 2171067 h 2171067"/>
              <a:gd name="connsiteX3" fmla="*/ 0 w 4695230"/>
              <a:gd name="connsiteY3" fmla="*/ 1251181 h 2171067"/>
              <a:gd name="connsiteX0" fmla="*/ 0 w 4708878"/>
              <a:gd name="connsiteY0" fmla="*/ 1251181 h 2184715"/>
              <a:gd name="connsiteX1" fmla="*/ 3666524 w 4708878"/>
              <a:gd name="connsiteY1" fmla="*/ 0 h 2184715"/>
              <a:gd name="connsiteX2" fmla="*/ 4708878 w 4708878"/>
              <a:gd name="connsiteY2" fmla="*/ 2184715 h 2184715"/>
              <a:gd name="connsiteX3" fmla="*/ 0 w 4708878"/>
              <a:gd name="connsiteY3" fmla="*/ 1251181 h 2184715"/>
              <a:gd name="connsiteX0" fmla="*/ 0 w 4722526"/>
              <a:gd name="connsiteY0" fmla="*/ 1251181 h 2198363"/>
              <a:gd name="connsiteX1" fmla="*/ 3666524 w 4722526"/>
              <a:gd name="connsiteY1" fmla="*/ 0 h 2198363"/>
              <a:gd name="connsiteX2" fmla="*/ 4722526 w 4722526"/>
              <a:gd name="connsiteY2" fmla="*/ 2198363 h 2198363"/>
              <a:gd name="connsiteX3" fmla="*/ 0 w 4722526"/>
              <a:gd name="connsiteY3" fmla="*/ 1251181 h 2198363"/>
              <a:gd name="connsiteX0" fmla="*/ 0 w 4658916"/>
              <a:gd name="connsiteY0" fmla="*/ 1251181 h 2190411"/>
              <a:gd name="connsiteX1" fmla="*/ 3666524 w 4658916"/>
              <a:gd name="connsiteY1" fmla="*/ 0 h 2190411"/>
              <a:gd name="connsiteX2" fmla="*/ 4658916 w 4658916"/>
              <a:gd name="connsiteY2" fmla="*/ 2190411 h 2190411"/>
              <a:gd name="connsiteX3" fmla="*/ 0 w 4658916"/>
              <a:gd name="connsiteY3" fmla="*/ 1251181 h 2190411"/>
              <a:gd name="connsiteX0" fmla="*/ 0 w 4658916"/>
              <a:gd name="connsiteY0" fmla="*/ 1251181 h 2166557"/>
              <a:gd name="connsiteX1" fmla="*/ 3666524 w 4658916"/>
              <a:gd name="connsiteY1" fmla="*/ 0 h 2166557"/>
              <a:gd name="connsiteX2" fmla="*/ 4658916 w 4658916"/>
              <a:gd name="connsiteY2" fmla="*/ 2166557 h 2166557"/>
              <a:gd name="connsiteX3" fmla="*/ 0 w 4658916"/>
              <a:gd name="connsiteY3" fmla="*/ 1251181 h 2166557"/>
              <a:gd name="connsiteX0" fmla="*/ 0 w 4670136"/>
              <a:gd name="connsiteY0" fmla="*/ 1251181 h 2166557"/>
              <a:gd name="connsiteX1" fmla="*/ 3677744 w 4670136"/>
              <a:gd name="connsiteY1" fmla="*/ 0 h 2166557"/>
              <a:gd name="connsiteX2" fmla="*/ 4670136 w 4670136"/>
              <a:gd name="connsiteY2" fmla="*/ 2166557 h 2166557"/>
              <a:gd name="connsiteX3" fmla="*/ 0 w 4670136"/>
              <a:gd name="connsiteY3" fmla="*/ 1251181 h 2166557"/>
              <a:gd name="connsiteX0" fmla="*/ 0 w 4653306"/>
              <a:gd name="connsiteY0" fmla="*/ 1251181 h 2166557"/>
              <a:gd name="connsiteX1" fmla="*/ 3660914 w 4653306"/>
              <a:gd name="connsiteY1" fmla="*/ 0 h 2166557"/>
              <a:gd name="connsiteX2" fmla="*/ 4653306 w 4653306"/>
              <a:gd name="connsiteY2" fmla="*/ 2166557 h 2166557"/>
              <a:gd name="connsiteX3" fmla="*/ 0 w 4653306"/>
              <a:gd name="connsiteY3" fmla="*/ 1251181 h 2166557"/>
              <a:gd name="connsiteX0" fmla="*/ 0 w 4001299"/>
              <a:gd name="connsiteY0" fmla="*/ 869518 h 2166557"/>
              <a:gd name="connsiteX1" fmla="*/ 3008907 w 4001299"/>
              <a:gd name="connsiteY1" fmla="*/ 0 h 2166557"/>
              <a:gd name="connsiteX2" fmla="*/ 4001299 w 4001299"/>
              <a:gd name="connsiteY2" fmla="*/ 2166557 h 2166557"/>
              <a:gd name="connsiteX3" fmla="*/ 0 w 4001299"/>
              <a:gd name="connsiteY3" fmla="*/ 869518 h 2166557"/>
              <a:gd name="connsiteX0" fmla="*/ 0 w 4645354"/>
              <a:gd name="connsiteY0" fmla="*/ 1251181 h 2166557"/>
              <a:gd name="connsiteX1" fmla="*/ 3652962 w 4645354"/>
              <a:gd name="connsiteY1" fmla="*/ 0 h 2166557"/>
              <a:gd name="connsiteX2" fmla="*/ 4645354 w 4645354"/>
              <a:gd name="connsiteY2" fmla="*/ 2166557 h 2166557"/>
              <a:gd name="connsiteX3" fmla="*/ 0 w 4645354"/>
              <a:gd name="connsiteY3" fmla="*/ 1251181 h 2166557"/>
              <a:gd name="connsiteX0" fmla="*/ 0 w 4645354"/>
              <a:gd name="connsiteY0" fmla="*/ 1243230 h 2166557"/>
              <a:gd name="connsiteX1" fmla="*/ 3652962 w 4645354"/>
              <a:gd name="connsiteY1" fmla="*/ 0 h 2166557"/>
              <a:gd name="connsiteX2" fmla="*/ 4645354 w 4645354"/>
              <a:gd name="connsiteY2" fmla="*/ 2166557 h 2166557"/>
              <a:gd name="connsiteX3" fmla="*/ 0 w 4645354"/>
              <a:gd name="connsiteY3" fmla="*/ 1243230 h 2166557"/>
              <a:gd name="connsiteX0" fmla="*/ 0 w 4645354"/>
              <a:gd name="connsiteY0" fmla="*/ 1238467 h 2161794"/>
              <a:gd name="connsiteX1" fmla="*/ 3664911 w 4645354"/>
              <a:gd name="connsiteY1" fmla="*/ 0 h 2161794"/>
              <a:gd name="connsiteX2" fmla="*/ 4645354 w 4645354"/>
              <a:gd name="connsiteY2" fmla="*/ 2161794 h 2161794"/>
              <a:gd name="connsiteX3" fmla="*/ 0 w 4645354"/>
              <a:gd name="connsiteY3" fmla="*/ 1238467 h 2161794"/>
            </a:gdLst>
            <a:ahLst/>
            <a:cxnLst>
              <a:cxn ang="0">
                <a:pos x="connsiteX0" y="connsiteY0"/>
              </a:cxn>
              <a:cxn ang="0">
                <a:pos x="connsiteX1" y="connsiteY1"/>
              </a:cxn>
              <a:cxn ang="0">
                <a:pos x="connsiteX2" y="connsiteY2"/>
              </a:cxn>
              <a:cxn ang="0">
                <a:pos x="connsiteX3" y="connsiteY3"/>
              </a:cxn>
            </a:cxnLst>
            <a:rect l="l" t="t" r="r" b="b"/>
            <a:pathLst>
              <a:path w="4645354" h="2161794">
                <a:moveTo>
                  <a:pt x="0" y="1238467"/>
                </a:moveTo>
                <a:lnTo>
                  <a:pt x="3664911" y="0"/>
                </a:lnTo>
                <a:lnTo>
                  <a:pt x="4645354" y="2161794"/>
                </a:lnTo>
                <a:lnTo>
                  <a:pt x="0" y="1238467"/>
                </a:lnTo>
                <a:close/>
              </a:path>
            </a:pathLst>
          </a:custGeom>
          <a:gradFill>
            <a:gsLst>
              <a:gs pos="2000">
                <a:schemeClr val="accent1"/>
              </a:gs>
              <a:gs pos="100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8" name="Freeform 37"/>
          <p:cNvSpPr/>
          <p:nvPr/>
        </p:nvSpPr>
        <p:spPr>
          <a:xfrm>
            <a:off x="3541852" y="3007895"/>
            <a:ext cx="2834884" cy="2947737"/>
          </a:xfrm>
          <a:custGeom>
            <a:avLst/>
            <a:gdLst>
              <a:gd name="connsiteX0" fmla="*/ 0 w 2791326"/>
              <a:gd name="connsiteY0" fmla="*/ 1816768 h 2947737"/>
              <a:gd name="connsiteX1" fmla="*/ 493294 w 2791326"/>
              <a:gd name="connsiteY1" fmla="*/ 2947737 h 2947737"/>
              <a:gd name="connsiteX2" fmla="*/ 2791326 w 2791326"/>
              <a:gd name="connsiteY2" fmla="*/ 0 h 2947737"/>
              <a:gd name="connsiteX3" fmla="*/ 0 w 2791326"/>
              <a:gd name="connsiteY3" fmla="*/ 1816768 h 2947737"/>
              <a:gd name="connsiteX0" fmla="*/ 0 w 2799638"/>
              <a:gd name="connsiteY0" fmla="*/ 1845863 h 2947737"/>
              <a:gd name="connsiteX1" fmla="*/ 501606 w 2799638"/>
              <a:gd name="connsiteY1" fmla="*/ 2947737 h 2947737"/>
              <a:gd name="connsiteX2" fmla="*/ 2799638 w 2799638"/>
              <a:gd name="connsiteY2" fmla="*/ 0 h 2947737"/>
              <a:gd name="connsiteX3" fmla="*/ 0 w 2799638"/>
              <a:gd name="connsiteY3" fmla="*/ 1845863 h 2947737"/>
              <a:gd name="connsiteX0" fmla="*/ 0 w 2826933"/>
              <a:gd name="connsiteY0" fmla="*/ 1886806 h 2947737"/>
              <a:gd name="connsiteX1" fmla="*/ 528901 w 2826933"/>
              <a:gd name="connsiteY1" fmla="*/ 2947737 h 2947737"/>
              <a:gd name="connsiteX2" fmla="*/ 2826933 w 2826933"/>
              <a:gd name="connsiteY2" fmla="*/ 0 h 2947737"/>
              <a:gd name="connsiteX3" fmla="*/ 0 w 2826933"/>
              <a:gd name="connsiteY3" fmla="*/ 1886806 h 2947737"/>
              <a:gd name="connsiteX0" fmla="*/ 0 w 2826933"/>
              <a:gd name="connsiteY0" fmla="*/ 1859510 h 2947737"/>
              <a:gd name="connsiteX1" fmla="*/ 528901 w 2826933"/>
              <a:gd name="connsiteY1" fmla="*/ 2947737 h 2947737"/>
              <a:gd name="connsiteX2" fmla="*/ 2826933 w 2826933"/>
              <a:gd name="connsiteY2" fmla="*/ 0 h 2947737"/>
              <a:gd name="connsiteX3" fmla="*/ 0 w 2826933"/>
              <a:gd name="connsiteY3" fmla="*/ 1859510 h 2947737"/>
              <a:gd name="connsiteX0" fmla="*/ 0 w 2826933"/>
              <a:gd name="connsiteY0" fmla="*/ 1859510 h 2947737"/>
              <a:gd name="connsiteX1" fmla="*/ 523291 w 2826933"/>
              <a:gd name="connsiteY1" fmla="*/ 2947737 h 2947737"/>
              <a:gd name="connsiteX2" fmla="*/ 2826933 w 2826933"/>
              <a:gd name="connsiteY2" fmla="*/ 0 h 2947737"/>
              <a:gd name="connsiteX3" fmla="*/ 0 w 2826933"/>
              <a:gd name="connsiteY3" fmla="*/ 1859510 h 2947737"/>
              <a:gd name="connsiteX0" fmla="*/ 0 w 2834884"/>
              <a:gd name="connsiteY0" fmla="*/ 1867462 h 2947737"/>
              <a:gd name="connsiteX1" fmla="*/ 531242 w 2834884"/>
              <a:gd name="connsiteY1" fmla="*/ 2947737 h 2947737"/>
              <a:gd name="connsiteX2" fmla="*/ 2834884 w 2834884"/>
              <a:gd name="connsiteY2" fmla="*/ 0 h 2947737"/>
              <a:gd name="connsiteX3" fmla="*/ 0 w 2834884"/>
              <a:gd name="connsiteY3" fmla="*/ 1867462 h 2947737"/>
            </a:gdLst>
            <a:ahLst/>
            <a:cxnLst>
              <a:cxn ang="0">
                <a:pos x="connsiteX0" y="connsiteY0"/>
              </a:cxn>
              <a:cxn ang="0">
                <a:pos x="connsiteX1" y="connsiteY1"/>
              </a:cxn>
              <a:cxn ang="0">
                <a:pos x="connsiteX2" y="connsiteY2"/>
              </a:cxn>
              <a:cxn ang="0">
                <a:pos x="connsiteX3" y="connsiteY3"/>
              </a:cxn>
            </a:cxnLst>
            <a:rect l="l" t="t" r="r" b="b"/>
            <a:pathLst>
              <a:path w="2834884" h="2947737">
                <a:moveTo>
                  <a:pt x="0" y="1867462"/>
                </a:moveTo>
                <a:lnTo>
                  <a:pt x="531242" y="2947737"/>
                </a:lnTo>
                <a:lnTo>
                  <a:pt x="2834884" y="0"/>
                </a:lnTo>
                <a:lnTo>
                  <a:pt x="0" y="1867462"/>
                </a:lnTo>
                <a:close/>
              </a:path>
            </a:pathLst>
          </a:custGeom>
          <a:gradFill>
            <a:gsLst>
              <a:gs pos="15000">
                <a:schemeClr val="accent2"/>
              </a:gs>
              <a:gs pos="97000">
                <a:schemeClr val="accent1"/>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itle 1"/>
          <p:cNvSpPr>
            <a:spLocks noGrp="1"/>
          </p:cNvSpPr>
          <p:nvPr userDrawn="1">
            <p:ph type="title"/>
          </p:nvPr>
        </p:nvSpPr>
        <p:spPr>
          <a:xfrm>
            <a:off x="379413" y="1333500"/>
            <a:ext cx="9521825" cy="4127499"/>
          </a:xfrm>
        </p:spPr>
        <p:txBody>
          <a:bodyPr rIns="0" anchor="t"/>
          <a:lstStyle>
            <a:lvl1pPr>
              <a:defRPr sz="48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8569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Option 2">
    <p:spTree>
      <p:nvGrpSpPr>
        <p:cNvPr id="1" name=""/>
        <p:cNvGrpSpPr/>
        <p:nvPr/>
      </p:nvGrpSpPr>
      <p:grpSpPr>
        <a:xfrm>
          <a:off x="0" y="0"/>
          <a:ext cx="0" cy="0"/>
          <a:chOff x="0" y="0"/>
          <a:chExt cx="0" cy="0"/>
        </a:xfrm>
      </p:grpSpPr>
      <p:sp>
        <p:nvSpPr>
          <p:cNvPr id="41" name="Rectangle 40"/>
          <p:cNvSpPr/>
          <p:nvPr userDrawn="1"/>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grpSp>
        <p:nvGrpSpPr>
          <p:cNvPr id="3" name="Group 2"/>
          <p:cNvGrpSpPr/>
          <p:nvPr userDrawn="1"/>
        </p:nvGrpSpPr>
        <p:grpSpPr>
          <a:xfrm>
            <a:off x="-9845" y="-7221"/>
            <a:ext cx="12210731" cy="6884165"/>
            <a:chOff x="-9845" y="-7221"/>
            <a:chExt cx="12210731" cy="6884165"/>
          </a:xfrm>
        </p:grpSpPr>
        <p:sp>
          <p:nvSpPr>
            <p:cNvPr id="6" name="Freeform 5"/>
            <p:cNvSpPr/>
            <p:nvPr/>
          </p:nvSpPr>
          <p:spPr>
            <a:xfrm>
              <a:off x="-6314" y="3602940"/>
              <a:ext cx="3593122" cy="3267566"/>
            </a:xfrm>
            <a:custGeom>
              <a:avLst/>
              <a:gdLst>
                <a:gd name="connsiteX0" fmla="*/ 1392248 w 3580909"/>
                <a:gd name="connsiteY0" fmla="*/ 0 h 3209249"/>
                <a:gd name="connsiteX1" fmla="*/ 0 w 3580909"/>
                <a:gd name="connsiteY1" fmla="*/ 3209249 h 3209249"/>
                <a:gd name="connsiteX2" fmla="*/ 3580909 w 3580909"/>
                <a:gd name="connsiteY2" fmla="*/ 1215267 h 3209249"/>
                <a:gd name="connsiteX3" fmla="*/ 1392248 w 3580909"/>
                <a:gd name="connsiteY3" fmla="*/ 0 h 3209249"/>
                <a:gd name="connsiteX0" fmla="*/ 1406371 w 3595032"/>
                <a:gd name="connsiteY0" fmla="*/ 0 h 3209249"/>
                <a:gd name="connsiteX1" fmla="*/ 0 w 3595032"/>
                <a:gd name="connsiteY1" fmla="*/ 3209249 h 3209249"/>
                <a:gd name="connsiteX2" fmla="*/ 3595032 w 3595032"/>
                <a:gd name="connsiteY2" fmla="*/ 1215267 h 3209249"/>
                <a:gd name="connsiteX3" fmla="*/ 1406371 w 3595032"/>
                <a:gd name="connsiteY3" fmla="*/ 0 h 3209249"/>
                <a:gd name="connsiteX0" fmla="*/ 1399310 w 3587971"/>
                <a:gd name="connsiteY0" fmla="*/ 0 h 3209249"/>
                <a:gd name="connsiteX1" fmla="*/ 0 w 3587971"/>
                <a:gd name="connsiteY1" fmla="*/ 3209249 h 3209249"/>
                <a:gd name="connsiteX2" fmla="*/ 3587971 w 3587971"/>
                <a:gd name="connsiteY2" fmla="*/ 1215267 h 3209249"/>
                <a:gd name="connsiteX3" fmla="*/ 1399310 w 3587971"/>
                <a:gd name="connsiteY3" fmla="*/ 0 h 3209249"/>
                <a:gd name="connsiteX0" fmla="*/ 1399310 w 3587971"/>
                <a:gd name="connsiteY0" fmla="*/ 0 h 3252111"/>
                <a:gd name="connsiteX1" fmla="*/ 0 w 3587971"/>
                <a:gd name="connsiteY1" fmla="*/ 3252111 h 3252111"/>
                <a:gd name="connsiteX2" fmla="*/ 3587971 w 3587971"/>
                <a:gd name="connsiteY2" fmla="*/ 1258129 h 3252111"/>
                <a:gd name="connsiteX3" fmla="*/ 1399310 w 3587971"/>
                <a:gd name="connsiteY3" fmla="*/ 0 h 3252111"/>
                <a:gd name="connsiteX0" fmla="*/ 1396734 w 3585395"/>
                <a:gd name="connsiteY0" fmla="*/ 0 h 3264990"/>
                <a:gd name="connsiteX1" fmla="*/ 0 w 3585395"/>
                <a:gd name="connsiteY1" fmla="*/ 3264990 h 3264990"/>
                <a:gd name="connsiteX2" fmla="*/ 3585395 w 3585395"/>
                <a:gd name="connsiteY2" fmla="*/ 1258129 h 3264990"/>
                <a:gd name="connsiteX3" fmla="*/ 1396734 w 3585395"/>
                <a:gd name="connsiteY3" fmla="*/ 0 h 3264990"/>
                <a:gd name="connsiteX0" fmla="*/ 1404461 w 3593122"/>
                <a:gd name="connsiteY0" fmla="*/ 0 h 3267566"/>
                <a:gd name="connsiteX1" fmla="*/ 0 w 3593122"/>
                <a:gd name="connsiteY1" fmla="*/ 3267566 h 3267566"/>
                <a:gd name="connsiteX2" fmla="*/ 3593122 w 3593122"/>
                <a:gd name="connsiteY2" fmla="*/ 1258129 h 3267566"/>
                <a:gd name="connsiteX3" fmla="*/ 1404461 w 3593122"/>
                <a:gd name="connsiteY3" fmla="*/ 0 h 3267566"/>
              </a:gdLst>
              <a:ahLst/>
              <a:cxnLst>
                <a:cxn ang="0">
                  <a:pos x="connsiteX0" y="connsiteY0"/>
                </a:cxn>
                <a:cxn ang="0">
                  <a:pos x="connsiteX1" y="connsiteY1"/>
                </a:cxn>
                <a:cxn ang="0">
                  <a:pos x="connsiteX2" y="connsiteY2"/>
                </a:cxn>
                <a:cxn ang="0">
                  <a:pos x="connsiteX3" y="connsiteY3"/>
                </a:cxn>
              </a:cxnLst>
              <a:rect l="l" t="t" r="r" b="b"/>
              <a:pathLst>
                <a:path w="3593122" h="3267566">
                  <a:moveTo>
                    <a:pt x="1404461" y="0"/>
                  </a:moveTo>
                  <a:lnTo>
                    <a:pt x="0" y="3267566"/>
                  </a:lnTo>
                  <a:lnTo>
                    <a:pt x="3593122" y="1258129"/>
                  </a:lnTo>
                  <a:lnTo>
                    <a:pt x="1404461" y="0"/>
                  </a:lnTo>
                  <a:close/>
                </a:path>
              </a:pathLst>
            </a:custGeom>
            <a:gradFill>
              <a:gsLst>
                <a:gs pos="100000">
                  <a:schemeClr val="accent3"/>
                </a:gs>
                <a:gs pos="44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7" name="Freeform 6"/>
            <p:cNvSpPr/>
            <p:nvPr/>
          </p:nvSpPr>
          <p:spPr>
            <a:xfrm>
              <a:off x="1390330" y="1741468"/>
              <a:ext cx="2199979" cy="3164694"/>
            </a:xfrm>
            <a:custGeom>
              <a:avLst/>
              <a:gdLst>
                <a:gd name="connsiteX0" fmla="*/ 1739462 w 2186152"/>
                <a:gd name="connsiteY0" fmla="*/ 0 h 3095296"/>
                <a:gd name="connsiteX1" fmla="*/ 0 w 2186152"/>
                <a:gd name="connsiteY1" fmla="*/ 1891862 h 3095296"/>
                <a:gd name="connsiteX2" fmla="*/ 2186152 w 2186152"/>
                <a:gd name="connsiteY2" fmla="*/ 3095296 h 3095296"/>
                <a:gd name="connsiteX3" fmla="*/ 1739462 w 2186152"/>
                <a:gd name="connsiteY3" fmla="*/ 0 h 3095296"/>
                <a:gd name="connsiteX0" fmla="*/ 1733563 w 2186152"/>
                <a:gd name="connsiteY0" fmla="*/ 0 h 3112994"/>
                <a:gd name="connsiteX1" fmla="*/ 0 w 2186152"/>
                <a:gd name="connsiteY1" fmla="*/ 1909560 h 3112994"/>
                <a:gd name="connsiteX2" fmla="*/ 2186152 w 2186152"/>
                <a:gd name="connsiteY2" fmla="*/ 3112994 h 3112994"/>
                <a:gd name="connsiteX3" fmla="*/ 1733563 w 2186152"/>
                <a:gd name="connsiteY3" fmla="*/ 0 h 3112994"/>
                <a:gd name="connsiteX0" fmla="*/ 1752613 w 2186152"/>
                <a:gd name="connsiteY0" fmla="*/ 0 h 3108232"/>
                <a:gd name="connsiteX1" fmla="*/ 0 w 2186152"/>
                <a:gd name="connsiteY1" fmla="*/ 1904798 h 3108232"/>
                <a:gd name="connsiteX2" fmla="*/ 2186152 w 2186152"/>
                <a:gd name="connsiteY2" fmla="*/ 3108232 h 3108232"/>
                <a:gd name="connsiteX3" fmla="*/ 1752613 w 2186152"/>
                <a:gd name="connsiteY3" fmla="*/ 0 h 3108232"/>
                <a:gd name="connsiteX0" fmla="*/ 1738326 w 2186152"/>
                <a:gd name="connsiteY0" fmla="*/ 0 h 3108232"/>
                <a:gd name="connsiteX1" fmla="*/ 0 w 2186152"/>
                <a:gd name="connsiteY1" fmla="*/ 1904798 h 3108232"/>
                <a:gd name="connsiteX2" fmla="*/ 2186152 w 2186152"/>
                <a:gd name="connsiteY2" fmla="*/ 3108232 h 3108232"/>
                <a:gd name="connsiteX3" fmla="*/ 1738326 w 2186152"/>
                <a:gd name="connsiteY3" fmla="*/ 0 h 3108232"/>
                <a:gd name="connsiteX0" fmla="*/ 1724039 w 2186152"/>
                <a:gd name="connsiteY0" fmla="*/ 0 h 3089182"/>
                <a:gd name="connsiteX1" fmla="*/ 0 w 2186152"/>
                <a:gd name="connsiteY1" fmla="*/ 1885748 h 3089182"/>
                <a:gd name="connsiteX2" fmla="*/ 2186152 w 2186152"/>
                <a:gd name="connsiteY2" fmla="*/ 3089182 h 3089182"/>
                <a:gd name="connsiteX3" fmla="*/ 1724039 w 2186152"/>
                <a:gd name="connsiteY3" fmla="*/ 0 h 3089182"/>
                <a:gd name="connsiteX0" fmla="*/ 1743089 w 2205202"/>
                <a:gd name="connsiteY0" fmla="*/ 0 h 3089182"/>
                <a:gd name="connsiteX1" fmla="*/ 0 w 2205202"/>
                <a:gd name="connsiteY1" fmla="*/ 1861935 h 3089182"/>
                <a:gd name="connsiteX2" fmla="*/ 2205202 w 2205202"/>
                <a:gd name="connsiteY2" fmla="*/ 3089182 h 3089182"/>
                <a:gd name="connsiteX3" fmla="*/ 1743089 w 2205202"/>
                <a:gd name="connsiteY3" fmla="*/ 0 h 3089182"/>
                <a:gd name="connsiteX0" fmla="*/ 1733564 w 2205202"/>
                <a:gd name="connsiteY0" fmla="*/ 0 h 3079657"/>
                <a:gd name="connsiteX1" fmla="*/ 0 w 2205202"/>
                <a:gd name="connsiteY1" fmla="*/ 1852410 h 3079657"/>
                <a:gd name="connsiteX2" fmla="*/ 2205202 w 2205202"/>
                <a:gd name="connsiteY2" fmla="*/ 3079657 h 3079657"/>
                <a:gd name="connsiteX3" fmla="*/ 1733564 w 2205202"/>
                <a:gd name="connsiteY3" fmla="*/ 0 h 3079657"/>
                <a:gd name="connsiteX0" fmla="*/ 1695464 w 2167102"/>
                <a:gd name="connsiteY0" fmla="*/ 0 h 3079657"/>
                <a:gd name="connsiteX1" fmla="*/ 0 w 2167102"/>
                <a:gd name="connsiteY1" fmla="*/ 1871460 h 3079657"/>
                <a:gd name="connsiteX2" fmla="*/ 2167102 w 2167102"/>
                <a:gd name="connsiteY2" fmla="*/ 3079657 h 3079657"/>
                <a:gd name="connsiteX3" fmla="*/ 1695464 w 2167102"/>
                <a:gd name="connsiteY3" fmla="*/ 0 h 3079657"/>
                <a:gd name="connsiteX0" fmla="*/ 1724039 w 2195677"/>
                <a:gd name="connsiteY0" fmla="*/ 0 h 3079657"/>
                <a:gd name="connsiteX1" fmla="*/ 0 w 2195677"/>
                <a:gd name="connsiteY1" fmla="*/ 1866698 h 3079657"/>
                <a:gd name="connsiteX2" fmla="*/ 2195677 w 2195677"/>
                <a:gd name="connsiteY2" fmla="*/ 3079657 h 3079657"/>
                <a:gd name="connsiteX3" fmla="*/ 1724039 w 2195677"/>
                <a:gd name="connsiteY3" fmla="*/ 0 h 3079657"/>
                <a:gd name="connsiteX0" fmla="*/ 1746073 w 2195677"/>
                <a:gd name="connsiteY0" fmla="*/ 0 h 3079657"/>
                <a:gd name="connsiteX1" fmla="*/ 0 w 2195677"/>
                <a:gd name="connsiteY1" fmla="*/ 1866698 h 3079657"/>
                <a:gd name="connsiteX2" fmla="*/ 2195677 w 2195677"/>
                <a:gd name="connsiteY2" fmla="*/ 3079657 h 3079657"/>
                <a:gd name="connsiteX3" fmla="*/ 1746073 w 2195677"/>
                <a:gd name="connsiteY3" fmla="*/ 0 h 3079657"/>
                <a:gd name="connsiteX0" fmla="*/ 1714323 w 2195677"/>
                <a:gd name="connsiteY0" fmla="*/ 0 h 3098707"/>
                <a:gd name="connsiteX1" fmla="*/ 0 w 2195677"/>
                <a:gd name="connsiteY1" fmla="*/ 1885748 h 3098707"/>
                <a:gd name="connsiteX2" fmla="*/ 2195677 w 2195677"/>
                <a:gd name="connsiteY2" fmla="*/ 3098707 h 3098707"/>
                <a:gd name="connsiteX3" fmla="*/ 1714323 w 2195677"/>
                <a:gd name="connsiteY3" fmla="*/ 0 h 3098707"/>
                <a:gd name="connsiteX0" fmla="*/ 1720673 w 2195677"/>
                <a:gd name="connsiteY0" fmla="*/ 0 h 3092357"/>
                <a:gd name="connsiteX1" fmla="*/ 0 w 2195677"/>
                <a:gd name="connsiteY1" fmla="*/ 1879398 h 3092357"/>
                <a:gd name="connsiteX2" fmla="*/ 2195677 w 2195677"/>
                <a:gd name="connsiteY2" fmla="*/ 3092357 h 3092357"/>
                <a:gd name="connsiteX3" fmla="*/ 1720673 w 2195677"/>
                <a:gd name="connsiteY3" fmla="*/ 0 h 3092357"/>
                <a:gd name="connsiteX0" fmla="*/ 1739723 w 2195677"/>
                <a:gd name="connsiteY0" fmla="*/ 0 h 3086007"/>
                <a:gd name="connsiteX1" fmla="*/ 0 w 2195677"/>
                <a:gd name="connsiteY1" fmla="*/ 1873048 h 3086007"/>
                <a:gd name="connsiteX2" fmla="*/ 2195677 w 2195677"/>
                <a:gd name="connsiteY2" fmla="*/ 3086007 h 3086007"/>
                <a:gd name="connsiteX3" fmla="*/ 1739723 w 2195677"/>
                <a:gd name="connsiteY3" fmla="*/ 0 h 3086007"/>
                <a:gd name="connsiteX0" fmla="*/ 1720673 w 2195677"/>
                <a:gd name="connsiteY0" fmla="*/ 0 h 3155857"/>
                <a:gd name="connsiteX1" fmla="*/ 0 w 2195677"/>
                <a:gd name="connsiteY1" fmla="*/ 1942898 h 3155857"/>
                <a:gd name="connsiteX2" fmla="*/ 2195677 w 2195677"/>
                <a:gd name="connsiteY2" fmla="*/ 3155857 h 3155857"/>
                <a:gd name="connsiteX3" fmla="*/ 1720673 w 2195677"/>
                <a:gd name="connsiteY3" fmla="*/ 0 h 3155857"/>
                <a:gd name="connsiteX0" fmla="*/ 1720673 w 2195677"/>
                <a:gd name="connsiteY0" fmla="*/ 0 h 3079657"/>
                <a:gd name="connsiteX1" fmla="*/ 0 w 2195677"/>
                <a:gd name="connsiteY1" fmla="*/ 1866698 h 3079657"/>
                <a:gd name="connsiteX2" fmla="*/ 2195677 w 2195677"/>
                <a:gd name="connsiteY2" fmla="*/ 3079657 h 3079657"/>
                <a:gd name="connsiteX3" fmla="*/ 1720673 w 2195677"/>
                <a:gd name="connsiteY3" fmla="*/ 0 h 3079657"/>
                <a:gd name="connsiteX0" fmla="*/ 1720673 w 2195677"/>
                <a:gd name="connsiteY0" fmla="*/ 0 h 3149507"/>
                <a:gd name="connsiteX1" fmla="*/ 0 w 2195677"/>
                <a:gd name="connsiteY1" fmla="*/ 1936548 h 3149507"/>
                <a:gd name="connsiteX2" fmla="*/ 2195677 w 2195677"/>
                <a:gd name="connsiteY2" fmla="*/ 3149507 h 3149507"/>
                <a:gd name="connsiteX3" fmla="*/ 1720673 w 2195677"/>
                <a:gd name="connsiteY3" fmla="*/ 0 h 3149507"/>
                <a:gd name="connsiteX0" fmla="*/ 1739723 w 2214727"/>
                <a:gd name="connsiteY0" fmla="*/ 0 h 3149507"/>
                <a:gd name="connsiteX1" fmla="*/ 0 w 2214727"/>
                <a:gd name="connsiteY1" fmla="*/ 1936548 h 3149507"/>
                <a:gd name="connsiteX2" fmla="*/ 2214727 w 2214727"/>
                <a:gd name="connsiteY2" fmla="*/ 3149507 h 3149507"/>
                <a:gd name="connsiteX3" fmla="*/ 1739723 w 2214727"/>
                <a:gd name="connsiteY3" fmla="*/ 0 h 3149507"/>
                <a:gd name="connsiteX0" fmla="*/ 1739723 w 2214727"/>
                <a:gd name="connsiteY0" fmla="*/ 0 h 3149507"/>
                <a:gd name="connsiteX1" fmla="*/ 0 w 2214727"/>
                <a:gd name="connsiteY1" fmla="*/ 1936548 h 3149507"/>
                <a:gd name="connsiteX2" fmla="*/ 2214727 w 2214727"/>
                <a:gd name="connsiteY2" fmla="*/ 3149507 h 3149507"/>
                <a:gd name="connsiteX3" fmla="*/ 1739723 w 2214727"/>
                <a:gd name="connsiteY3" fmla="*/ 0 h 3149507"/>
                <a:gd name="connsiteX0" fmla="*/ 1724975 w 2199979"/>
                <a:gd name="connsiteY0" fmla="*/ 0 h 3149507"/>
                <a:gd name="connsiteX1" fmla="*/ 0 w 2199979"/>
                <a:gd name="connsiteY1" fmla="*/ 1921800 h 3149507"/>
                <a:gd name="connsiteX2" fmla="*/ 2199979 w 2199979"/>
                <a:gd name="connsiteY2" fmla="*/ 3149507 h 3149507"/>
                <a:gd name="connsiteX3" fmla="*/ 1724975 w 2199979"/>
                <a:gd name="connsiteY3" fmla="*/ 0 h 3149507"/>
                <a:gd name="connsiteX0" fmla="*/ 1722399 w 2199979"/>
                <a:gd name="connsiteY0" fmla="*/ 0 h 3072234"/>
                <a:gd name="connsiteX1" fmla="*/ 0 w 2199979"/>
                <a:gd name="connsiteY1" fmla="*/ 1844527 h 3072234"/>
                <a:gd name="connsiteX2" fmla="*/ 2199979 w 2199979"/>
                <a:gd name="connsiteY2" fmla="*/ 3072234 h 3072234"/>
                <a:gd name="connsiteX3" fmla="*/ 1722399 w 2199979"/>
                <a:gd name="connsiteY3" fmla="*/ 0 h 3072234"/>
                <a:gd name="connsiteX0" fmla="*/ 1722399 w 2199979"/>
                <a:gd name="connsiteY0" fmla="*/ 0 h 3123750"/>
                <a:gd name="connsiteX1" fmla="*/ 0 w 2199979"/>
                <a:gd name="connsiteY1" fmla="*/ 1896043 h 3123750"/>
                <a:gd name="connsiteX2" fmla="*/ 2199979 w 2199979"/>
                <a:gd name="connsiteY2" fmla="*/ 3123750 h 3123750"/>
                <a:gd name="connsiteX3" fmla="*/ 1722399 w 2199979"/>
                <a:gd name="connsiteY3" fmla="*/ 0 h 3123750"/>
                <a:gd name="connsiteX0" fmla="*/ 1736047 w 2199979"/>
                <a:gd name="connsiteY0" fmla="*/ 0 h 3164694"/>
                <a:gd name="connsiteX1" fmla="*/ 0 w 2199979"/>
                <a:gd name="connsiteY1" fmla="*/ 1936987 h 3164694"/>
                <a:gd name="connsiteX2" fmla="*/ 2199979 w 2199979"/>
                <a:gd name="connsiteY2" fmla="*/ 3164694 h 3164694"/>
                <a:gd name="connsiteX3" fmla="*/ 1736047 w 2199979"/>
                <a:gd name="connsiteY3" fmla="*/ 0 h 3164694"/>
              </a:gdLst>
              <a:ahLst/>
              <a:cxnLst>
                <a:cxn ang="0">
                  <a:pos x="connsiteX0" y="connsiteY0"/>
                </a:cxn>
                <a:cxn ang="0">
                  <a:pos x="connsiteX1" y="connsiteY1"/>
                </a:cxn>
                <a:cxn ang="0">
                  <a:pos x="connsiteX2" y="connsiteY2"/>
                </a:cxn>
                <a:cxn ang="0">
                  <a:pos x="connsiteX3" y="connsiteY3"/>
                </a:cxn>
              </a:cxnLst>
              <a:rect l="l" t="t" r="r" b="b"/>
              <a:pathLst>
                <a:path w="2199979" h="3164694">
                  <a:moveTo>
                    <a:pt x="1736047" y="0"/>
                  </a:moveTo>
                  <a:lnTo>
                    <a:pt x="0" y="1936987"/>
                  </a:lnTo>
                  <a:lnTo>
                    <a:pt x="2199979" y="3164694"/>
                  </a:lnTo>
                  <a:lnTo>
                    <a:pt x="1736047" y="0"/>
                  </a:lnTo>
                  <a:close/>
                </a:path>
              </a:pathLst>
            </a:custGeom>
            <a:gradFill>
              <a:gsLst>
                <a:gs pos="100000">
                  <a:schemeClr val="accent3"/>
                </a:gs>
                <a:gs pos="44000">
                  <a:schemeClr val="accent2"/>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8" name="Freeform 7"/>
            <p:cNvSpPr/>
            <p:nvPr/>
          </p:nvSpPr>
          <p:spPr>
            <a:xfrm>
              <a:off x="6375805" y="1"/>
              <a:ext cx="4644129" cy="1222744"/>
            </a:xfrm>
            <a:custGeom>
              <a:avLst/>
              <a:gdLst>
                <a:gd name="connsiteX0" fmla="*/ 0 w 4550735"/>
                <a:gd name="connsiteY0" fmla="*/ 0 h 1222745"/>
                <a:gd name="connsiteX1" fmla="*/ 1222744 w 4550735"/>
                <a:gd name="connsiteY1" fmla="*/ 1222745 h 1222745"/>
                <a:gd name="connsiteX2" fmla="*/ 4550735 w 4550735"/>
                <a:gd name="connsiteY2" fmla="*/ 10633 h 1222745"/>
                <a:gd name="connsiteX3" fmla="*/ 0 w 4550735"/>
                <a:gd name="connsiteY3" fmla="*/ 0 h 1222745"/>
                <a:gd name="connsiteX0" fmla="*/ 0 w 4582633"/>
                <a:gd name="connsiteY0" fmla="*/ 10633 h 1212112"/>
                <a:gd name="connsiteX1" fmla="*/ 1254642 w 4582633"/>
                <a:gd name="connsiteY1" fmla="*/ 1212112 h 1212112"/>
                <a:gd name="connsiteX2" fmla="*/ 4582633 w 4582633"/>
                <a:gd name="connsiteY2" fmla="*/ 0 h 1212112"/>
                <a:gd name="connsiteX3" fmla="*/ 0 w 4582633"/>
                <a:gd name="connsiteY3" fmla="*/ 10633 h 1212112"/>
                <a:gd name="connsiteX0" fmla="*/ 0 w 4566685"/>
                <a:gd name="connsiteY0" fmla="*/ 0 h 1228061"/>
                <a:gd name="connsiteX1" fmla="*/ 1238694 w 4566685"/>
                <a:gd name="connsiteY1" fmla="*/ 1228061 h 1228061"/>
                <a:gd name="connsiteX2" fmla="*/ 4566685 w 4566685"/>
                <a:gd name="connsiteY2" fmla="*/ 15949 h 1228061"/>
                <a:gd name="connsiteX3" fmla="*/ 0 w 4566685"/>
                <a:gd name="connsiteY3" fmla="*/ 0 h 1228061"/>
                <a:gd name="connsiteX0" fmla="*/ 0 w 4566685"/>
                <a:gd name="connsiteY0" fmla="*/ 0 h 1217428"/>
                <a:gd name="connsiteX1" fmla="*/ 1238694 w 4566685"/>
                <a:gd name="connsiteY1" fmla="*/ 1217428 h 1217428"/>
                <a:gd name="connsiteX2" fmla="*/ 4566685 w 4566685"/>
                <a:gd name="connsiteY2" fmla="*/ 5316 h 1217428"/>
                <a:gd name="connsiteX3" fmla="*/ 0 w 4566685"/>
                <a:gd name="connsiteY3" fmla="*/ 0 h 1217428"/>
                <a:gd name="connsiteX0" fmla="*/ 0 w 4614532"/>
                <a:gd name="connsiteY0" fmla="*/ 0 h 1217428"/>
                <a:gd name="connsiteX1" fmla="*/ 1238694 w 4614532"/>
                <a:gd name="connsiteY1" fmla="*/ 1217428 h 1217428"/>
                <a:gd name="connsiteX2" fmla="*/ 4614532 w 4614532"/>
                <a:gd name="connsiteY2" fmla="*/ 5316 h 1217428"/>
                <a:gd name="connsiteX3" fmla="*/ 0 w 4614532"/>
                <a:gd name="connsiteY3" fmla="*/ 0 h 1217428"/>
                <a:gd name="connsiteX0" fmla="*/ 0 w 4614532"/>
                <a:gd name="connsiteY0" fmla="*/ 0 h 1228060"/>
                <a:gd name="connsiteX1" fmla="*/ 1286541 w 4614532"/>
                <a:gd name="connsiteY1" fmla="*/ 1228060 h 1228060"/>
                <a:gd name="connsiteX2" fmla="*/ 4614532 w 4614532"/>
                <a:gd name="connsiteY2" fmla="*/ 5316 h 1228060"/>
                <a:gd name="connsiteX3" fmla="*/ 0 w 4614532"/>
                <a:gd name="connsiteY3" fmla="*/ 0 h 1228060"/>
                <a:gd name="connsiteX0" fmla="*/ 0 w 4614532"/>
                <a:gd name="connsiteY0" fmla="*/ 10633 h 1222744"/>
                <a:gd name="connsiteX1" fmla="*/ 1286541 w 4614532"/>
                <a:gd name="connsiteY1" fmla="*/ 1222744 h 1222744"/>
                <a:gd name="connsiteX2" fmla="*/ 4614532 w 4614532"/>
                <a:gd name="connsiteY2" fmla="*/ 0 h 1222744"/>
                <a:gd name="connsiteX3" fmla="*/ 0 w 4614532"/>
                <a:gd name="connsiteY3" fmla="*/ 10633 h 1222744"/>
                <a:gd name="connsiteX0" fmla="*/ 0 w 4614532"/>
                <a:gd name="connsiteY0" fmla="*/ 10633 h 1201479"/>
                <a:gd name="connsiteX1" fmla="*/ 1238695 w 4614532"/>
                <a:gd name="connsiteY1" fmla="*/ 1201479 h 1201479"/>
                <a:gd name="connsiteX2" fmla="*/ 4614532 w 4614532"/>
                <a:gd name="connsiteY2" fmla="*/ 0 h 1201479"/>
                <a:gd name="connsiteX3" fmla="*/ 0 w 4614532"/>
                <a:gd name="connsiteY3" fmla="*/ 10633 h 1201479"/>
                <a:gd name="connsiteX0" fmla="*/ 0 w 4614532"/>
                <a:gd name="connsiteY0" fmla="*/ 10633 h 1222744"/>
                <a:gd name="connsiteX1" fmla="*/ 1249328 w 4614532"/>
                <a:gd name="connsiteY1" fmla="*/ 1222744 h 1222744"/>
                <a:gd name="connsiteX2" fmla="*/ 4614532 w 4614532"/>
                <a:gd name="connsiteY2" fmla="*/ 0 h 1222744"/>
                <a:gd name="connsiteX3" fmla="*/ 0 w 4614532"/>
                <a:gd name="connsiteY3" fmla="*/ 10633 h 1222744"/>
                <a:gd name="connsiteX0" fmla="*/ 0 w 4614532"/>
                <a:gd name="connsiteY0" fmla="*/ 0 h 1222744"/>
                <a:gd name="connsiteX1" fmla="*/ 1249328 w 4614532"/>
                <a:gd name="connsiteY1" fmla="*/ 1222744 h 1222744"/>
                <a:gd name="connsiteX2" fmla="*/ 4614532 w 4614532"/>
                <a:gd name="connsiteY2" fmla="*/ 0 h 1222744"/>
                <a:gd name="connsiteX3" fmla="*/ 0 w 4614532"/>
                <a:gd name="connsiteY3" fmla="*/ 0 h 1222744"/>
                <a:gd name="connsiteX0" fmla="*/ 0 w 4630481"/>
                <a:gd name="connsiteY0" fmla="*/ 0 h 1222744"/>
                <a:gd name="connsiteX1" fmla="*/ 1249328 w 4630481"/>
                <a:gd name="connsiteY1" fmla="*/ 1222744 h 1222744"/>
                <a:gd name="connsiteX2" fmla="*/ 4630481 w 4630481"/>
                <a:gd name="connsiteY2" fmla="*/ 0 h 1222744"/>
                <a:gd name="connsiteX3" fmla="*/ 0 w 4630481"/>
                <a:gd name="connsiteY3" fmla="*/ 0 h 1222744"/>
                <a:gd name="connsiteX0" fmla="*/ 0 w 4671425"/>
                <a:gd name="connsiteY0" fmla="*/ 0 h 1222744"/>
                <a:gd name="connsiteX1" fmla="*/ 1290272 w 4671425"/>
                <a:gd name="connsiteY1" fmla="*/ 1222744 h 1222744"/>
                <a:gd name="connsiteX2" fmla="*/ 4671425 w 4671425"/>
                <a:gd name="connsiteY2" fmla="*/ 0 h 1222744"/>
                <a:gd name="connsiteX3" fmla="*/ 0 w 4671425"/>
                <a:gd name="connsiteY3" fmla="*/ 0 h 1222744"/>
                <a:gd name="connsiteX0" fmla="*/ 0 w 4671425"/>
                <a:gd name="connsiteY0" fmla="*/ 0 h 1222744"/>
                <a:gd name="connsiteX1" fmla="*/ 1290272 w 4671425"/>
                <a:gd name="connsiteY1" fmla="*/ 1222744 h 1222744"/>
                <a:gd name="connsiteX2" fmla="*/ 4671425 w 4671425"/>
                <a:gd name="connsiteY2" fmla="*/ 614149 h 1222744"/>
                <a:gd name="connsiteX3" fmla="*/ 0 w 4671425"/>
                <a:gd name="connsiteY3" fmla="*/ 0 h 1222744"/>
                <a:gd name="connsiteX0" fmla="*/ 0 w 4657777"/>
                <a:gd name="connsiteY0" fmla="*/ 13648 h 1236392"/>
                <a:gd name="connsiteX1" fmla="*/ 1290272 w 4657777"/>
                <a:gd name="connsiteY1" fmla="*/ 1236392 h 1236392"/>
                <a:gd name="connsiteX2" fmla="*/ 4657777 w 4657777"/>
                <a:gd name="connsiteY2" fmla="*/ 0 h 1236392"/>
                <a:gd name="connsiteX3" fmla="*/ 0 w 4657777"/>
                <a:gd name="connsiteY3" fmla="*/ 13648 h 1236392"/>
                <a:gd name="connsiteX0" fmla="*/ 0 w 4644129"/>
                <a:gd name="connsiteY0" fmla="*/ 0 h 1222744"/>
                <a:gd name="connsiteX1" fmla="*/ 1290272 w 4644129"/>
                <a:gd name="connsiteY1" fmla="*/ 1222744 h 1222744"/>
                <a:gd name="connsiteX2" fmla="*/ 4644129 w 4644129"/>
                <a:gd name="connsiteY2" fmla="*/ 0 h 1222744"/>
                <a:gd name="connsiteX3" fmla="*/ 0 w 4644129"/>
                <a:gd name="connsiteY3" fmla="*/ 0 h 1222744"/>
              </a:gdLst>
              <a:ahLst/>
              <a:cxnLst>
                <a:cxn ang="0">
                  <a:pos x="connsiteX0" y="connsiteY0"/>
                </a:cxn>
                <a:cxn ang="0">
                  <a:pos x="connsiteX1" y="connsiteY1"/>
                </a:cxn>
                <a:cxn ang="0">
                  <a:pos x="connsiteX2" y="connsiteY2"/>
                </a:cxn>
                <a:cxn ang="0">
                  <a:pos x="connsiteX3" y="connsiteY3"/>
                </a:cxn>
              </a:cxnLst>
              <a:rect l="l" t="t" r="r" b="b"/>
              <a:pathLst>
                <a:path w="4644129" h="1222744">
                  <a:moveTo>
                    <a:pt x="0" y="0"/>
                  </a:moveTo>
                  <a:lnTo>
                    <a:pt x="1290272" y="1222744"/>
                  </a:lnTo>
                  <a:lnTo>
                    <a:pt x="4644129" y="0"/>
                  </a:lnTo>
                  <a:lnTo>
                    <a:pt x="0" y="0"/>
                  </a:lnTo>
                  <a:close/>
                </a:path>
              </a:pathLst>
            </a:custGeom>
            <a:gradFill>
              <a:gsLst>
                <a:gs pos="100000">
                  <a:schemeClr val="accent3"/>
                </a:gs>
                <a:gs pos="35000">
                  <a:schemeClr val="accent2"/>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052439" y="2989173"/>
              <a:ext cx="3708351" cy="2971471"/>
            </a:xfrm>
            <a:custGeom>
              <a:avLst/>
              <a:gdLst>
                <a:gd name="connsiteX0" fmla="*/ 2291255 w 3641834"/>
                <a:gd name="connsiteY0" fmla="*/ 0 h 2958662"/>
                <a:gd name="connsiteX1" fmla="*/ 3641834 w 3641834"/>
                <a:gd name="connsiteY1" fmla="*/ 1692165 h 2958662"/>
                <a:gd name="connsiteX2" fmla="*/ 0 w 3641834"/>
                <a:gd name="connsiteY2" fmla="*/ 2958662 h 2958662"/>
                <a:gd name="connsiteX3" fmla="*/ 2291255 w 3641834"/>
                <a:gd name="connsiteY3" fmla="*/ 0 h 2958662"/>
                <a:gd name="connsiteX0" fmla="*/ 2291255 w 3641834"/>
                <a:gd name="connsiteY0" fmla="*/ 0 h 2963917"/>
                <a:gd name="connsiteX1" fmla="*/ 3641834 w 3641834"/>
                <a:gd name="connsiteY1" fmla="*/ 1697420 h 2963917"/>
                <a:gd name="connsiteX2" fmla="*/ 0 w 3641834"/>
                <a:gd name="connsiteY2" fmla="*/ 2963917 h 2963917"/>
                <a:gd name="connsiteX3" fmla="*/ 2291255 w 3641834"/>
                <a:gd name="connsiteY3" fmla="*/ 0 h 2963917"/>
                <a:gd name="connsiteX0" fmla="*/ 2301765 w 3641834"/>
                <a:gd name="connsiteY0" fmla="*/ 0 h 2948152"/>
                <a:gd name="connsiteX1" fmla="*/ 3641834 w 3641834"/>
                <a:gd name="connsiteY1" fmla="*/ 1681655 h 2948152"/>
                <a:gd name="connsiteX2" fmla="*/ 0 w 3641834"/>
                <a:gd name="connsiteY2" fmla="*/ 2948152 h 2948152"/>
                <a:gd name="connsiteX3" fmla="*/ 2301765 w 3641834"/>
                <a:gd name="connsiteY3" fmla="*/ 0 h 2948152"/>
                <a:gd name="connsiteX0" fmla="*/ 2293452 w 3641834"/>
                <a:gd name="connsiteY0" fmla="*/ 0 h 2948152"/>
                <a:gd name="connsiteX1" fmla="*/ 3641834 w 3641834"/>
                <a:gd name="connsiteY1" fmla="*/ 1681655 h 2948152"/>
                <a:gd name="connsiteX2" fmla="*/ 0 w 3641834"/>
                <a:gd name="connsiteY2" fmla="*/ 2948152 h 2948152"/>
                <a:gd name="connsiteX3" fmla="*/ 2293452 w 3641834"/>
                <a:gd name="connsiteY3" fmla="*/ 0 h 2948152"/>
                <a:gd name="connsiteX0" fmla="*/ 2305379 w 3653761"/>
                <a:gd name="connsiteY0" fmla="*/ 0 h 2944176"/>
                <a:gd name="connsiteX1" fmla="*/ 3653761 w 3653761"/>
                <a:gd name="connsiteY1" fmla="*/ 1681655 h 2944176"/>
                <a:gd name="connsiteX2" fmla="*/ 0 w 3653761"/>
                <a:gd name="connsiteY2" fmla="*/ 2944176 h 2944176"/>
                <a:gd name="connsiteX3" fmla="*/ 2305379 w 3653761"/>
                <a:gd name="connsiteY3" fmla="*/ 0 h 2944176"/>
                <a:gd name="connsiteX0" fmla="*/ 2291731 w 3653761"/>
                <a:gd name="connsiteY0" fmla="*/ 0 h 2944176"/>
                <a:gd name="connsiteX1" fmla="*/ 3653761 w 3653761"/>
                <a:gd name="connsiteY1" fmla="*/ 1681655 h 2944176"/>
                <a:gd name="connsiteX2" fmla="*/ 0 w 3653761"/>
                <a:gd name="connsiteY2" fmla="*/ 2944176 h 2944176"/>
                <a:gd name="connsiteX3" fmla="*/ 2291731 w 3653761"/>
                <a:gd name="connsiteY3" fmla="*/ 0 h 2944176"/>
                <a:gd name="connsiteX0" fmla="*/ 2305378 w 3653761"/>
                <a:gd name="connsiteY0" fmla="*/ 0 h 2971471"/>
                <a:gd name="connsiteX1" fmla="*/ 3653761 w 3653761"/>
                <a:gd name="connsiteY1" fmla="*/ 1708950 h 2971471"/>
                <a:gd name="connsiteX2" fmla="*/ 0 w 3653761"/>
                <a:gd name="connsiteY2" fmla="*/ 2971471 h 2971471"/>
                <a:gd name="connsiteX3" fmla="*/ 2305378 w 3653761"/>
                <a:gd name="connsiteY3" fmla="*/ 0 h 2971471"/>
                <a:gd name="connsiteX0" fmla="*/ 2305378 w 3694704"/>
                <a:gd name="connsiteY0" fmla="*/ 0 h 2971471"/>
                <a:gd name="connsiteX1" fmla="*/ 3694704 w 3694704"/>
                <a:gd name="connsiteY1" fmla="*/ 1722598 h 2971471"/>
                <a:gd name="connsiteX2" fmla="*/ 0 w 3694704"/>
                <a:gd name="connsiteY2" fmla="*/ 2971471 h 2971471"/>
                <a:gd name="connsiteX3" fmla="*/ 2305378 w 3694704"/>
                <a:gd name="connsiteY3" fmla="*/ 0 h 2971471"/>
                <a:gd name="connsiteX0" fmla="*/ 2319025 w 3708351"/>
                <a:gd name="connsiteY0" fmla="*/ 0 h 2971471"/>
                <a:gd name="connsiteX1" fmla="*/ 3708351 w 3708351"/>
                <a:gd name="connsiteY1" fmla="*/ 1722598 h 2971471"/>
                <a:gd name="connsiteX2" fmla="*/ 0 w 3708351"/>
                <a:gd name="connsiteY2" fmla="*/ 2971471 h 2971471"/>
                <a:gd name="connsiteX3" fmla="*/ 2319025 w 3708351"/>
                <a:gd name="connsiteY3" fmla="*/ 0 h 2971471"/>
              </a:gdLst>
              <a:ahLst/>
              <a:cxnLst>
                <a:cxn ang="0">
                  <a:pos x="connsiteX0" y="connsiteY0"/>
                </a:cxn>
                <a:cxn ang="0">
                  <a:pos x="connsiteX1" y="connsiteY1"/>
                </a:cxn>
                <a:cxn ang="0">
                  <a:pos x="connsiteX2" y="connsiteY2"/>
                </a:cxn>
                <a:cxn ang="0">
                  <a:pos x="connsiteX3" y="connsiteY3"/>
                </a:cxn>
              </a:cxnLst>
              <a:rect l="l" t="t" r="r" b="b"/>
              <a:pathLst>
                <a:path w="3708351" h="2971471">
                  <a:moveTo>
                    <a:pt x="2319025" y="0"/>
                  </a:moveTo>
                  <a:lnTo>
                    <a:pt x="3708351" y="1722598"/>
                  </a:lnTo>
                  <a:lnTo>
                    <a:pt x="0" y="2971471"/>
                  </a:lnTo>
                  <a:lnTo>
                    <a:pt x="2319025" y="0"/>
                  </a:lnTo>
                  <a:close/>
                </a:path>
              </a:pathLst>
            </a:custGeom>
            <a:gradFill>
              <a:gsLst>
                <a:gs pos="100000">
                  <a:schemeClr val="accent3"/>
                </a:gs>
                <a:gs pos="44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0" name="Freeform 9"/>
            <p:cNvSpPr/>
            <p:nvPr/>
          </p:nvSpPr>
          <p:spPr>
            <a:xfrm>
              <a:off x="-3085" y="0"/>
              <a:ext cx="3366670" cy="1804474"/>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346198"/>
                <a:gd name="connsiteY0" fmla="*/ 0 h 1771137"/>
                <a:gd name="connsiteX1" fmla="*/ 3346198 w 3346198"/>
                <a:gd name="connsiteY1" fmla="*/ 3282 h 1771137"/>
                <a:gd name="connsiteX2" fmla="*/ 3153403 w 3346198"/>
                <a:gd name="connsiteY2" fmla="*/ 1771137 h 1771137"/>
                <a:gd name="connsiteX3" fmla="*/ 0 w 3346198"/>
                <a:gd name="connsiteY3" fmla="*/ 0 h 1771137"/>
                <a:gd name="connsiteX0" fmla="*/ 0 w 3346198"/>
                <a:gd name="connsiteY0" fmla="*/ 0 h 1766374"/>
                <a:gd name="connsiteX1" fmla="*/ 3346198 w 3346198"/>
                <a:gd name="connsiteY1" fmla="*/ 3282 h 1766374"/>
                <a:gd name="connsiteX2" fmla="*/ 3110540 w 3346198"/>
                <a:gd name="connsiteY2" fmla="*/ 1766374 h 1766374"/>
                <a:gd name="connsiteX3" fmla="*/ 0 w 3346198"/>
                <a:gd name="connsiteY3" fmla="*/ 0 h 1766374"/>
                <a:gd name="connsiteX0" fmla="*/ 0 w 3346198"/>
                <a:gd name="connsiteY0" fmla="*/ 0 h 1780662"/>
                <a:gd name="connsiteX1" fmla="*/ 3346198 w 3346198"/>
                <a:gd name="connsiteY1" fmla="*/ 3282 h 1780662"/>
                <a:gd name="connsiteX2" fmla="*/ 3091490 w 3346198"/>
                <a:gd name="connsiteY2" fmla="*/ 1780662 h 1780662"/>
                <a:gd name="connsiteX3" fmla="*/ 0 w 3346198"/>
                <a:gd name="connsiteY3" fmla="*/ 0 h 1780662"/>
                <a:gd name="connsiteX0" fmla="*/ 0 w 3346198"/>
                <a:gd name="connsiteY0" fmla="*/ 0 h 1804474"/>
                <a:gd name="connsiteX1" fmla="*/ 3346198 w 3346198"/>
                <a:gd name="connsiteY1" fmla="*/ 3282 h 1804474"/>
                <a:gd name="connsiteX2" fmla="*/ 3115303 w 3346198"/>
                <a:gd name="connsiteY2" fmla="*/ 1804474 h 1804474"/>
                <a:gd name="connsiteX3" fmla="*/ 0 w 3346198"/>
                <a:gd name="connsiteY3" fmla="*/ 0 h 1804474"/>
                <a:gd name="connsiteX0" fmla="*/ 0 w 3346198"/>
                <a:gd name="connsiteY0" fmla="*/ 10366 h 1801192"/>
                <a:gd name="connsiteX1" fmla="*/ 3346198 w 3346198"/>
                <a:gd name="connsiteY1" fmla="*/ 0 h 1801192"/>
                <a:gd name="connsiteX2" fmla="*/ 3115303 w 3346198"/>
                <a:gd name="connsiteY2" fmla="*/ 1801192 h 1801192"/>
                <a:gd name="connsiteX3" fmla="*/ 0 w 3346198"/>
                <a:gd name="connsiteY3" fmla="*/ 10366 h 1801192"/>
                <a:gd name="connsiteX0" fmla="*/ 0 w 3366670"/>
                <a:gd name="connsiteY0" fmla="*/ 0 h 1818122"/>
                <a:gd name="connsiteX1" fmla="*/ 3366670 w 3366670"/>
                <a:gd name="connsiteY1" fmla="*/ 16930 h 1818122"/>
                <a:gd name="connsiteX2" fmla="*/ 3135775 w 3366670"/>
                <a:gd name="connsiteY2" fmla="*/ 1818122 h 1818122"/>
                <a:gd name="connsiteX3" fmla="*/ 0 w 3366670"/>
                <a:gd name="connsiteY3" fmla="*/ 0 h 1818122"/>
                <a:gd name="connsiteX0" fmla="*/ 0 w 3363258"/>
                <a:gd name="connsiteY0" fmla="*/ 0 h 1811298"/>
                <a:gd name="connsiteX1" fmla="*/ 3363258 w 3363258"/>
                <a:gd name="connsiteY1" fmla="*/ 10106 h 1811298"/>
                <a:gd name="connsiteX2" fmla="*/ 3132363 w 3363258"/>
                <a:gd name="connsiteY2" fmla="*/ 1811298 h 1811298"/>
                <a:gd name="connsiteX3" fmla="*/ 0 w 3363258"/>
                <a:gd name="connsiteY3" fmla="*/ 0 h 1811298"/>
                <a:gd name="connsiteX0" fmla="*/ 0 w 3363258"/>
                <a:gd name="connsiteY0" fmla="*/ 0 h 1807886"/>
                <a:gd name="connsiteX1" fmla="*/ 3363258 w 3363258"/>
                <a:gd name="connsiteY1" fmla="*/ 6694 h 1807886"/>
                <a:gd name="connsiteX2" fmla="*/ 3132363 w 3363258"/>
                <a:gd name="connsiteY2" fmla="*/ 1807886 h 1807886"/>
                <a:gd name="connsiteX3" fmla="*/ 0 w 3363258"/>
                <a:gd name="connsiteY3" fmla="*/ 0 h 1807886"/>
                <a:gd name="connsiteX0" fmla="*/ 0 w 3363258"/>
                <a:gd name="connsiteY0" fmla="*/ 3542 h 1801192"/>
                <a:gd name="connsiteX1" fmla="*/ 3363258 w 3363258"/>
                <a:gd name="connsiteY1" fmla="*/ 0 h 1801192"/>
                <a:gd name="connsiteX2" fmla="*/ 3132363 w 3363258"/>
                <a:gd name="connsiteY2" fmla="*/ 1801192 h 1801192"/>
                <a:gd name="connsiteX3" fmla="*/ 0 w 3363258"/>
                <a:gd name="connsiteY3" fmla="*/ 3542 h 1801192"/>
                <a:gd name="connsiteX0" fmla="*/ 0 w 3366670"/>
                <a:gd name="connsiteY0" fmla="*/ 0 h 1804474"/>
                <a:gd name="connsiteX1" fmla="*/ 3366670 w 3366670"/>
                <a:gd name="connsiteY1" fmla="*/ 3282 h 1804474"/>
                <a:gd name="connsiteX2" fmla="*/ 3135775 w 3366670"/>
                <a:gd name="connsiteY2" fmla="*/ 1804474 h 1804474"/>
                <a:gd name="connsiteX3" fmla="*/ 0 w 3366670"/>
                <a:gd name="connsiteY3" fmla="*/ 0 h 1804474"/>
              </a:gdLst>
              <a:ahLst/>
              <a:cxnLst>
                <a:cxn ang="0">
                  <a:pos x="connsiteX0" y="connsiteY0"/>
                </a:cxn>
                <a:cxn ang="0">
                  <a:pos x="connsiteX1" y="connsiteY1"/>
                </a:cxn>
                <a:cxn ang="0">
                  <a:pos x="connsiteX2" y="connsiteY2"/>
                </a:cxn>
                <a:cxn ang="0">
                  <a:pos x="connsiteX3" y="connsiteY3"/>
                </a:cxn>
              </a:cxnLst>
              <a:rect l="l" t="t" r="r" b="b"/>
              <a:pathLst>
                <a:path w="3366670" h="1804474">
                  <a:moveTo>
                    <a:pt x="0" y="0"/>
                  </a:moveTo>
                  <a:lnTo>
                    <a:pt x="3366670" y="3282"/>
                  </a:lnTo>
                  <a:lnTo>
                    <a:pt x="3135775" y="1804474"/>
                  </a:lnTo>
                  <a:lnTo>
                    <a:pt x="0" y="0"/>
                  </a:lnTo>
                  <a:close/>
                </a:path>
              </a:pathLst>
            </a:custGeom>
            <a:gradFill>
              <a:gsLst>
                <a:gs pos="100000">
                  <a:schemeClr val="accent3"/>
                </a:gs>
                <a:gs pos="39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1" name="Freeform 10"/>
            <p:cNvSpPr/>
            <p:nvPr/>
          </p:nvSpPr>
          <p:spPr>
            <a:xfrm>
              <a:off x="3111696" y="1778988"/>
              <a:ext cx="3269644" cy="3085357"/>
            </a:xfrm>
            <a:custGeom>
              <a:avLst/>
              <a:gdLst>
                <a:gd name="connsiteX0" fmla="*/ 0 w 3237186"/>
                <a:gd name="connsiteY0" fmla="*/ 0 h 3095296"/>
                <a:gd name="connsiteX1" fmla="*/ 441434 w 3237186"/>
                <a:gd name="connsiteY1" fmla="*/ 3095296 h 3095296"/>
                <a:gd name="connsiteX2" fmla="*/ 3237186 w 3237186"/>
                <a:gd name="connsiteY2" fmla="*/ 1255986 h 3095296"/>
                <a:gd name="connsiteX3" fmla="*/ 0 w 3237186"/>
                <a:gd name="connsiteY3" fmla="*/ 0 h 3095296"/>
                <a:gd name="connsiteX0" fmla="*/ 0 w 3237186"/>
                <a:gd name="connsiteY0" fmla="*/ 0 h 3109584"/>
                <a:gd name="connsiteX1" fmla="*/ 441434 w 3237186"/>
                <a:gd name="connsiteY1" fmla="*/ 3109584 h 3109584"/>
                <a:gd name="connsiteX2" fmla="*/ 3237186 w 3237186"/>
                <a:gd name="connsiteY2" fmla="*/ 1270274 h 3109584"/>
                <a:gd name="connsiteX3" fmla="*/ 0 w 3237186"/>
                <a:gd name="connsiteY3" fmla="*/ 0 h 3109584"/>
                <a:gd name="connsiteX0" fmla="*/ 0 w 3237186"/>
                <a:gd name="connsiteY0" fmla="*/ 0 h 3085764"/>
                <a:gd name="connsiteX1" fmla="*/ 441434 w 3237186"/>
                <a:gd name="connsiteY1" fmla="*/ 3085764 h 3085764"/>
                <a:gd name="connsiteX2" fmla="*/ 3237186 w 3237186"/>
                <a:gd name="connsiteY2" fmla="*/ 1246454 h 3085764"/>
                <a:gd name="connsiteX3" fmla="*/ 0 w 3237186"/>
                <a:gd name="connsiteY3" fmla="*/ 0 h 3085764"/>
                <a:gd name="connsiteX0" fmla="*/ 0 w 3255520"/>
                <a:gd name="connsiteY0" fmla="*/ 0 h 3085764"/>
                <a:gd name="connsiteX1" fmla="*/ 441434 w 3255520"/>
                <a:gd name="connsiteY1" fmla="*/ 3085764 h 3085764"/>
                <a:gd name="connsiteX2" fmla="*/ 3255520 w 3255520"/>
                <a:gd name="connsiteY2" fmla="*/ 1239108 h 3085764"/>
                <a:gd name="connsiteX3" fmla="*/ 0 w 3255520"/>
                <a:gd name="connsiteY3" fmla="*/ 0 h 3085764"/>
                <a:gd name="connsiteX0" fmla="*/ 0 w 3255520"/>
                <a:gd name="connsiteY0" fmla="*/ 0 h 3088940"/>
                <a:gd name="connsiteX1" fmla="*/ 460457 w 3255520"/>
                <a:gd name="connsiteY1" fmla="*/ 3088940 h 3088940"/>
                <a:gd name="connsiteX2" fmla="*/ 3255520 w 3255520"/>
                <a:gd name="connsiteY2" fmla="*/ 1239108 h 3088940"/>
                <a:gd name="connsiteX3" fmla="*/ 0 w 3255520"/>
                <a:gd name="connsiteY3" fmla="*/ 0 h 3088940"/>
                <a:gd name="connsiteX0" fmla="*/ 0 w 3262334"/>
                <a:gd name="connsiteY0" fmla="*/ 0 h 3088940"/>
                <a:gd name="connsiteX1" fmla="*/ 460457 w 3262334"/>
                <a:gd name="connsiteY1" fmla="*/ 3088940 h 3088940"/>
                <a:gd name="connsiteX2" fmla="*/ 3262334 w 3262334"/>
                <a:gd name="connsiteY2" fmla="*/ 1239108 h 3088940"/>
                <a:gd name="connsiteX3" fmla="*/ 0 w 3262334"/>
                <a:gd name="connsiteY3" fmla="*/ 0 h 3088940"/>
                <a:gd name="connsiteX0" fmla="*/ 0 w 3264905"/>
                <a:gd name="connsiteY0" fmla="*/ 0 h 3086363"/>
                <a:gd name="connsiteX1" fmla="*/ 463028 w 3264905"/>
                <a:gd name="connsiteY1" fmla="*/ 3086363 h 3086363"/>
                <a:gd name="connsiteX2" fmla="*/ 3264905 w 3264905"/>
                <a:gd name="connsiteY2" fmla="*/ 1236531 h 3086363"/>
                <a:gd name="connsiteX3" fmla="*/ 0 w 3264905"/>
                <a:gd name="connsiteY3" fmla="*/ 0 h 3086363"/>
              </a:gdLst>
              <a:ahLst/>
              <a:cxnLst>
                <a:cxn ang="0">
                  <a:pos x="connsiteX0" y="connsiteY0"/>
                </a:cxn>
                <a:cxn ang="0">
                  <a:pos x="connsiteX1" y="connsiteY1"/>
                </a:cxn>
                <a:cxn ang="0">
                  <a:pos x="connsiteX2" y="connsiteY2"/>
                </a:cxn>
                <a:cxn ang="0">
                  <a:pos x="connsiteX3" y="connsiteY3"/>
                </a:cxn>
              </a:cxnLst>
              <a:rect l="l" t="t" r="r" b="b"/>
              <a:pathLst>
                <a:path w="3264905" h="3086363">
                  <a:moveTo>
                    <a:pt x="0" y="0"/>
                  </a:moveTo>
                  <a:lnTo>
                    <a:pt x="463028" y="3086363"/>
                  </a:lnTo>
                  <a:lnTo>
                    <a:pt x="3264905" y="1236531"/>
                  </a:lnTo>
                  <a:lnTo>
                    <a:pt x="0" y="0"/>
                  </a:lnTo>
                  <a:close/>
                </a:path>
              </a:pathLst>
            </a:custGeom>
            <a:gradFill>
              <a:gsLst>
                <a:gs pos="100000">
                  <a:schemeClr val="accent3"/>
                </a:gs>
                <a:gs pos="44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2" name="Freeform 11"/>
            <p:cNvSpPr/>
            <p:nvPr/>
          </p:nvSpPr>
          <p:spPr>
            <a:xfrm>
              <a:off x="7713406" y="2411362"/>
              <a:ext cx="1983659" cy="4457360"/>
            </a:xfrm>
            <a:custGeom>
              <a:avLst/>
              <a:gdLst>
                <a:gd name="connsiteX0" fmla="*/ 1983659 w 1983659"/>
                <a:gd name="connsiteY0" fmla="*/ 0 h 4431891"/>
                <a:gd name="connsiteX1" fmla="*/ 1032388 w 1983659"/>
                <a:gd name="connsiteY1" fmla="*/ 4431891 h 4431891"/>
                <a:gd name="connsiteX2" fmla="*/ 0 w 1983659"/>
                <a:gd name="connsiteY2" fmla="*/ 2286000 h 4431891"/>
                <a:gd name="connsiteX3" fmla="*/ 1983659 w 1983659"/>
                <a:gd name="connsiteY3" fmla="*/ 0 h 4431891"/>
                <a:gd name="connsiteX0" fmla="*/ 1983659 w 1983659"/>
                <a:gd name="connsiteY0" fmla="*/ 0 h 4439842"/>
                <a:gd name="connsiteX1" fmla="*/ 1000583 w 1983659"/>
                <a:gd name="connsiteY1" fmla="*/ 4439842 h 4439842"/>
                <a:gd name="connsiteX2" fmla="*/ 0 w 1983659"/>
                <a:gd name="connsiteY2" fmla="*/ 2286000 h 4439842"/>
                <a:gd name="connsiteX3" fmla="*/ 1983659 w 1983659"/>
                <a:gd name="connsiteY3" fmla="*/ 0 h 4439842"/>
                <a:gd name="connsiteX0" fmla="*/ 1983659 w 1983659"/>
                <a:gd name="connsiteY0" fmla="*/ 0 h 4447794"/>
                <a:gd name="connsiteX1" fmla="*/ 1000583 w 1983659"/>
                <a:gd name="connsiteY1" fmla="*/ 4447794 h 4447794"/>
                <a:gd name="connsiteX2" fmla="*/ 0 w 1983659"/>
                <a:gd name="connsiteY2" fmla="*/ 2286000 h 4447794"/>
                <a:gd name="connsiteX3" fmla="*/ 1983659 w 1983659"/>
                <a:gd name="connsiteY3" fmla="*/ 0 h 4447794"/>
                <a:gd name="connsiteX0" fmla="*/ 1983659 w 1983659"/>
                <a:gd name="connsiteY0" fmla="*/ 0 h 4471648"/>
                <a:gd name="connsiteX1" fmla="*/ 1000583 w 1983659"/>
                <a:gd name="connsiteY1" fmla="*/ 4471648 h 4471648"/>
                <a:gd name="connsiteX2" fmla="*/ 0 w 1983659"/>
                <a:gd name="connsiteY2" fmla="*/ 2286000 h 4471648"/>
                <a:gd name="connsiteX3" fmla="*/ 1983659 w 1983659"/>
                <a:gd name="connsiteY3" fmla="*/ 0 h 4471648"/>
                <a:gd name="connsiteX0" fmla="*/ 1983659 w 1983659"/>
                <a:gd name="connsiteY0" fmla="*/ 0 h 4457360"/>
                <a:gd name="connsiteX1" fmla="*/ 995820 w 1983659"/>
                <a:gd name="connsiteY1" fmla="*/ 4457360 h 4457360"/>
                <a:gd name="connsiteX2" fmla="*/ 0 w 1983659"/>
                <a:gd name="connsiteY2" fmla="*/ 2286000 h 4457360"/>
                <a:gd name="connsiteX3" fmla="*/ 1983659 w 1983659"/>
                <a:gd name="connsiteY3" fmla="*/ 0 h 4457360"/>
                <a:gd name="connsiteX0" fmla="*/ 1983659 w 1983659"/>
                <a:gd name="connsiteY0" fmla="*/ 0 h 4457360"/>
                <a:gd name="connsiteX1" fmla="*/ 991058 w 1983659"/>
                <a:gd name="connsiteY1" fmla="*/ 4457360 h 4457360"/>
                <a:gd name="connsiteX2" fmla="*/ 0 w 1983659"/>
                <a:gd name="connsiteY2" fmla="*/ 2286000 h 4457360"/>
                <a:gd name="connsiteX3" fmla="*/ 1983659 w 1983659"/>
                <a:gd name="connsiteY3" fmla="*/ 0 h 4457360"/>
              </a:gdLst>
              <a:ahLst/>
              <a:cxnLst>
                <a:cxn ang="0">
                  <a:pos x="connsiteX0" y="connsiteY0"/>
                </a:cxn>
                <a:cxn ang="0">
                  <a:pos x="connsiteX1" y="connsiteY1"/>
                </a:cxn>
                <a:cxn ang="0">
                  <a:pos x="connsiteX2" y="connsiteY2"/>
                </a:cxn>
                <a:cxn ang="0">
                  <a:pos x="connsiteX3" y="connsiteY3"/>
                </a:cxn>
              </a:cxnLst>
              <a:rect l="l" t="t" r="r" b="b"/>
              <a:pathLst>
                <a:path w="1983659" h="4457360">
                  <a:moveTo>
                    <a:pt x="1983659" y="0"/>
                  </a:moveTo>
                  <a:lnTo>
                    <a:pt x="991058" y="4457360"/>
                  </a:lnTo>
                  <a:lnTo>
                    <a:pt x="0" y="2286000"/>
                  </a:lnTo>
                  <a:lnTo>
                    <a:pt x="1983659" y="0"/>
                  </a:lnTo>
                  <a:close/>
                </a:path>
              </a:pathLst>
            </a:custGeom>
            <a:gradFill>
              <a:gsLst>
                <a:gs pos="100000">
                  <a:schemeClr val="accent3"/>
                </a:gs>
                <a:gs pos="3600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3" name="Freeform 12"/>
            <p:cNvSpPr/>
            <p:nvPr/>
          </p:nvSpPr>
          <p:spPr>
            <a:xfrm>
              <a:off x="6341757" y="1209676"/>
              <a:ext cx="3359456" cy="1822946"/>
            </a:xfrm>
            <a:custGeom>
              <a:avLst/>
              <a:gdLst>
                <a:gd name="connsiteX0" fmla="*/ 1271587 w 3305175"/>
                <a:gd name="connsiteY0" fmla="*/ 0 h 1809750"/>
                <a:gd name="connsiteX1" fmla="*/ 3305175 w 3305175"/>
                <a:gd name="connsiteY1" fmla="*/ 1233487 h 1809750"/>
                <a:gd name="connsiteX2" fmla="*/ 0 w 3305175"/>
                <a:gd name="connsiteY2" fmla="*/ 1809750 h 1809750"/>
                <a:gd name="connsiteX3" fmla="*/ 1271587 w 3305175"/>
                <a:gd name="connsiteY3" fmla="*/ 0 h 1809750"/>
                <a:gd name="connsiteX0" fmla="*/ 1281112 w 3314700"/>
                <a:gd name="connsiteY0" fmla="*/ 0 h 1828800"/>
                <a:gd name="connsiteX1" fmla="*/ 3314700 w 3314700"/>
                <a:gd name="connsiteY1" fmla="*/ 1233487 h 1828800"/>
                <a:gd name="connsiteX2" fmla="*/ 0 w 3314700"/>
                <a:gd name="connsiteY2" fmla="*/ 1828800 h 1828800"/>
                <a:gd name="connsiteX3" fmla="*/ 1281112 w 3314700"/>
                <a:gd name="connsiteY3" fmla="*/ 0 h 1828800"/>
                <a:gd name="connsiteX0" fmla="*/ 1300162 w 3333750"/>
                <a:gd name="connsiteY0" fmla="*/ 0 h 1824037"/>
                <a:gd name="connsiteX1" fmla="*/ 3333750 w 3333750"/>
                <a:gd name="connsiteY1" fmla="*/ 1233487 h 1824037"/>
                <a:gd name="connsiteX2" fmla="*/ 0 w 3333750"/>
                <a:gd name="connsiteY2" fmla="*/ 1824037 h 1824037"/>
                <a:gd name="connsiteX3" fmla="*/ 1300162 w 3333750"/>
                <a:gd name="connsiteY3" fmla="*/ 0 h 1824037"/>
                <a:gd name="connsiteX0" fmla="*/ 1314449 w 3333750"/>
                <a:gd name="connsiteY0" fmla="*/ 0 h 1381124"/>
                <a:gd name="connsiteX1" fmla="*/ 3333750 w 3333750"/>
                <a:gd name="connsiteY1" fmla="*/ 790574 h 1381124"/>
                <a:gd name="connsiteX2" fmla="*/ 0 w 3333750"/>
                <a:gd name="connsiteY2" fmla="*/ 1381124 h 1381124"/>
                <a:gd name="connsiteX3" fmla="*/ 1314449 w 3333750"/>
                <a:gd name="connsiteY3" fmla="*/ 0 h 1381124"/>
                <a:gd name="connsiteX0" fmla="*/ 1300162 w 3333750"/>
                <a:gd name="connsiteY0" fmla="*/ 0 h 1819274"/>
                <a:gd name="connsiteX1" fmla="*/ 3333750 w 3333750"/>
                <a:gd name="connsiteY1" fmla="*/ 1228724 h 1819274"/>
                <a:gd name="connsiteX2" fmla="*/ 0 w 3333750"/>
                <a:gd name="connsiteY2" fmla="*/ 1819274 h 1819274"/>
                <a:gd name="connsiteX3" fmla="*/ 1300162 w 3333750"/>
                <a:gd name="connsiteY3" fmla="*/ 0 h 1819274"/>
                <a:gd name="connsiteX0" fmla="*/ 1300162 w 3333750"/>
                <a:gd name="connsiteY0" fmla="*/ 0 h 1819274"/>
                <a:gd name="connsiteX1" fmla="*/ 3333750 w 3333750"/>
                <a:gd name="connsiteY1" fmla="*/ 1228724 h 1819274"/>
                <a:gd name="connsiteX2" fmla="*/ 0 w 3333750"/>
                <a:gd name="connsiteY2" fmla="*/ 1819274 h 1819274"/>
                <a:gd name="connsiteX3" fmla="*/ 1300162 w 3333750"/>
                <a:gd name="connsiteY3" fmla="*/ 0 h 1819274"/>
                <a:gd name="connsiteX0" fmla="*/ 1325868 w 3359456"/>
                <a:gd name="connsiteY0" fmla="*/ 0 h 1822946"/>
                <a:gd name="connsiteX1" fmla="*/ 3359456 w 3359456"/>
                <a:gd name="connsiteY1" fmla="*/ 1228724 h 1822946"/>
                <a:gd name="connsiteX2" fmla="*/ 0 w 3359456"/>
                <a:gd name="connsiteY2" fmla="*/ 1822946 h 1822946"/>
                <a:gd name="connsiteX3" fmla="*/ 1325868 w 3359456"/>
                <a:gd name="connsiteY3" fmla="*/ 0 h 1822946"/>
                <a:gd name="connsiteX0" fmla="*/ 1325868 w 3359456"/>
                <a:gd name="connsiteY0" fmla="*/ 0 h 1822946"/>
                <a:gd name="connsiteX1" fmla="*/ 3359456 w 3359456"/>
                <a:gd name="connsiteY1" fmla="*/ 1228724 h 1822946"/>
                <a:gd name="connsiteX2" fmla="*/ 0 w 3359456"/>
                <a:gd name="connsiteY2" fmla="*/ 1822946 h 1822946"/>
                <a:gd name="connsiteX3" fmla="*/ 1325868 w 3359456"/>
                <a:gd name="connsiteY3" fmla="*/ 0 h 1822946"/>
              </a:gdLst>
              <a:ahLst/>
              <a:cxnLst>
                <a:cxn ang="0">
                  <a:pos x="connsiteX0" y="connsiteY0"/>
                </a:cxn>
                <a:cxn ang="0">
                  <a:pos x="connsiteX1" y="connsiteY1"/>
                </a:cxn>
                <a:cxn ang="0">
                  <a:pos x="connsiteX2" y="connsiteY2"/>
                </a:cxn>
                <a:cxn ang="0">
                  <a:pos x="connsiteX3" y="connsiteY3"/>
                </a:cxn>
              </a:cxnLst>
              <a:rect l="l" t="t" r="r" b="b"/>
              <a:pathLst>
                <a:path w="3359456" h="1822946">
                  <a:moveTo>
                    <a:pt x="1325868" y="0"/>
                  </a:moveTo>
                  <a:lnTo>
                    <a:pt x="3359456" y="1228724"/>
                  </a:lnTo>
                  <a:lnTo>
                    <a:pt x="0" y="1822946"/>
                  </a:lnTo>
                  <a:lnTo>
                    <a:pt x="1325868" y="0"/>
                  </a:lnTo>
                  <a:close/>
                </a:path>
              </a:pathLst>
            </a:custGeom>
            <a:gradFill>
              <a:gsLst>
                <a:gs pos="100000">
                  <a:schemeClr val="accent3"/>
                </a:gs>
                <a:gs pos="44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4" name="Freeform 13"/>
            <p:cNvSpPr/>
            <p:nvPr/>
          </p:nvSpPr>
          <p:spPr>
            <a:xfrm>
              <a:off x="-227" y="-2"/>
              <a:ext cx="1040749" cy="6875699"/>
            </a:xfrm>
            <a:custGeom>
              <a:avLst/>
              <a:gdLst>
                <a:gd name="connsiteX0" fmla="*/ 0 w 1076445"/>
                <a:gd name="connsiteY0" fmla="*/ 0 h 6817489"/>
                <a:gd name="connsiteX1" fmla="*/ 1076445 w 1076445"/>
                <a:gd name="connsiteY1" fmla="*/ 1805651 h 6817489"/>
                <a:gd name="connsiteX2" fmla="*/ 11574 w 1076445"/>
                <a:gd name="connsiteY2" fmla="*/ 6817489 h 6817489"/>
                <a:gd name="connsiteX3" fmla="*/ 0 w 1076445"/>
                <a:gd name="connsiteY3" fmla="*/ 0 h 6817489"/>
                <a:gd name="connsiteX0" fmla="*/ 0 w 873245"/>
                <a:gd name="connsiteY0" fmla="*/ 0 h 6817489"/>
                <a:gd name="connsiteX1" fmla="*/ 873245 w 873245"/>
                <a:gd name="connsiteY1" fmla="*/ 1764376 h 6817489"/>
                <a:gd name="connsiteX2" fmla="*/ 11574 w 873245"/>
                <a:gd name="connsiteY2" fmla="*/ 6817489 h 6817489"/>
                <a:gd name="connsiteX3" fmla="*/ 0 w 873245"/>
                <a:gd name="connsiteY3" fmla="*/ 0 h 6817489"/>
                <a:gd name="connsiteX0" fmla="*/ 0 w 1047870"/>
                <a:gd name="connsiteY0" fmla="*/ 0 h 6817489"/>
                <a:gd name="connsiteX1" fmla="*/ 1047870 w 1047870"/>
                <a:gd name="connsiteY1" fmla="*/ 1770726 h 6817489"/>
                <a:gd name="connsiteX2" fmla="*/ 11574 w 1047870"/>
                <a:gd name="connsiteY2" fmla="*/ 6817489 h 6817489"/>
                <a:gd name="connsiteX3" fmla="*/ 0 w 1047870"/>
                <a:gd name="connsiteY3" fmla="*/ 0 h 6817489"/>
                <a:gd name="connsiteX0" fmla="*/ 0 w 698013"/>
                <a:gd name="connsiteY0" fmla="*/ 0 h 6817489"/>
                <a:gd name="connsiteX1" fmla="*/ 698013 w 698013"/>
                <a:gd name="connsiteY1" fmla="*/ 2181752 h 6817489"/>
                <a:gd name="connsiteX2" fmla="*/ 11574 w 698013"/>
                <a:gd name="connsiteY2" fmla="*/ 6817489 h 6817489"/>
                <a:gd name="connsiteX3" fmla="*/ 0 w 698013"/>
                <a:gd name="connsiteY3" fmla="*/ 0 h 6817489"/>
                <a:gd name="connsiteX0" fmla="*/ 0 w 1039919"/>
                <a:gd name="connsiteY0" fmla="*/ 0 h 6817489"/>
                <a:gd name="connsiteX1" fmla="*/ 1039919 w 1039919"/>
                <a:gd name="connsiteY1" fmla="*/ 1762823 h 6817489"/>
                <a:gd name="connsiteX2" fmla="*/ 11574 w 1039919"/>
                <a:gd name="connsiteY2" fmla="*/ 6817489 h 6817489"/>
                <a:gd name="connsiteX3" fmla="*/ 0 w 1039919"/>
                <a:gd name="connsiteY3" fmla="*/ 0 h 6817489"/>
                <a:gd name="connsiteX0" fmla="*/ 0 w 823788"/>
                <a:gd name="connsiteY0" fmla="*/ 0 h 6817489"/>
                <a:gd name="connsiteX1" fmla="*/ 823788 w 823788"/>
                <a:gd name="connsiteY1" fmla="*/ 1820668 h 6817489"/>
                <a:gd name="connsiteX2" fmla="*/ 11574 w 823788"/>
                <a:gd name="connsiteY2" fmla="*/ 6817489 h 6817489"/>
                <a:gd name="connsiteX3" fmla="*/ 0 w 823788"/>
                <a:gd name="connsiteY3" fmla="*/ 0 h 6817489"/>
                <a:gd name="connsiteX0" fmla="*/ 0 w 1035762"/>
                <a:gd name="connsiteY0" fmla="*/ 0 h 6817489"/>
                <a:gd name="connsiteX1" fmla="*/ 1035762 w 1035762"/>
                <a:gd name="connsiteY1" fmla="*/ 1766955 h 6817489"/>
                <a:gd name="connsiteX2" fmla="*/ 11574 w 1035762"/>
                <a:gd name="connsiteY2" fmla="*/ 6817489 h 6817489"/>
                <a:gd name="connsiteX3" fmla="*/ 0 w 1035762"/>
                <a:gd name="connsiteY3" fmla="*/ 0 h 6817489"/>
                <a:gd name="connsiteX0" fmla="*/ 0 w 1040524"/>
                <a:gd name="connsiteY0" fmla="*/ 0 h 6817489"/>
                <a:gd name="connsiteX1" fmla="*/ 1040524 w 1040524"/>
                <a:gd name="connsiteY1" fmla="*/ 1762221 h 6817489"/>
                <a:gd name="connsiteX2" fmla="*/ 11574 w 1040524"/>
                <a:gd name="connsiteY2" fmla="*/ 6817489 h 6817489"/>
                <a:gd name="connsiteX3" fmla="*/ 0 w 1040524"/>
                <a:gd name="connsiteY3" fmla="*/ 0 h 6817489"/>
                <a:gd name="connsiteX0" fmla="*/ 225 w 1040749"/>
                <a:gd name="connsiteY0" fmla="*/ 0 h 6858541"/>
                <a:gd name="connsiteX1" fmla="*/ 1040749 w 1040749"/>
                <a:gd name="connsiteY1" fmla="*/ 1762221 h 6858541"/>
                <a:gd name="connsiteX2" fmla="*/ 0 w 1040749"/>
                <a:gd name="connsiteY2" fmla="*/ 6858541 h 6858541"/>
                <a:gd name="connsiteX3" fmla="*/ 225 w 1040749"/>
                <a:gd name="connsiteY3" fmla="*/ 0 h 6858541"/>
                <a:gd name="connsiteX0" fmla="*/ 225 w 1040749"/>
                <a:gd name="connsiteY0" fmla="*/ 0 h 6835083"/>
                <a:gd name="connsiteX1" fmla="*/ 1040749 w 1040749"/>
                <a:gd name="connsiteY1" fmla="*/ 1762221 h 6835083"/>
                <a:gd name="connsiteX2" fmla="*/ 0 w 1040749"/>
                <a:gd name="connsiteY2" fmla="*/ 6835083 h 6835083"/>
                <a:gd name="connsiteX3" fmla="*/ 225 w 1040749"/>
                <a:gd name="connsiteY3" fmla="*/ 0 h 6835083"/>
              </a:gdLst>
              <a:ahLst/>
              <a:cxnLst>
                <a:cxn ang="0">
                  <a:pos x="connsiteX0" y="connsiteY0"/>
                </a:cxn>
                <a:cxn ang="0">
                  <a:pos x="connsiteX1" y="connsiteY1"/>
                </a:cxn>
                <a:cxn ang="0">
                  <a:pos x="connsiteX2" y="connsiteY2"/>
                </a:cxn>
                <a:cxn ang="0">
                  <a:pos x="connsiteX3" y="connsiteY3"/>
                </a:cxn>
              </a:cxnLst>
              <a:rect l="l" t="t" r="r" b="b"/>
              <a:pathLst>
                <a:path w="1040749" h="6835083">
                  <a:moveTo>
                    <a:pt x="225" y="0"/>
                  </a:moveTo>
                  <a:lnTo>
                    <a:pt x="1040749" y="1762221"/>
                  </a:lnTo>
                  <a:lnTo>
                    <a:pt x="0" y="6835083"/>
                  </a:lnTo>
                  <a:lnTo>
                    <a:pt x="225" y="0"/>
                  </a:lnTo>
                  <a:close/>
                </a:path>
              </a:pathLst>
            </a:custGeom>
            <a:gradFill>
              <a:gsLst>
                <a:gs pos="96000">
                  <a:schemeClr val="accent3"/>
                </a:gs>
                <a:gs pos="18000">
                  <a:schemeClr val="accent2"/>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5" name="Freeform 14"/>
            <p:cNvSpPr/>
            <p:nvPr/>
          </p:nvSpPr>
          <p:spPr>
            <a:xfrm>
              <a:off x="3119436" y="-1"/>
              <a:ext cx="3260163" cy="3022037"/>
            </a:xfrm>
            <a:custGeom>
              <a:avLst/>
              <a:gdLst>
                <a:gd name="connsiteX0" fmla="*/ 185737 w 3228975"/>
                <a:gd name="connsiteY0" fmla="*/ 0 h 3024188"/>
                <a:gd name="connsiteX1" fmla="*/ 0 w 3228975"/>
                <a:gd name="connsiteY1" fmla="*/ 1771650 h 3024188"/>
                <a:gd name="connsiteX2" fmla="*/ 3228975 w 3228975"/>
                <a:gd name="connsiteY2" fmla="*/ 3024188 h 3024188"/>
                <a:gd name="connsiteX3" fmla="*/ 185737 w 3228975"/>
                <a:gd name="connsiteY3" fmla="*/ 0 h 3024188"/>
                <a:gd name="connsiteX0" fmla="*/ 185737 w 3228975"/>
                <a:gd name="connsiteY0" fmla="*/ 0 h 3024188"/>
                <a:gd name="connsiteX1" fmla="*/ 0 w 3228975"/>
                <a:gd name="connsiteY1" fmla="*/ 1771650 h 3024188"/>
                <a:gd name="connsiteX2" fmla="*/ 3228975 w 3228975"/>
                <a:gd name="connsiteY2" fmla="*/ 3024188 h 3024188"/>
                <a:gd name="connsiteX3" fmla="*/ 1976437 w 3228975"/>
                <a:gd name="connsiteY3" fmla="*/ 1776413 h 3024188"/>
                <a:gd name="connsiteX4" fmla="*/ 185737 w 3228975"/>
                <a:gd name="connsiteY4" fmla="*/ 0 h 3024188"/>
                <a:gd name="connsiteX0" fmla="*/ 185737 w 3228975"/>
                <a:gd name="connsiteY0" fmla="*/ 0 h 3024188"/>
                <a:gd name="connsiteX1" fmla="*/ 0 w 3228975"/>
                <a:gd name="connsiteY1" fmla="*/ 1771650 h 3024188"/>
                <a:gd name="connsiteX2" fmla="*/ 3228975 w 3228975"/>
                <a:gd name="connsiteY2" fmla="*/ 3024188 h 3024188"/>
                <a:gd name="connsiteX3" fmla="*/ 2733674 w 3228975"/>
                <a:gd name="connsiteY3" fmla="*/ 1281113 h 3024188"/>
                <a:gd name="connsiteX4" fmla="*/ 185737 w 3228975"/>
                <a:gd name="connsiteY4" fmla="*/ 0 h 3024188"/>
                <a:gd name="connsiteX0" fmla="*/ 185737 w 3181350"/>
                <a:gd name="connsiteY0" fmla="*/ 0 h 2481263"/>
                <a:gd name="connsiteX1" fmla="*/ 0 w 3181350"/>
                <a:gd name="connsiteY1" fmla="*/ 1771650 h 2481263"/>
                <a:gd name="connsiteX2" fmla="*/ 3181350 w 3181350"/>
                <a:gd name="connsiteY2" fmla="*/ 2481263 h 2481263"/>
                <a:gd name="connsiteX3" fmla="*/ 2733674 w 3181350"/>
                <a:gd name="connsiteY3" fmla="*/ 1281113 h 2481263"/>
                <a:gd name="connsiteX4" fmla="*/ 185737 w 3181350"/>
                <a:gd name="connsiteY4" fmla="*/ 0 h 2481263"/>
                <a:gd name="connsiteX0" fmla="*/ 185737 w 3214688"/>
                <a:gd name="connsiteY0" fmla="*/ 0 h 3014663"/>
                <a:gd name="connsiteX1" fmla="*/ 0 w 3214688"/>
                <a:gd name="connsiteY1" fmla="*/ 1771650 h 3014663"/>
                <a:gd name="connsiteX2" fmla="*/ 3214688 w 3214688"/>
                <a:gd name="connsiteY2" fmla="*/ 3014663 h 3014663"/>
                <a:gd name="connsiteX3" fmla="*/ 2733674 w 3214688"/>
                <a:gd name="connsiteY3" fmla="*/ 1281113 h 3014663"/>
                <a:gd name="connsiteX4" fmla="*/ 185737 w 3214688"/>
                <a:gd name="connsiteY4" fmla="*/ 0 h 3014663"/>
                <a:gd name="connsiteX0" fmla="*/ 185737 w 3214688"/>
                <a:gd name="connsiteY0" fmla="*/ 0 h 3014663"/>
                <a:gd name="connsiteX1" fmla="*/ 0 w 3214688"/>
                <a:gd name="connsiteY1" fmla="*/ 1771650 h 3014663"/>
                <a:gd name="connsiteX2" fmla="*/ 3214688 w 3214688"/>
                <a:gd name="connsiteY2" fmla="*/ 3014663 h 3014663"/>
                <a:gd name="connsiteX3" fmla="*/ 2733674 w 3214688"/>
                <a:gd name="connsiteY3" fmla="*/ 1285876 h 3014663"/>
                <a:gd name="connsiteX4" fmla="*/ 185737 w 3214688"/>
                <a:gd name="connsiteY4" fmla="*/ 0 h 3014663"/>
                <a:gd name="connsiteX0" fmla="*/ 185737 w 3214688"/>
                <a:gd name="connsiteY0" fmla="*/ 0 h 3014663"/>
                <a:gd name="connsiteX1" fmla="*/ 0 w 3214688"/>
                <a:gd name="connsiteY1" fmla="*/ 1771650 h 3014663"/>
                <a:gd name="connsiteX2" fmla="*/ 3214688 w 3214688"/>
                <a:gd name="connsiteY2" fmla="*/ 3014663 h 3014663"/>
                <a:gd name="connsiteX3" fmla="*/ 185737 w 3214688"/>
                <a:gd name="connsiteY3" fmla="*/ 0 h 3014663"/>
                <a:gd name="connsiteX0" fmla="*/ 190500 w 3219451"/>
                <a:gd name="connsiteY0" fmla="*/ 0 h 3014663"/>
                <a:gd name="connsiteX1" fmla="*/ 0 w 3219451"/>
                <a:gd name="connsiteY1" fmla="*/ 1781175 h 3014663"/>
                <a:gd name="connsiteX2" fmla="*/ 3219451 w 3219451"/>
                <a:gd name="connsiteY2" fmla="*/ 3014663 h 3014663"/>
                <a:gd name="connsiteX3" fmla="*/ 190500 w 3219451"/>
                <a:gd name="connsiteY3" fmla="*/ 0 h 3014663"/>
                <a:gd name="connsiteX0" fmla="*/ 190500 w 3219451"/>
                <a:gd name="connsiteY0" fmla="*/ 0 h 3014663"/>
                <a:gd name="connsiteX1" fmla="*/ 0 w 3219451"/>
                <a:gd name="connsiteY1" fmla="*/ 1766887 h 3014663"/>
                <a:gd name="connsiteX2" fmla="*/ 3219451 w 3219451"/>
                <a:gd name="connsiteY2" fmla="*/ 3014663 h 3014663"/>
                <a:gd name="connsiteX3" fmla="*/ 190500 w 3219451"/>
                <a:gd name="connsiteY3" fmla="*/ 0 h 3014663"/>
                <a:gd name="connsiteX0" fmla="*/ 223838 w 3252789"/>
                <a:gd name="connsiteY0" fmla="*/ 0 h 3014663"/>
                <a:gd name="connsiteX1" fmla="*/ 0 w 3252789"/>
                <a:gd name="connsiteY1" fmla="*/ 1771650 h 3014663"/>
                <a:gd name="connsiteX2" fmla="*/ 3252789 w 3252789"/>
                <a:gd name="connsiteY2" fmla="*/ 3014663 h 3014663"/>
                <a:gd name="connsiteX3" fmla="*/ 223838 w 3252789"/>
                <a:gd name="connsiteY3" fmla="*/ 0 h 3014663"/>
                <a:gd name="connsiteX0" fmla="*/ 223838 w 3252789"/>
                <a:gd name="connsiteY0" fmla="*/ 0 h 3014663"/>
                <a:gd name="connsiteX1" fmla="*/ 0 w 3252789"/>
                <a:gd name="connsiteY1" fmla="*/ 1790700 h 3014663"/>
                <a:gd name="connsiteX2" fmla="*/ 3252789 w 3252789"/>
                <a:gd name="connsiteY2" fmla="*/ 3014663 h 3014663"/>
                <a:gd name="connsiteX3" fmla="*/ 223838 w 3252789"/>
                <a:gd name="connsiteY3" fmla="*/ 0 h 3014663"/>
                <a:gd name="connsiteX0" fmla="*/ 223838 w 3252789"/>
                <a:gd name="connsiteY0" fmla="*/ 0 h 3022037"/>
                <a:gd name="connsiteX1" fmla="*/ 0 w 3252789"/>
                <a:gd name="connsiteY1" fmla="*/ 1790700 h 3022037"/>
                <a:gd name="connsiteX2" fmla="*/ 3252789 w 3252789"/>
                <a:gd name="connsiteY2" fmla="*/ 3022037 h 3022037"/>
                <a:gd name="connsiteX3" fmla="*/ 223838 w 3252789"/>
                <a:gd name="connsiteY3" fmla="*/ 0 h 3022037"/>
                <a:gd name="connsiteX0" fmla="*/ 223838 w 3260163"/>
                <a:gd name="connsiteY0" fmla="*/ 0 h 3014663"/>
                <a:gd name="connsiteX1" fmla="*/ 0 w 3260163"/>
                <a:gd name="connsiteY1" fmla="*/ 1790700 h 3014663"/>
                <a:gd name="connsiteX2" fmla="*/ 3260163 w 3260163"/>
                <a:gd name="connsiteY2" fmla="*/ 3014663 h 3014663"/>
                <a:gd name="connsiteX3" fmla="*/ 223838 w 3260163"/>
                <a:gd name="connsiteY3" fmla="*/ 0 h 3014663"/>
                <a:gd name="connsiteX0" fmla="*/ 223838 w 3260163"/>
                <a:gd name="connsiteY0" fmla="*/ 0 h 3022037"/>
                <a:gd name="connsiteX1" fmla="*/ 0 w 3260163"/>
                <a:gd name="connsiteY1" fmla="*/ 1790700 h 3022037"/>
                <a:gd name="connsiteX2" fmla="*/ 3260163 w 3260163"/>
                <a:gd name="connsiteY2" fmla="*/ 3022037 h 3022037"/>
                <a:gd name="connsiteX3" fmla="*/ 223838 w 3260163"/>
                <a:gd name="connsiteY3" fmla="*/ 0 h 3022037"/>
              </a:gdLst>
              <a:ahLst/>
              <a:cxnLst>
                <a:cxn ang="0">
                  <a:pos x="connsiteX0" y="connsiteY0"/>
                </a:cxn>
                <a:cxn ang="0">
                  <a:pos x="connsiteX1" y="connsiteY1"/>
                </a:cxn>
                <a:cxn ang="0">
                  <a:pos x="connsiteX2" y="connsiteY2"/>
                </a:cxn>
                <a:cxn ang="0">
                  <a:pos x="connsiteX3" y="connsiteY3"/>
                </a:cxn>
              </a:cxnLst>
              <a:rect l="l" t="t" r="r" b="b"/>
              <a:pathLst>
                <a:path w="3260163" h="3022037">
                  <a:moveTo>
                    <a:pt x="223838" y="0"/>
                  </a:moveTo>
                  <a:lnTo>
                    <a:pt x="0" y="1790700"/>
                  </a:lnTo>
                  <a:lnTo>
                    <a:pt x="3260163" y="3022037"/>
                  </a:lnTo>
                  <a:lnTo>
                    <a:pt x="223838" y="0"/>
                  </a:lnTo>
                  <a:close/>
                </a:path>
              </a:pathLst>
            </a:custGeom>
            <a:gradFill>
              <a:gsLst>
                <a:gs pos="100000">
                  <a:schemeClr val="accent3"/>
                </a:gs>
                <a:gs pos="6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6" name="Freeform 15"/>
            <p:cNvSpPr/>
            <p:nvPr/>
          </p:nvSpPr>
          <p:spPr>
            <a:xfrm>
              <a:off x="3343275" y="0"/>
              <a:ext cx="4337998" cy="3019426"/>
            </a:xfrm>
            <a:custGeom>
              <a:avLst/>
              <a:gdLst>
                <a:gd name="connsiteX0" fmla="*/ 0 w 4324350"/>
                <a:gd name="connsiteY0" fmla="*/ 0 h 3019426"/>
                <a:gd name="connsiteX1" fmla="*/ 4324350 w 4324350"/>
                <a:gd name="connsiteY1" fmla="*/ 1214438 h 3019426"/>
                <a:gd name="connsiteX2" fmla="*/ 3028950 w 4324350"/>
                <a:gd name="connsiteY2" fmla="*/ 3019426 h 3019426"/>
                <a:gd name="connsiteX3" fmla="*/ 0 w 4324350"/>
                <a:gd name="connsiteY3" fmla="*/ 0 h 3019426"/>
                <a:gd name="connsiteX0" fmla="*/ 0 w 4324350"/>
                <a:gd name="connsiteY0" fmla="*/ 0 h 3019426"/>
                <a:gd name="connsiteX1" fmla="*/ 4324350 w 4324350"/>
                <a:gd name="connsiteY1" fmla="*/ 1214438 h 3019426"/>
                <a:gd name="connsiteX2" fmla="*/ 3028950 w 4324350"/>
                <a:gd name="connsiteY2" fmla="*/ 3019426 h 3019426"/>
                <a:gd name="connsiteX3" fmla="*/ 0 w 4324350"/>
                <a:gd name="connsiteY3" fmla="*/ 0 h 3019426"/>
                <a:gd name="connsiteX0" fmla="*/ 0 w 4337998"/>
                <a:gd name="connsiteY0" fmla="*/ 0 h 3019426"/>
                <a:gd name="connsiteX1" fmla="*/ 4337998 w 4337998"/>
                <a:gd name="connsiteY1" fmla="*/ 1214438 h 3019426"/>
                <a:gd name="connsiteX2" fmla="*/ 3028950 w 4337998"/>
                <a:gd name="connsiteY2" fmla="*/ 3019426 h 3019426"/>
                <a:gd name="connsiteX3" fmla="*/ 0 w 4337998"/>
                <a:gd name="connsiteY3" fmla="*/ 0 h 3019426"/>
                <a:gd name="connsiteX0" fmla="*/ 0 w 4337998"/>
                <a:gd name="connsiteY0" fmla="*/ 0 h 3019426"/>
                <a:gd name="connsiteX1" fmla="*/ 4337998 w 4337998"/>
                <a:gd name="connsiteY1" fmla="*/ 1214438 h 3019426"/>
                <a:gd name="connsiteX2" fmla="*/ 3015303 w 4337998"/>
                <a:gd name="connsiteY2" fmla="*/ 3019426 h 3019426"/>
                <a:gd name="connsiteX3" fmla="*/ 0 w 4337998"/>
                <a:gd name="connsiteY3" fmla="*/ 0 h 3019426"/>
              </a:gdLst>
              <a:ahLst/>
              <a:cxnLst>
                <a:cxn ang="0">
                  <a:pos x="connsiteX0" y="connsiteY0"/>
                </a:cxn>
                <a:cxn ang="0">
                  <a:pos x="connsiteX1" y="connsiteY1"/>
                </a:cxn>
                <a:cxn ang="0">
                  <a:pos x="connsiteX2" y="connsiteY2"/>
                </a:cxn>
                <a:cxn ang="0">
                  <a:pos x="connsiteX3" y="connsiteY3"/>
                </a:cxn>
              </a:cxnLst>
              <a:rect l="l" t="t" r="r" b="b"/>
              <a:pathLst>
                <a:path w="4337998" h="3019426">
                  <a:moveTo>
                    <a:pt x="0" y="0"/>
                  </a:moveTo>
                  <a:lnTo>
                    <a:pt x="4337998" y="1214438"/>
                  </a:lnTo>
                  <a:lnTo>
                    <a:pt x="3015303" y="3019426"/>
                  </a:lnTo>
                  <a:lnTo>
                    <a:pt x="0" y="0"/>
                  </a:lnTo>
                  <a:close/>
                </a:path>
              </a:pathLst>
            </a:custGeom>
            <a:gradFill>
              <a:gsLst>
                <a:gs pos="100000">
                  <a:schemeClr val="accent3"/>
                </a:gs>
                <a:gs pos="44000">
                  <a:schemeClr val="accent2"/>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r>
                <a:rPr lang="en-US" sz="2000"/>
                <a:t>s</a:t>
              </a:r>
              <a:endParaRPr lang="en-US" sz="2000" dirty="0"/>
            </a:p>
          </p:txBody>
        </p:sp>
        <p:sp>
          <p:nvSpPr>
            <p:cNvPr id="17" name="Freeform 16"/>
            <p:cNvSpPr/>
            <p:nvPr/>
          </p:nvSpPr>
          <p:spPr>
            <a:xfrm>
              <a:off x="7667625" y="1"/>
              <a:ext cx="4533261" cy="1214438"/>
            </a:xfrm>
            <a:custGeom>
              <a:avLst/>
              <a:gdLst>
                <a:gd name="connsiteX0" fmla="*/ 3367088 w 4524375"/>
                <a:gd name="connsiteY0" fmla="*/ 0 h 1223963"/>
                <a:gd name="connsiteX1" fmla="*/ 0 w 4524375"/>
                <a:gd name="connsiteY1" fmla="*/ 1223963 h 1223963"/>
                <a:gd name="connsiteX2" fmla="*/ 4524375 w 4524375"/>
                <a:gd name="connsiteY2" fmla="*/ 1071563 h 1223963"/>
                <a:gd name="connsiteX3" fmla="*/ 3367088 w 4524375"/>
                <a:gd name="connsiteY3" fmla="*/ 0 h 1223963"/>
                <a:gd name="connsiteX0" fmla="*/ 3352800 w 4524375"/>
                <a:gd name="connsiteY0" fmla="*/ 0 h 1233489"/>
                <a:gd name="connsiteX1" fmla="*/ 0 w 4524375"/>
                <a:gd name="connsiteY1" fmla="*/ 1233489 h 1233489"/>
                <a:gd name="connsiteX2" fmla="*/ 4524375 w 4524375"/>
                <a:gd name="connsiteY2" fmla="*/ 1081089 h 1233489"/>
                <a:gd name="connsiteX3" fmla="*/ 3352800 w 4524375"/>
                <a:gd name="connsiteY3" fmla="*/ 0 h 1233489"/>
                <a:gd name="connsiteX0" fmla="*/ 3352800 w 4524375"/>
                <a:gd name="connsiteY0" fmla="*/ 0 h 1228726"/>
                <a:gd name="connsiteX1" fmla="*/ 0 w 4524375"/>
                <a:gd name="connsiteY1" fmla="*/ 1228726 h 1228726"/>
                <a:gd name="connsiteX2" fmla="*/ 4524375 w 4524375"/>
                <a:gd name="connsiteY2" fmla="*/ 1076326 h 1228726"/>
                <a:gd name="connsiteX3" fmla="*/ 3352800 w 4524375"/>
                <a:gd name="connsiteY3" fmla="*/ 0 h 1228726"/>
                <a:gd name="connsiteX0" fmla="*/ 3357563 w 4524375"/>
                <a:gd name="connsiteY0" fmla="*/ 0 h 1223963"/>
                <a:gd name="connsiteX1" fmla="*/ 0 w 4524375"/>
                <a:gd name="connsiteY1" fmla="*/ 1223963 h 1223963"/>
                <a:gd name="connsiteX2" fmla="*/ 4524375 w 4524375"/>
                <a:gd name="connsiteY2" fmla="*/ 1071563 h 1223963"/>
                <a:gd name="connsiteX3" fmla="*/ 3357563 w 4524375"/>
                <a:gd name="connsiteY3" fmla="*/ 0 h 1223963"/>
                <a:gd name="connsiteX0" fmla="*/ 3371851 w 4538663"/>
                <a:gd name="connsiteY0" fmla="*/ 0 h 1219200"/>
                <a:gd name="connsiteX1" fmla="*/ 0 w 4538663"/>
                <a:gd name="connsiteY1" fmla="*/ 1219200 h 1219200"/>
                <a:gd name="connsiteX2" fmla="*/ 4538663 w 4538663"/>
                <a:gd name="connsiteY2" fmla="*/ 1071563 h 1219200"/>
                <a:gd name="connsiteX3" fmla="*/ 3371851 w 4538663"/>
                <a:gd name="connsiteY3" fmla="*/ 0 h 1219200"/>
                <a:gd name="connsiteX0" fmla="*/ 3243264 w 4410076"/>
                <a:gd name="connsiteY0" fmla="*/ 0 h 1071563"/>
                <a:gd name="connsiteX1" fmla="*/ 0 w 4410076"/>
                <a:gd name="connsiteY1" fmla="*/ 1033463 h 1071563"/>
                <a:gd name="connsiteX2" fmla="*/ 4410076 w 4410076"/>
                <a:gd name="connsiteY2" fmla="*/ 1071563 h 1071563"/>
                <a:gd name="connsiteX3" fmla="*/ 3243264 w 4410076"/>
                <a:gd name="connsiteY3" fmla="*/ 0 h 1071563"/>
                <a:gd name="connsiteX0" fmla="*/ 3352801 w 4519613"/>
                <a:gd name="connsiteY0" fmla="*/ 0 h 1214438"/>
                <a:gd name="connsiteX1" fmla="*/ 0 w 4519613"/>
                <a:gd name="connsiteY1" fmla="*/ 1214438 h 1214438"/>
                <a:gd name="connsiteX2" fmla="*/ 4519613 w 4519613"/>
                <a:gd name="connsiteY2" fmla="*/ 1071563 h 1214438"/>
                <a:gd name="connsiteX3" fmla="*/ 3352801 w 4519613"/>
                <a:gd name="connsiteY3" fmla="*/ 0 h 1214438"/>
                <a:gd name="connsiteX0" fmla="*/ 3352801 w 4533261"/>
                <a:gd name="connsiteY0" fmla="*/ 0 h 1214438"/>
                <a:gd name="connsiteX1" fmla="*/ 0 w 4533261"/>
                <a:gd name="connsiteY1" fmla="*/ 1214438 h 1214438"/>
                <a:gd name="connsiteX2" fmla="*/ 4533261 w 4533261"/>
                <a:gd name="connsiteY2" fmla="*/ 1071563 h 1214438"/>
                <a:gd name="connsiteX3" fmla="*/ 3352801 w 4533261"/>
                <a:gd name="connsiteY3" fmla="*/ 0 h 1214438"/>
                <a:gd name="connsiteX0" fmla="*/ 3352801 w 4533261"/>
                <a:gd name="connsiteY0" fmla="*/ 0 h 1214438"/>
                <a:gd name="connsiteX1" fmla="*/ 0 w 4533261"/>
                <a:gd name="connsiteY1" fmla="*/ 1214438 h 1214438"/>
                <a:gd name="connsiteX2" fmla="*/ 4533261 w 4533261"/>
                <a:gd name="connsiteY2" fmla="*/ 1098859 h 1214438"/>
                <a:gd name="connsiteX3" fmla="*/ 3352801 w 4533261"/>
                <a:gd name="connsiteY3" fmla="*/ 0 h 1214438"/>
              </a:gdLst>
              <a:ahLst/>
              <a:cxnLst>
                <a:cxn ang="0">
                  <a:pos x="connsiteX0" y="connsiteY0"/>
                </a:cxn>
                <a:cxn ang="0">
                  <a:pos x="connsiteX1" y="connsiteY1"/>
                </a:cxn>
                <a:cxn ang="0">
                  <a:pos x="connsiteX2" y="connsiteY2"/>
                </a:cxn>
                <a:cxn ang="0">
                  <a:pos x="connsiteX3" y="connsiteY3"/>
                </a:cxn>
              </a:cxnLst>
              <a:rect l="l" t="t" r="r" b="b"/>
              <a:pathLst>
                <a:path w="4533261" h="1214438">
                  <a:moveTo>
                    <a:pt x="3352801" y="0"/>
                  </a:moveTo>
                  <a:lnTo>
                    <a:pt x="0" y="1214438"/>
                  </a:lnTo>
                  <a:lnTo>
                    <a:pt x="4533261" y="1098859"/>
                  </a:lnTo>
                  <a:lnTo>
                    <a:pt x="3352801" y="0"/>
                  </a:lnTo>
                  <a:close/>
                </a:path>
              </a:pathLst>
            </a:custGeom>
            <a:gradFill>
              <a:gsLst>
                <a:gs pos="100000">
                  <a:schemeClr val="accent3"/>
                </a:gs>
                <a:gs pos="44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8" name="Freeform 17"/>
            <p:cNvSpPr/>
            <p:nvPr/>
          </p:nvSpPr>
          <p:spPr>
            <a:xfrm>
              <a:off x="11015664" y="1"/>
              <a:ext cx="1176841" cy="1098080"/>
            </a:xfrm>
            <a:custGeom>
              <a:avLst/>
              <a:gdLst>
                <a:gd name="connsiteX0" fmla="*/ 0 w 1171575"/>
                <a:gd name="connsiteY0" fmla="*/ 0 h 1076325"/>
                <a:gd name="connsiteX1" fmla="*/ 1171575 w 1171575"/>
                <a:gd name="connsiteY1" fmla="*/ 1076325 h 1076325"/>
                <a:gd name="connsiteX2" fmla="*/ 1171575 w 1171575"/>
                <a:gd name="connsiteY2" fmla="*/ 0 h 1076325"/>
                <a:gd name="connsiteX3" fmla="*/ 0 w 1171575"/>
                <a:gd name="connsiteY3" fmla="*/ 0 h 1076325"/>
                <a:gd name="connsiteX0" fmla="*/ 0 w 1171575"/>
                <a:gd name="connsiteY0" fmla="*/ 0 h 1076325"/>
                <a:gd name="connsiteX1" fmla="*/ 1171575 w 1171575"/>
                <a:gd name="connsiteY1" fmla="*/ 1076325 h 1076325"/>
                <a:gd name="connsiteX2" fmla="*/ 1171575 w 1171575"/>
                <a:gd name="connsiteY2" fmla="*/ 0 h 1076325"/>
                <a:gd name="connsiteX3" fmla="*/ 0 w 1171575"/>
                <a:gd name="connsiteY3" fmla="*/ 0 h 1076325"/>
                <a:gd name="connsiteX0" fmla="*/ 0 w 1176299"/>
                <a:gd name="connsiteY0" fmla="*/ 0 h 1085850"/>
                <a:gd name="connsiteX1" fmla="*/ 1176299 w 1176299"/>
                <a:gd name="connsiteY1" fmla="*/ 1085850 h 1085850"/>
                <a:gd name="connsiteX2" fmla="*/ 1171575 w 1176299"/>
                <a:gd name="connsiteY2" fmla="*/ 0 h 1085850"/>
                <a:gd name="connsiteX3" fmla="*/ 0 w 1176299"/>
                <a:gd name="connsiteY3" fmla="*/ 0 h 1085850"/>
                <a:gd name="connsiteX0" fmla="*/ 0 w 1181344"/>
                <a:gd name="connsiteY0" fmla="*/ 0 h 1085850"/>
                <a:gd name="connsiteX1" fmla="*/ 1176299 w 1181344"/>
                <a:gd name="connsiteY1" fmla="*/ 1085850 h 1085850"/>
                <a:gd name="connsiteX2" fmla="*/ 1181138 w 1181344"/>
                <a:gd name="connsiteY2" fmla="*/ 0 h 1085850"/>
                <a:gd name="connsiteX3" fmla="*/ 0 w 1181344"/>
                <a:gd name="connsiteY3" fmla="*/ 0 h 1085850"/>
                <a:gd name="connsiteX0" fmla="*/ 0 w 1181586"/>
                <a:gd name="connsiteY0" fmla="*/ 0 h 1081088"/>
                <a:gd name="connsiteX1" fmla="*/ 1181080 w 1181586"/>
                <a:gd name="connsiteY1" fmla="*/ 1081088 h 1081088"/>
                <a:gd name="connsiteX2" fmla="*/ 1181138 w 1181586"/>
                <a:gd name="connsiteY2" fmla="*/ 0 h 1081088"/>
                <a:gd name="connsiteX3" fmla="*/ 0 w 1181586"/>
                <a:gd name="connsiteY3" fmla="*/ 0 h 1081088"/>
                <a:gd name="connsiteX0" fmla="*/ 0 w 1181586"/>
                <a:gd name="connsiteY0" fmla="*/ 0 h 1070785"/>
                <a:gd name="connsiteX1" fmla="*/ 1181080 w 1181586"/>
                <a:gd name="connsiteY1" fmla="*/ 1070785 h 1070785"/>
                <a:gd name="connsiteX2" fmla="*/ 1181138 w 1181586"/>
                <a:gd name="connsiteY2" fmla="*/ 0 h 1070785"/>
                <a:gd name="connsiteX3" fmla="*/ 0 w 1181586"/>
                <a:gd name="connsiteY3" fmla="*/ 0 h 1070785"/>
                <a:gd name="connsiteX0" fmla="*/ 0 w 1181152"/>
                <a:gd name="connsiteY0" fmla="*/ 0 h 593113"/>
                <a:gd name="connsiteX1" fmla="*/ 1057755 w 1181152"/>
                <a:gd name="connsiteY1" fmla="*/ 593113 h 593113"/>
                <a:gd name="connsiteX2" fmla="*/ 1181138 w 1181152"/>
                <a:gd name="connsiteY2" fmla="*/ 0 h 593113"/>
                <a:gd name="connsiteX3" fmla="*/ 0 w 1181152"/>
                <a:gd name="connsiteY3" fmla="*/ 0 h 593113"/>
                <a:gd name="connsiteX0" fmla="*/ 0 w 1181586"/>
                <a:gd name="connsiteY0" fmla="*/ 0 h 1098080"/>
                <a:gd name="connsiteX1" fmla="*/ 1181081 w 1181586"/>
                <a:gd name="connsiteY1" fmla="*/ 1098080 h 1098080"/>
                <a:gd name="connsiteX2" fmla="*/ 1181138 w 1181586"/>
                <a:gd name="connsiteY2" fmla="*/ 0 h 1098080"/>
                <a:gd name="connsiteX3" fmla="*/ 0 w 1181586"/>
                <a:gd name="connsiteY3" fmla="*/ 0 h 1098080"/>
              </a:gdLst>
              <a:ahLst/>
              <a:cxnLst>
                <a:cxn ang="0">
                  <a:pos x="connsiteX0" y="connsiteY0"/>
                </a:cxn>
                <a:cxn ang="0">
                  <a:pos x="connsiteX1" y="connsiteY1"/>
                </a:cxn>
                <a:cxn ang="0">
                  <a:pos x="connsiteX2" y="connsiteY2"/>
                </a:cxn>
                <a:cxn ang="0">
                  <a:pos x="connsiteX3" y="connsiteY3"/>
                </a:cxn>
              </a:cxnLst>
              <a:rect l="l" t="t" r="r" b="b"/>
              <a:pathLst>
                <a:path w="1181586" h="1098080">
                  <a:moveTo>
                    <a:pt x="0" y="0"/>
                  </a:moveTo>
                  <a:lnTo>
                    <a:pt x="1181081" y="1098080"/>
                  </a:lnTo>
                  <a:cubicBezTo>
                    <a:pt x="1179506" y="736130"/>
                    <a:pt x="1182713" y="361950"/>
                    <a:pt x="1181138" y="0"/>
                  </a:cubicBezTo>
                  <a:lnTo>
                    <a:pt x="0" y="0"/>
                  </a:lnTo>
                  <a:close/>
                </a:path>
              </a:pathLst>
            </a:custGeom>
            <a:gradFill>
              <a:gsLst>
                <a:gs pos="100000">
                  <a:schemeClr val="accent3"/>
                </a:gs>
                <a:gs pos="44000">
                  <a:schemeClr val="accent2"/>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9" name="Freeform 18"/>
            <p:cNvSpPr/>
            <p:nvPr/>
          </p:nvSpPr>
          <p:spPr>
            <a:xfrm>
              <a:off x="10959906" y="1057275"/>
              <a:ext cx="1232552" cy="3276600"/>
            </a:xfrm>
            <a:custGeom>
              <a:avLst/>
              <a:gdLst>
                <a:gd name="connsiteX0" fmla="*/ 1171575 w 1176337"/>
                <a:gd name="connsiteY0" fmla="*/ 0 h 3267075"/>
                <a:gd name="connsiteX1" fmla="*/ 0 w 1176337"/>
                <a:gd name="connsiteY1" fmla="*/ 2762250 h 3267075"/>
                <a:gd name="connsiteX2" fmla="*/ 1176337 w 1176337"/>
                <a:gd name="connsiteY2" fmla="*/ 3267075 h 3267075"/>
                <a:gd name="connsiteX3" fmla="*/ 1171575 w 1176337"/>
                <a:gd name="connsiteY3" fmla="*/ 0 h 3267075"/>
                <a:gd name="connsiteX0" fmla="*/ 1176337 w 1176795"/>
                <a:gd name="connsiteY0" fmla="*/ 0 h 3276600"/>
                <a:gd name="connsiteX1" fmla="*/ 0 w 1176795"/>
                <a:gd name="connsiteY1" fmla="*/ 2771775 h 3276600"/>
                <a:gd name="connsiteX2" fmla="*/ 1176337 w 1176795"/>
                <a:gd name="connsiteY2" fmla="*/ 3276600 h 3276600"/>
                <a:gd name="connsiteX3" fmla="*/ 1176337 w 1176795"/>
                <a:gd name="connsiteY3" fmla="*/ 0 h 3276600"/>
                <a:gd name="connsiteX0" fmla="*/ 1209791 w 1210249"/>
                <a:gd name="connsiteY0" fmla="*/ 0 h 3276600"/>
                <a:gd name="connsiteX1" fmla="*/ 0 w 1210249"/>
                <a:gd name="connsiteY1" fmla="*/ 2771775 h 3276600"/>
                <a:gd name="connsiteX2" fmla="*/ 1209791 w 1210249"/>
                <a:gd name="connsiteY2" fmla="*/ 3276600 h 3276600"/>
                <a:gd name="connsiteX3" fmla="*/ 1209791 w 1210249"/>
                <a:gd name="connsiteY3" fmla="*/ 0 h 3276600"/>
                <a:gd name="connsiteX0" fmla="*/ 1232094 w 1232552"/>
                <a:gd name="connsiteY0" fmla="*/ 0 h 3276600"/>
                <a:gd name="connsiteX1" fmla="*/ 0 w 1232552"/>
                <a:gd name="connsiteY1" fmla="*/ 2749472 h 3276600"/>
                <a:gd name="connsiteX2" fmla="*/ 1232094 w 1232552"/>
                <a:gd name="connsiteY2" fmla="*/ 3276600 h 3276600"/>
                <a:gd name="connsiteX3" fmla="*/ 1232094 w 1232552"/>
                <a:gd name="connsiteY3" fmla="*/ 0 h 3276600"/>
              </a:gdLst>
              <a:ahLst/>
              <a:cxnLst>
                <a:cxn ang="0">
                  <a:pos x="connsiteX0" y="connsiteY0"/>
                </a:cxn>
                <a:cxn ang="0">
                  <a:pos x="connsiteX1" y="connsiteY1"/>
                </a:cxn>
                <a:cxn ang="0">
                  <a:pos x="connsiteX2" y="connsiteY2"/>
                </a:cxn>
                <a:cxn ang="0">
                  <a:pos x="connsiteX3" y="connsiteY3"/>
                </a:cxn>
              </a:cxnLst>
              <a:rect l="l" t="t" r="r" b="b"/>
              <a:pathLst>
                <a:path w="1232552" h="3276600">
                  <a:moveTo>
                    <a:pt x="1232094" y="0"/>
                  </a:moveTo>
                  <a:lnTo>
                    <a:pt x="0" y="2749472"/>
                  </a:lnTo>
                  <a:lnTo>
                    <a:pt x="1232094" y="3276600"/>
                  </a:lnTo>
                  <a:cubicBezTo>
                    <a:pt x="1230507" y="2187575"/>
                    <a:pt x="1233681" y="1089025"/>
                    <a:pt x="1232094" y="0"/>
                  </a:cubicBezTo>
                  <a:close/>
                </a:path>
              </a:pathLst>
            </a:custGeom>
            <a:gradFill>
              <a:gsLst>
                <a:gs pos="100000">
                  <a:schemeClr val="accent3"/>
                </a:gs>
                <a:gs pos="4400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0" name="Freeform 19"/>
            <p:cNvSpPr/>
            <p:nvPr/>
          </p:nvSpPr>
          <p:spPr>
            <a:xfrm>
              <a:off x="6366969" y="2428875"/>
              <a:ext cx="3339005" cy="2271713"/>
            </a:xfrm>
            <a:custGeom>
              <a:avLst/>
              <a:gdLst>
                <a:gd name="connsiteX0" fmla="*/ 0 w 3324225"/>
                <a:gd name="connsiteY0" fmla="*/ 590550 h 2271713"/>
                <a:gd name="connsiteX1" fmla="*/ 1343025 w 3324225"/>
                <a:gd name="connsiteY1" fmla="*/ 2271713 h 2271713"/>
                <a:gd name="connsiteX2" fmla="*/ 3324225 w 3324225"/>
                <a:gd name="connsiteY2" fmla="*/ 0 h 2271713"/>
                <a:gd name="connsiteX3" fmla="*/ 0 w 3324225"/>
                <a:gd name="connsiteY3" fmla="*/ 590550 h 2271713"/>
                <a:gd name="connsiteX0" fmla="*/ 0 w 3333750"/>
                <a:gd name="connsiteY0" fmla="*/ 585787 h 2271713"/>
                <a:gd name="connsiteX1" fmla="*/ 1352550 w 3333750"/>
                <a:gd name="connsiteY1" fmla="*/ 2271713 h 2271713"/>
                <a:gd name="connsiteX2" fmla="*/ 3333750 w 3333750"/>
                <a:gd name="connsiteY2" fmla="*/ 0 h 2271713"/>
                <a:gd name="connsiteX3" fmla="*/ 0 w 3333750"/>
                <a:gd name="connsiteY3" fmla="*/ 585787 h 2271713"/>
                <a:gd name="connsiteX0" fmla="*/ 0 w 3333750"/>
                <a:gd name="connsiteY0" fmla="*/ 591043 h 2271713"/>
                <a:gd name="connsiteX1" fmla="*/ 1352550 w 3333750"/>
                <a:gd name="connsiteY1" fmla="*/ 2271713 h 2271713"/>
                <a:gd name="connsiteX2" fmla="*/ 3333750 w 3333750"/>
                <a:gd name="connsiteY2" fmla="*/ 0 h 2271713"/>
                <a:gd name="connsiteX3" fmla="*/ 0 w 3333750"/>
                <a:gd name="connsiteY3" fmla="*/ 591043 h 2271713"/>
                <a:gd name="connsiteX0" fmla="*/ 0 w 3339005"/>
                <a:gd name="connsiteY0" fmla="*/ 591043 h 2271713"/>
                <a:gd name="connsiteX1" fmla="*/ 1357805 w 3339005"/>
                <a:gd name="connsiteY1" fmla="*/ 2271713 h 2271713"/>
                <a:gd name="connsiteX2" fmla="*/ 3339005 w 3339005"/>
                <a:gd name="connsiteY2" fmla="*/ 0 h 2271713"/>
                <a:gd name="connsiteX3" fmla="*/ 0 w 3339005"/>
                <a:gd name="connsiteY3" fmla="*/ 591043 h 2271713"/>
              </a:gdLst>
              <a:ahLst/>
              <a:cxnLst>
                <a:cxn ang="0">
                  <a:pos x="connsiteX0" y="connsiteY0"/>
                </a:cxn>
                <a:cxn ang="0">
                  <a:pos x="connsiteX1" y="connsiteY1"/>
                </a:cxn>
                <a:cxn ang="0">
                  <a:pos x="connsiteX2" y="connsiteY2"/>
                </a:cxn>
                <a:cxn ang="0">
                  <a:pos x="connsiteX3" y="connsiteY3"/>
                </a:cxn>
              </a:cxnLst>
              <a:rect l="l" t="t" r="r" b="b"/>
              <a:pathLst>
                <a:path w="3339005" h="2271713">
                  <a:moveTo>
                    <a:pt x="0" y="591043"/>
                  </a:moveTo>
                  <a:lnTo>
                    <a:pt x="1357805" y="2271713"/>
                  </a:lnTo>
                  <a:lnTo>
                    <a:pt x="3339005" y="0"/>
                  </a:lnTo>
                  <a:lnTo>
                    <a:pt x="0" y="591043"/>
                  </a:lnTo>
                  <a:close/>
                </a:path>
              </a:pathLst>
            </a:custGeom>
            <a:gradFill>
              <a:gsLst>
                <a:gs pos="100000">
                  <a:schemeClr val="accent3"/>
                </a:gs>
                <a:gs pos="44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1" name="Freeform 20"/>
            <p:cNvSpPr/>
            <p:nvPr/>
          </p:nvSpPr>
          <p:spPr>
            <a:xfrm>
              <a:off x="1025774" y="1761707"/>
              <a:ext cx="2098477" cy="1910094"/>
            </a:xfrm>
            <a:custGeom>
              <a:avLst/>
              <a:gdLst>
                <a:gd name="connsiteX0" fmla="*/ 2086304 w 2086304"/>
                <a:gd name="connsiteY0" fmla="*/ 0 h 1886607"/>
                <a:gd name="connsiteX1" fmla="*/ 0 w 2086304"/>
                <a:gd name="connsiteY1" fmla="*/ 15765 h 1886607"/>
                <a:gd name="connsiteX2" fmla="*/ 362607 w 2086304"/>
                <a:gd name="connsiteY2" fmla="*/ 1886607 h 1886607"/>
                <a:gd name="connsiteX3" fmla="*/ 2086304 w 2086304"/>
                <a:gd name="connsiteY3" fmla="*/ 0 h 1886607"/>
                <a:gd name="connsiteX0" fmla="*/ 2101053 w 2101053"/>
                <a:gd name="connsiteY0" fmla="*/ 0 h 1886607"/>
                <a:gd name="connsiteX1" fmla="*/ 0 w 2101053"/>
                <a:gd name="connsiteY1" fmla="*/ 1207 h 1886607"/>
                <a:gd name="connsiteX2" fmla="*/ 377356 w 2101053"/>
                <a:gd name="connsiteY2" fmla="*/ 1886607 h 1886607"/>
                <a:gd name="connsiteX3" fmla="*/ 2101053 w 2101053"/>
                <a:gd name="connsiteY3" fmla="*/ 0 h 1886607"/>
                <a:gd name="connsiteX0" fmla="*/ 2098477 w 2098477"/>
                <a:gd name="connsiteY0" fmla="*/ 8963 h 1885400"/>
                <a:gd name="connsiteX1" fmla="*/ 0 w 2098477"/>
                <a:gd name="connsiteY1" fmla="*/ 0 h 1885400"/>
                <a:gd name="connsiteX2" fmla="*/ 377356 w 2098477"/>
                <a:gd name="connsiteY2" fmla="*/ 1885400 h 1885400"/>
                <a:gd name="connsiteX3" fmla="*/ 2098477 w 2098477"/>
                <a:gd name="connsiteY3" fmla="*/ 8963 h 1885400"/>
              </a:gdLst>
              <a:ahLst/>
              <a:cxnLst>
                <a:cxn ang="0">
                  <a:pos x="connsiteX0" y="connsiteY0"/>
                </a:cxn>
                <a:cxn ang="0">
                  <a:pos x="connsiteX1" y="connsiteY1"/>
                </a:cxn>
                <a:cxn ang="0">
                  <a:pos x="connsiteX2" y="connsiteY2"/>
                </a:cxn>
                <a:cxn ang="0">
                  <a:pos x="connsiteX3" y="connsiteY3"/>
                </a:cxn>
              </a:cxnLst>
              <a:rect l="l" t="t" r="r" b="b"/>
              <a:pathLst>
                <a:path w="2098477" h="1885400">
                  <a:moveTo>
                    <a:pt x="2098477" y="8963"/>
                  </a:moveTo>
                  <a:lnTo>
                    <a:pt x="0" y="0"/>
                  </a:lnTo>
                  <a:lnTo>
                    <a:pt x="377356" y="1885400"/>
                  </a:lnTo>
                  <a:lnTo>
                    <a:pt x="2098477" y="8963"/>
                  </a:lnTo>
                  <a:close/>
                </a:path>
              </a:pathLst>
            </a:custGeom>
            <a:gradFill>
              <a:gsLst>
                <a:gs pos="100000">
                  <a:schemeClr val="accent3"/>
                </a:gs>
                <a:gs pos="44000">
                  <a:schemeClr val="accent2"/>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2" name="Freeform 21"/>
            <p:cNvSpPr/>
            <p:nvPr/>
          </p:nvSpPr>
          <p:spPr>
            <a:xfrm>
              <a:off x="3532" y="4857972"/>
              <a:ext cx="4090198" cy="2007612"/>
            </a:xfrm>
            <a:custGeom>
              <a:avLst/>
              <a:gdLst>
                <a:gd name="connsiteX0" fmla="*/ 3576398 w 4077729"/>
                <a:gd name="connsiteY0" fmla="*/ 0 h 1994733"/>
                <a:gd name="connsiteX1" fmla="*/ 4077729 w 4077729"/>
                <a:gd name="connsiteY1" fmla="*/ 1101516 h 1994733"/>
                <a:gd name="connsiteX2" fmla="*/ 0 w 4077729"/>
                <a:gd name="connsiteY2" fmla="*/ 1994733 h 1994733"/>
                <a:gd name="connsiteX3" fmla="*/ 3576398 w 4077729"/>
                <a:gd name="connsiteY3" fmla="*/ 0 h 1994733"/>
                <a:gd name="connsiteX0" fmla="*/ 3576398 w 4086042"/>
                <a:gd name="connsiteY0" fmla="*/ 0 h 1994733"/>
                <a:gd name="connsiteX1" fmla="*/ 4086042 w 4086042"/>
                <a:gd name="connsiteY1" fmla="*/ 1093204 h 1994733"/>
                <a:gd name="connsiteX2" fmla="*/ 0 w 4086042"/>
                <a:gd name="connsiteY2" fmla="*/ 1994733 h 1994733"/>
                <a:gd name="connsiteX3" fmla="*/ 3576398 w 4086042"/>
                <a:gd name="connsiteY3" fmla="*/ 0 h 1994733"/>
                <a:gd name="connsiteX0" fmla="*/ 3576398 w 4090198"/>
                <a:gd name="connsiteY0" fmla="*/ 0 h 1994733"/>
                <a:gd name="connsiteX1" fmla="*/ 4090198 w 4090198"/>
                <a:gd name="connsiteY1" fmla="*/ 1084892 h 1994733"/>
                <a:gd name="connsiteX2" fmla="*/ 0 w 4090198"/>
                <a:gd name="connsiteY2" fmla="*/ 1994733 h 1994733"/>
                <a:gd name="connsiteX3" fmla="*/ 3576398 w 4090198"/>
                <a:gd name="connsiteY3" fmla="*/ 0 h 1994733"/>
                <a:gd name="connsiteX0" fmla="*/ 3576398 w 4090198"/>
                <a:gd name="connsiteY0" fmla="*/ 0 h 2007612"/>
                <a:gd name="connsiteX1" fmla="*/ 4090198 w 4090198"/>
                <a:gd name="connsiteY1" fmla="*/ 1084892 h 2007612"/>
                <a:gd name="connsiteX2" fmla="*/ 0 w 4090198"/>
                <a:gd name="connsiteY2" fmla="*/ 2007612 h 2007612"/>
                <a:gd name="connsiteX3" fmla="*/ 3576398 w 4090198"/>
                <a:gd name="connsiteY3" fmla="*/ 0 h 2007612"/>
              </a:gdLst>
              <a:ahLst/>
              <a:cxnLst>
                <a:cxn ang="0">
                  <a:pos x="connsiteX0" y="connsiteY0"/>
                </a:cxn>
                <a:cxn ang="0">
                  <a:pos x="connsiteX1" y="connsiteY1"/>
                </a:cxn>
                <a:cxn ang="0">
                  <a:pos x="connsiteX2" y="connsiteY2"/>
                </a:cxn>
                <a:cxn ang="0">
                  <a:pos x="connsiteX3" y="connsiteY3"/>
                </a:cxn>
              </a:cxnLst>
              <a:rect l="l" t="t" r="r" b="b"/>
              <a:pathLst>
                <a:path w="4090198" h="2007612">
                  <a:moveTo>
                    <a:pt x="3576398" y="0"/>
                  </a:moveTo>
                  <a:lnTo>
                    <a:pt x="4090198" y="1084892"/>
                  </a:lnTo>
                  <a:lnTo>
                    <a:pt x="0" y="2007612"/>
                  </a:lnTo>
                  <a:lnTo>
                    <a:pt x="3576398" y="0"/>
                  </a:lnTo>
                  <a:close/>
                </a:path>
              </a:pathLst>
            </a:custGeom>
            <a:gradFill>
              <a:gsLst>
                <a:gs pos="100000">
                  <a:schemeClr val="accent3"/>
                </a:gs>
                <a:gs pos="44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3" name="Freeform 22"/>
            <p:cNvSpPr/>
            <p:nvPr/>
          </p:nvSpPr>
          <p:spPr>
            <a:xfrm>
              <a:off x="-6301" y="5938309"/>
              <a:ext cx="4092304" cy="924304"/>
            </a:xfrm>
            <a:custGeom>
              <a:avLst/>
              <a:gdLst>
                <a:gd name="connsiteX0" fmla="*/ 4074199 w 4074199"/>
                <a:gd name="connsiteY0" fmla="*/ 0 h 907339"/>
                <a:gd name="connsiteX1" fmla="*/ 3357507 w 4074199"/>
                <a:gd name="connsiteY1" fmla="*/ 907339 h 907339"/>
                <a:gd name="connsiteX2" fmla="*/ 0 w 4074199"/>
                <a:gd name="connsiteY2" fmla="*/ 907339 h 907339"/>
                <a:gd name="connsiteX3" fmla="*/ 4074199 w 4074199"/>
                <a:gd name="connsiteY3" fmla="*/ 0 h 907339"/>
                <a:gd name="connsiteX0" fmla="*/ 4084791 w 4084791"/>
                <a:gd name="connsiteY0" fmla="*/ 0 h 907339"/>
                <a:gd name="connsiteX1" fmla="*/ 3368099 w 4084791"/>
                <a:gd name="connsiteY1" fmla="*/ 907339 h 907339"/>
                <a:gd name="connsiteX2" fmla="*/ 0 w 4084791"/>
                <a:gd name="connsiteY2" fmla="*/ 907339 h 907339"/>
                <a:gd name="connsiteX3" fmla="*/ 4084791 w 4084791"/>
                <a:gd name="connsiteY3" fmla="*/ 0 h 907339"/>
                <a:gd name="connsiteX0" fmla="*/ 4100031 w 4100031"/>
                <a:gd name="connsiteY0" fmla="*/ 0 h 907339"/>
                <a:gd name="connsiteX1" fmla="*/ 3368099 w 4100031"/>
                <a:gd name="connsiteY1" fmla="*/ 907339 h 907339"/>
                <a:gd name="connsiteX2" fmla="*/ 0 w 4100031"/>
                <a:gd name="connsiteY2" fmla="*/ 907339 h 907339"/>
                <a:gd name="connsiteX3" fmla="*/ 4100031 w 4100031"/>
                <a:gd name="connsiteY3" fmla="*/ 0 h 907339"/>
                <a:gd name="connsiteX0" fmla="*/ 4102607 w 4102607"/>
                <a:gd name="connsiteY0" fmla="*/ 0 h 907339"/>
                <a:gd name="connsiteX1" fmla="*/ 3370675 w 4102607"/>
                <a:gd name="connsiteY1" fmla="*/ 907339 h 907339"/>
                <a:gd name="connsiteX2" fmla="*/ 0 w 4102607"/>
                <a:gd name="connsiteY2" fmla="*/ 857464 h 907339"/>
                <a:gd name="connsiteX3" fmla="*/ 4102607 w 4102607"/>
                <a:gd name="connsiteY3" fmla="*/ 0 h 907339"/>
                <a:gd name="connsiteX0" fmla="*/ 4097455 w 4097455"/>
                <a:gd name="connsiteY0" fmla="*/ 0 h 907339"/>
                <a:gd name="connsiteX1" fmla="*/ 3365523 w 4097455"/>
                <a:gd name="connsiteY1" fmla="*/ 907339 h 907339"/>
                <a:gd name="connsiteX2" fmla="*/ 0 w 4097455"/>
                <a:gd name="connsiteY2" fmla="*/ 859958 h 907339"/>
                <a:gd name="connsiteX3" fmla="*/ 4097455 w 4097455"/>
                <a:gd name="connsiteY3" fmla="*/ 0 h 907339"/>
                <a:gd name="connsiteX0" fmla="*/ 4097455 w 4097455"/>
                <a:gd name="connsiteY0" fmla="*/ 0 h 862451"/>
                <a:gd name="connsiteX1" fmla="*/ 3411887 w 4097455"/>
                <a:gd name="connsiteY1" fmla="*/ 862451 h 862451"/>
                <a:gd name="connsiteX2" fmla="*/ 0 w 4097455"/>
                <a:gd name="connsiteY2" fmla="*/ 859958 h 862451"/>
                <a:gd name="connsiteX3" fmla="*/ 4097455 w 4097455"/>
                <a:gd name="connsiteY3" fmla="*/ 0 h 862451"/>
                <a:gd name="connsiteX0" fmla="*/ 4089728 w 4089728"/>
                <a:gd name="connsiteY0" fmla="*/ 0 h 892377"/>
                <a:gd name="connsiteX1" fmla="*/ 3411887 w 4089728"/>
                <a:gd name="connsiteY1" fmla="*/ 892377 h 892377"/>
                <a:gd name="connsiteX2" fmla="*/ 0 w 4089728"/>
                <a:gd name="connsiteY2" fmla="*/ 889884 h 892377"/>
                <a:gd name="connsiteX3" fmla="*/ 4089728 w 4089728"/>
                <a:gd name="connsiteY3" fmla="*/ 0 h 892377"/>
                <a:gd name="connsiteX0" fmla="*/ 4089728 w 4089728"/>
                <a:gd name="connsiteY0" fmla="*/ 0 h 892377"/>
                <a:gd name="connsiteX1" fmla="*/ 3424766 w 4089728"/>
                <a:gd name="connsiteY1" fmla="*/ 892377 h 892377"/>
                <a:gd name="connsiteX2" fmla="*/ 0 w 4089728"/>
                <a:gd name="connsiteY2" fmla="*/ 889884 h 892377"/>
                <a:gd name="connsiteX3" fmla="*/ 4089728 w 4089728"/>
                <a:gd name="connsiteY3" fmla="*/ 0 h 892377"/>
                <a:gd name="connsiteX0" fmla="*/ 4089728 w 4089728"/>
                <a:gd name="connsiteY0" fmla="*/ 0 h 889884"/>
                <a:gd name="connsiteX1" fmla="*/ 3360372 w 4089728"/>
                <a:gd name="connsiteY1" fmla="*/ 889884 h 889884"/>
                <a:gd name="connsiteX2" fmla="*/ 0 w 4089728"/>
                <a:gd name="connsiteY2" fmla="*/ 889884 h 889884"/>
                <a:gd name="connsiteX3" fmla="*/ 4089728 w 4089728"/>
                <a:gd name="connsiteY3" fmla="*/ 0 h 889884"/>
                <a:gd name="connsiteX0" fmla="*/ 4079425 w 4079425"/>
                <a:gd name="connsiteY0" fmla="*/ 0 h 889884"/>
                <a:gd name="connsiteX1" fmla="*/ 3350069 w 4079425"/>
                <a:gd name="connsiteY1" fmla="*/ 889884 h 889884"/>
                <a:gd name="connsiteX2" fmla="*/ 0 w 4079425"/>
                <a:gd name="connsiteY2" fmla="*/ 882403 h 889884"/>
                <a:gd name="connsiteX3" fmla="*/ 4079425 w 4079425"/>
                <a:gd name="connsiteY3" fmla="*/ 0 h 889884"/>
                <a:gd name="connsiteX0" fmla="*/ 4082000 w 4082000"/>
                <a:gd name="connsiteY0" fmla="*/ 0 h 889884"/>
                <a:gd name="connsiteX1" fmla="*/ 3352644 w 4082000"/>
                <a:gd name="connsiteY1" fmla="*/ 889884 h 889884"/>
                <a:gd name="connsiteX2" fmla="*/ 0 w 4082000"/>
                <a:gd name="connsiteY2" fmla="*/ 882403 h 889884"/>
                <a:gd name="connsiteX3" fmla="*/ 4082000 w 4082000"/>
                <a:gd name="connsiteY3" fmla="*/ 0 h 889884"/>
                <a:gd name="connsiteX0" fmla="*/ 4087152 w 4087152"/>
                <a:gd name="connsiteY0" fmla="*/ 0 h 1007091"/>
                <a:gd name="connsiteX1" fmla="*/ 3357796 w 4087152"/>
                <a:gd name="connsiteY1" fmla="*/ 889884 h 1007091"/>
                <a:gd name="connsiteX2" fmla="*/ 0 w 4087152"/>
                <a:gd name="connsiteY2" fmla="*/ 1007091 h 1007091"/>
                <a:gd name="connsiteX3" fmla="*/ 4087152 w 4087152"/>
                <a:gd name="connsiteY3" fmla="*/ 0 h 1007091"/>
                <a:gd name="connsiteX0" fmla="*/ 4092304 w 4092304"/>
                <a:gd name="connsiteY0" fmla="*/ 0 h 894872"/>
                <a:gd name="connsiteX1" fmla="*/ 3362948 w 4092304"/>
                <a:gd name="connsiteY1" fmla="*/ 889884 h 894872"/>
                <a:gd name="connsiteX2" fmla="*/ 0 w 4092304"/>
                <a:gd name="connsiteY2" fmla="*/ 894872 h 894872"/>
                <a:gd name="connsiteX3" fmla="*/ 4092304 w 4092304"/>
                <a:gd name="connsiteY3" fmla="*/ 0 h 894872"/>
              </a:gdLst>
              <a:ahLst/>
              <a:cxnLst>
                <a:cxn ang="0">
                  <a:pos x="connsiteX0" y="connsiteY0"/>
                </a:cxn>
                <a:cxn ang="0">
                  <a:pos x="connsiteX1" y="connsiteY1"/>
                </a:cxn>
                <a:cxn ang="0">
                  <a:pos x="connsiteX2" y="connsiteY2"/>
                </a:cxn>
                <a:cxn ang="0">
                  <a:pos x="connsiteX3" y="connsiteY3"/>
                </a:cxn>
              </a:cxnLst>
              <a:rect l="l" t="t" r="r" b="b"/>
              <a:pathLst>
                <a:path w="4092304" h="894872">
                  <a:moveTo>
                    <a:pt x="4092304" y="0"/>
                  </a:moveTo>
                  <a:lnTo>
                    <a:pt x="3362948" y="889884"/>
                  </a:lnTo>
                  <a:lnTo>
                    <a:pt x="0" y="894872"/>
                  </a:lnTo>
                  <a:lnTo>
                    <a:pt x="4092304" y="0"/>
                  </a:lnTo>
                  <a:close/>
                </a:path>
              </a:pathLst>
            </a:custGeom>
            <a:gradFill>
              <a:gsLst>
                <a:gs pos="100000">
                  <a:schemeClr val="accent3"/>
                </a:gs>
                <a:gs pos="44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4" name="Freeform 23"/>
            <p:cNvSpPr/>
            <p:nvPr/>
          </p:nvSpPr>
          <p:spPr>
            <a:xfrm>
              <a:off x="4102443" y="4914459"/>
              <a:ext cx="547228" cy="151811"/>
            </a:xfrm>
            <a:custGeom>
              <a:avLst/>
              <a:gdLst>
                <a:gd name="connsiteX0" fmla="*/ 0 w 547228"/>
                <a:gd name="connsiteY0" fmla="*/ 0 h 151811"/>
                <a:gd name="connsiteX1" fmla="*/ 547228 w 547228"/>
                <a:gd name="connsiteY1" fmla="*/ 70610 h 151811"/>
                <a:gd name="connsiteX2" fmla="*/ 526045 w 547228"/>
                <a:gd name="connsiteY2" fmla="*/ 151811 h 151811"/>
              </a:gdLst>
              <a:ahLst/>
              <a:cxnLst>
                <a:cxn ang="0">
                  <a:pos x="connsiteX0" y="connsiteY0"/>
                </a:cxn>
                <a:cxn ang="0">
                  <a:pos x="connsiteX1" y="connsiteY1"/>
                </a:cxn>
                <a:cxn ang="0">
                  <a:pos x="connsiteX2" y="connsiteY2"/>
                </a:cxn>
              </a:cxnLst>
              <a:rect l="l" t="t" r="r" b="b"/>
              <a:pathLst>
                <a:path w="547228" h="151811">
                  <a:moveTo>
                    <a:pt x="0" y="0"/>
                  </a:moveTo>
                  <a:lnTo>
                    <a:pt x="547228" y="70610"/>
                  </a:lnTo>
                  <a:lnTo>
                    <a:pt x="526045" y="151811"/>
                  </a:lnTo>
                </a:path>
              </a:pathLst>
            </a:custGeom>
            <a:gradFill>
              <a:gsLst>
                <a:gs pos="100000">
                  <a:schemeClr val="accent3"/>
                </a:gs>
                <a:gs pos="44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3317876" y="5936217"/>
              <a:ext cx="5416584" cy="930949"/>
            </a:xfrm>
            <a:custGeom>
              <a:avLst/>
              <a:gdLst>
                <a:gd name="connsiteX0" fmla="*/ 683287 w 5365819"/>
                <a:gd name="connsiteY0" fmla="*/ 0 h 914400"/>
                <a:gd name="connsiteX1" fmla="*/ 5365819 w 5365819"/>
                <a:gd name="connsiteY1" fmla="*/ 904351 h 914400"/>
                <a:gd name="connsiteX2" fmla="*/ 0 w 5365819"/>
                <a:gd name="connsiteY2" fmla="*/ 914400 h 914400"/>
                <a:gd name="connsiteX3" fmla="*/ 683287 w 5365819"/>
                <a:gd name="connsiteY3" fmla="*/ 0 h 914400"/>
                <a:gd name="connsiteX0" fmla="*/ 711531 w 5394063"/>
                <a:gd name="connsiteY0" fmla="*/ 0 h 917930"/>
                <a:gd name="connsiteX1" fmla="*/ 5394063 w 5394063"/>
                <a:gd name="connsiteY1" fmla="*/ 904351 h 917930"/>
                <a:gd name="connsiteX2" fmla="*/ 0 w 5394063"/>
                <a:gd name="connsiteY2" fmla="*/ 917930 h 917930"/>
                <a:gd name="connsiteX3" fmla="*/ 711531 w 5394063"/>
                <a:gd name="connsiteY3" fmla="*/ 0 h 917930"/>
                <a:gd name="connsiteX0" fmla="*/ 725653 w 5394063"/>
                <a:gd name="connsiteY0" fmla="*/ 0 h 910869"/>
                <a:gd name="connsiteX1" fmla="*/ 5394063 w 5394063"/>
                <a:gd name="connsiteY1" fmla="*/ 897290 h 910869"/>
                <a:gd name="connsiteX2" fmla="*/ 0 w 5394063"/>
                <a:gd name="connsiteY2" fmla="*/ 910869 h 910869"/>
                <a:gd name="connsiteX3" fmla="*/ 725653 w 5394063"/>
                <a:gd name="connsiteY3" fmla="*/ 0 h 910869"/>
                <a:gd name="connsiteX0" fmla="*/ 725653 w 5376410"/>
                <a:gd name="connsiteY0" fmla="*/ 0 h 910869"/>
                <a:gd name="connsiteX1" fmla="*/ 5376410 w 5376410"/>
                <a:gd name="connsiteY1" fmla="*/ 907881 h 910869"/>
                <a:gd name="connsiteX2" fmla="*/ 0 w 5376410"/>
                <a:gd name="connsiteY2" fmla="*/ 910869 h 910869"/>
                <a:gd name="connsiteX3" fmla="*/ 725653 w 5376410"/>
                <a:gd name="connsiteY3" fmla="*/ 0 h 910869"/>
                <a:gd name="connsiteX0" fmla="*/ 783842 w 5376410"/>
                <a:gd name="connsiteY0" fmla="*/ 0 h 765396"/>
                <a:gd name="connsiteX1" fmla="*/ 5376410 w 5376410"/>
                <a:gd name="connsiteY1" fmla="*/ 762408 h 765396"/>
                <a:gd name="connsiteX2" fmla="*/ 0 w 5376410"/>
                <a:gd name="connsiteY2" fmla="*/ 765396 h 765396"/>
                <a:gd name="connsiteX3" fmla="*/ 783842 w 5376410"/>
                <a:gd name="connsiteY3" fmla="*/ 0 h 765396"/>
                <a:gd name="connsiteX0" fmla="*/ 729810 w 5376410"/>
                <a:gd name="connsiteY0" fmla="*/ 0 h 910869"/>
                <a:gd name="connsiteX1" fmla="*/ 5376410 w 5376410"/>
                <a:gd name="connsiteY1" fmla="*/ 907881 h 910869"/>
                <a:gd name="connsiteX2" fmla="*/ 0 w 5376410"/>
                <a:gd name="connsiteY2" fmla="*/ 910869 h 910869"/>
                <a:gd name="connsiteX3" fmla="*/ 729810 w 5376410"/>
                <a:gd name="connsiteY3" fmla="*/ 0 h 910869"/>
                <a:gd name="connsiteX0" fmla="*/ 714570 w 5376410"/>
                <a:gd name="connsiteY0" fmla="*/ 0 h 918489"/>
                <a:gd name="connsiteX1" fmla="*/ 5376410 w 5376410"/>
                <a:gd name="connsiteY1" fmla="*/ 915501 h 918489"/>
                <a:gd name="connsiteX2" fmla="*/ 0 w 5376410"/>
                <a:gd name="connsiteY2" fmla="*/ 918489 h 918489"/>
                <a:gd name="connsiteX3" fmla="*/ 714570 w 5376410"/>
                <a:gd name="connsiteY3" fmla="*/ 0 h 918489"/>
                <a:gd name="connsiteX0" fmla="*/ 809820 w 5376410"/>
                <a:gd name="connsiteY0" fmla="*/ 0 h 758469"/>
                <a:gd name="connsiteX1" fmla="*/ 5376410 w 5376410"/>
                <a:gd name="connsiteY1" fmla="*/ 755481 h 758469"/>
                <a:gd name="connsiteX2" fmla="*/ 0 w 5376410"/>
                <a:gd name="connsiteY2" fmla="*/ 758469 h 758469"/>
                <a:gd name="connsiteX3" fmla="*/ 809820 w 5376410"/>
                <a:gd name="connsiteY3" fmla="*/ 0 h 758469"/>
                <a:gd name="connsiteX0" fmla="*/ 710760 w 5376410"/>
                <a:gd name="connsiteY0" fmla="*/ 0 h 918489"/>
                <a:gd name="connsiteX1" fmla="*/ 5376410 w 5376410"/>
                <a:gd name="connsiteY1" fmla="*/ 915501 h 918489"/>
                <a:gd name="connsiteX2" fmla="*/ 0 w 5376410"/>
                <a:gd name="connsiteY2" fmla="*/ 918489 h 918489"/>
                <a:gd name="connsiteX3" fmla="*/ 710760 w 5376410"/>
                <a:gd name="connsiteY3" fmla="*/ 0 h 918489"/>
                <a:gd name="connsiteX0" fmla="*/ 722190 w 5376410"/>
                <a:gd name="connsiteY0" fmla="*/ 0 h 914679"/>
                <a:gd name="connsiteX1" fmla="*/ 5376410 w 5376410"/>
                <a:gd name="connsiteY1" fmla="*/ 911691 h 914679"/>
                <a:gd name="connsiteX2" fmla="*/ 0 w 5376410"/>
                <a:gd name="connsiteY2" fmla="*/ 914679 h 914679"/>
                <a:gd name="connsiteX3" fmla="*/ 722190 w 5376410"/>
                <a:gd name="connsiteY3" fmla="*/ 0 h 914679"/>
                <a:gd name="connsiteX0" fmla="*/ 735069 w 5389289"/>
                <a:gd name="connsiteY0" fmla="*/ 0 h 912104"/>
                <a:gd name="connsiteX1" fmla="*/ 5389289 w 5389289"/>
                <a:gd name="connsiteY1" fmla="*/ 911691 h 912104"/>
                <a:gd name="connsiteX2" fmla="*/ 0 w 5389289"/>
                <a:gd name="connsiteY2" fmla="*/ 912104 h 912104"/>
                <a:gd name="connsiteX3" fmla="*/ 735069 w 5389289"/>
                <a:gd name="connsiteY3" fmla="*/ 0 h 912104"/>
                <a:gd name="connsiteX0" fmla="*/ 735069 w 5389289"/>
                <a:gd name="connsiteY0" fmla="*/ 0 h 925339"/>
                <a:gd name="connsiteX1" fmla="*/ 5389289 w 5389289"/>
                <a:gd name="connsiteY1" fmla="*/ 925339 h 925339"/>
                <a:gd name="connsiteX2" fmla="*/ 0 w 5389289"/>
                <a:gd name="connsiteY2" fmla="*/ 912104 h 925339"/>
                <a:gd name="connsiteX3" fmla="*/ 735069 w 5389289"/>
                <a:gd name="connsiteY3" fmla="*/ 0 h 925339"/>
                <a:gd name="connsiteX0" fmla="*/ 762364 w 5416584"/>
                <a:gd name="connsiteY0" fmla="*/ 0 h 939400"/>
                <a:gd name="connsiteX1" fmla="*/ 5416584 w 5416584"/>
                <a:gd name="connsiteY1" fmla="*/ 925339 h 939400"/>
                <a:gd name="connsiteX2" fmla="*/ 0 w 5416584"/>
                <a:gd name="connsiteY2" fmla="*/ 939400 h 939400"/>
                <a:gd name="connsiteX3" fmla="*/ 762364 w 5416584"/>
                <a:gd name="connsiteY3" fmla="*/ 0 h 939400"/>
                <a:gd name="connsiteX0" fmla="*/ 762364 w 5416584"/>
                <a:gd name="connsiteY0" fmla="*/ 0 h 945010"/>
                <a:gd name="connsiteX1" fmla="*/ 5416584 w 5416584"/>
                <a:gd name="connsiteY1" fmla="*/ 930949 h 945010"/>
                <a:gd name="connsiteX2" fmla="*/ 0 w 5416584"/>
                <a:gd name="connsiteY2" fmla="*/ 945010 h 945010"/>
                <a:gd name="connsiteX3" fmla="*/ 762364 w 5416584"/>
                <a:gd name="connsiteY3" fmla="*/ 0 h 945010"/>
                <a:gd name="connsiteX0" fmla="*/ 762364 w 5416584"/>
                <a:gd name="connsiteY0" fmla="*/ 0 h 930949"/>
                <a:gd name="connsiteX1" fmla="*/ 5416584 w 5416584"/>
                <a:gd name="connsiteY1" fmla="*/ 930949 h 930949"/>
                <a:gd name="connsiteX2" fmla="*/ 0 w 5416584"/>
                <a:gd name="connsiteY2" fmla="*/ 921156 h 930949"/>
                <a:gd name="connsiteX3" fmla="*/ 762364 w 5416584"/>
                <a:gd name="connsiteY3" fmla="*/ 0 h 930949"/>
              </a:gdLst>
              <a:ahLst/>
              <a:cxnLst>
                <a:cxn ang="0">
                  <a:pos x="connsiteX0" y="connsiteY0"/>
                </a:cxn>
                <a:cxn ang="0">
                  <a:pos x="connsiteX1" y="connsiteY1"/>
                </a:cxn>
                <a:cxn ang="0">
                  <a:pos x="connsiteX2" y="connsiteY2"/>
                </a:cxn>
                <a:cxn ang="0">
                  <a:pos x="connsiteX3" y="connsiteY3"/>
                </a:cxn>
              </a:cxnLst>
              <a:rect l="l" t="t" r="r" b="b"/>
              <a:pathLst>
                <a:path w="5416584" h="930949">
                  <a:moveTo>
                    <a:pt x="762364" y="0"/>
                  </a:moveTo>
                  <a:lnTo>
                    <a:pt x="5416584" y="930949"/>
                  </a:lnTo>
                  <a:lnTo>
                    <a:pt x="0" y="921156"/>
                  </a:lnTo>
                  <a:lnTo>
                    <a:pt x="762364" y="0"/>
                  </a:lnTo>
                  <a:close/>
                </a:path>
              </a:pathLst>
            </a:custGeom>
            <a:gradFill>
              <a:gsLst>
                <a:gs pos="100000">
                  <a:schemeClr val="accent3"/>
                </a:gs>
                <a:gs pos="4400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6" name="Freeform 25"/>
            <p:cNvSpPr/>
            <p:nvPr/>
          </p:nvSpPr>
          <p:spPr>
            <a:xfrm>
              <a:off x="10990536" y="3785435"/>
              <a:ext cx="1209457" cy="3091509"/>
            </a:xfrm>
            <a:custGeom>
              <a:avLst/>
              <a:gdLst>
                <a:gd name="connsiteX0" fmla="*/ 0 w 1182718"/>
                <a:gd name="connsiteY0" fmla="*/ 0 h 3032701"/>
                <a:gd name="connsiteX1" fmla="*/ 497800 w 1182718"/>
                <a:gd name="connsiteY1" fmla="*/ 3032701 h 3032701"/>
                <a:gd name="connsiteX2" fmla="*/ 1182718 w 1182718"/>
                <a:gd name="connsiteY2" fmla="*/ 515453 h 3032701"/>
                <a:gd name="connsiteX3" fmla="*/ 0 w 1182718"/>
                <a:gd name="connsiteY3" fmla="*/ 0 h 3032701"/>
                <a:gd name="connsiteX0" fmla="*/ 0 w 1179187"/>
                <a:gd name="connsiteY0" fmla="*/ 0 h 3029170"/>
                <a:gd name="connsiteX1" fmla="*/ 494269 w 1179187"/>
                <a:gd name="connsiteY1" fmla="*/ 3029170 h 3029170"/>
                <a:gd name="connsiteX2" fmla="*/ 1179187 w 1179187"/>
                <a:gd name="connsiteY2" fmla="*/ 511922 h 3029170"/>
                <a:gd name="connsiteX3" fmla="*/ 0 w 1179187"/>
                <a:gd name="connsiteY3" fmla="*/ 0 h 3029170"/>
                <a:gd name="connsiteX0" fmla="*/ 0 w 1179187"/>
                <a:gd name="connsiteY0" fmla="*/ 0 h 3039761"/>
                <a:gd name="connsiteX1" fmla="*/ 483677 w 1179187"/>
                <a:gd name="connsiteY1" fmla="*/ 3039761 h 3039761"/>
                <a:gd name="connsiteX2" fmla="*/ 1179187 w 1179187"/>
                <a:gd name="connsiteY2" fmla="*/ 511922 h 3039761"/>
                <a:gd name="connsiteX3" fmla="*/ 0 w 1179187"/>
                <a:gd name="connsiteY3" fmla="*/ 0 h 3039761"/>
                <a:gd name="connsiteX0" fmla="*/ 0 w 1190407"/>
                <a:gd name="connsiteY0" fmla="*/ 0 h 3039761"/>
                <a:gd name="connsiteX1" fmla="*/ 494897 w 1190407"/>
                <a:gd name="connsiteY1" fmla="*/ 3039761 h 3039761"/>
                <a:gd name="connsiteX2" fmla="*/ 1190407 w 1190407"/>
                <a:gd name="connsiteY2" fmla="*/ 511922 h 3039761"/>
                <a:gd name="connsiteX3" fmla="*/ 0 w 1190407"/>
                <a:gd name="connsiteY3" fmla="*/ 0 h 3039761"/>
                <a:gd name="connsiteX0" fmla="*/ 0 w 1203107"/>
                <a:gd name="connsiteY0" fmla="*/ 0 h 3065161"/>
                <a:gd name="connsiteX1" fmla="*/ 507597 w 1203107"/>
                <a:gd name="connsiteY1" fmla="*/ 3065161 h 3065161"/>
                <a:gd name="connsiteX2" fmla="*/ 1203107 w 1203107"/>
                <a:gd name="connsiteY2" fmla="*/ 537322 h 3065161"/>
                <a:gd name="connsiteX3" fmla="*/ 0 w 1203107"/>
                <a:gd name="connsiteY3" fmla="*/ 0 h 3065161"/>
                <a:gd name="connsiteX0" fmla="*/ 0 w 1209457"/>
                <a:gd name="connsiteY0" fmla="*/ 0 h 3065161"/>
                <a:gd name="connsiteX1" fmla="*/ 507597 w 1209457"/>
                <a:gd name="connsiteY1" fmla="*/ 3065161 h 3065161"/>
                <a:gd name="connsiteX2" fmla="*/ 1209457 w 1209457"/>
                <a:gd name="connsiteY2" fmla="*/ 543672 h 3065161"/>
                <a:gd name="connsiteX3" fmla="*/ 0 w 1209457"/>
                <a:gd name="connsiteY3" fmla="*/ 0 h 3065161"/>
                <a:gd name="connsiteX0" fmla="*/ 0 w 1215807"/>
                <a:gd name="connsiteY0" fmla="*/ 0 h 3065161"/>
                <a:gd name="connsiteX1" fmla="*/ 507597 w 1215807"/>
                <a:gd name="connsiteY1" fmla="*/ 3065161 h 3065161"/>
                <a:gd name="connsiteX2" fmla="*/ 1215807 w 1215807"/>
                <a:gd name="connsiteY2" fmla="*/ 537322 h 3065161"/>
                <a:gd name="connsiteX3" fmla="*/ 0 w 1215807"/>
                <a:gd name="connsiteY3" fmla="*/ 0 h 3065161"/>
                <a:gd name="connsiteX0" fmla="*/ 0 w 1209457"/>
                <a:gd name="connsiteY0" fmla="*/ 0 h 3077861"/>
                <a:gd name="connsiteX1" fmla="*/ 501247 w 1209457"/>
                <a:gd name="connsiteY1" fmla="*/ 3077861 h 3077861"/>
                <a:gd name="connsiteX2" fmla="*/ 1209457 w 1209457"/>
                <a:gd name="connsiteY2" fmla="*/ 550022 h 3077861"/>
                <a:gd name="connsiteX3" fmla="*/ 0 w 1209457"/>
                <a:gd name="connsiteY3" fmla="*/ 0 h 3077861"/>
                <a:gd name="connsiteX0" fmla="*/ 0 w 1209457"/>
                <a:gd name="connsiteY0" fmla="*/ 0 h 3091509"/>
                <a:gd name="connsiteX1" fmla="*/ 501247 w 1209457"/>
                <a:gd name="connsiteY1" fmla="*/ 3091509 h 3091509"/>
                <a:gd name="connsiteX2" fmla="*/ 1209457 w 1209457"/>
                <a:gd name="connsiteY2" fmla="*/ 550022 h 3091509"/>
                <a:gd name="connsiteX3" fmla="*/ 0 w 1209457"/>
                <a:gd name="connsiteY3" fmla="*/ 0 h 3091509"/>
              </a:gdLst>
              <a:ahLst/>
              <a:cxnLst>
                <a:cxn ang="0">
                  <a:pos x="connsiteX0" y="connsiteY0"/>
                </a:cxn>
                <a:cxn ang="0">
                  <a:pos x="connsiteX1" y="connsiteY1"/>
                </a:cxn>
                <a:cxn ang="0">
                  <a:pos x="connsiteX2" y="connsiteY2"/>
                </a:cxn>
                <a:cxn ang="0">
                  <a:pos x="connsiteX3" y="connsiteY3"/>
                </a:cxn>
              </a:cxnLst>
              <a:rect l="l" t="t" r="r" b="b"/>
              <a:pathLst>
                <a:path w="1209457" h="3091509">
                  <a:moveTo>
                    <a:pt x="0" y="0"/>
                  </a:moveTo>
                  <a:lnTo>
                    <a:pt x="501247" y="3091509"/>
                  </a:lnTo>
                  <a:lnTo>
                    <a:pt x="1209457" y="550022"/>
                  </a:lnTo>
                  <a:lnTo>
                    <a:pt x="0" y="0"/>
                  </a:lnTo>
                  <a:close/>
                </a:path>
              </a:pathLst>
            </a:custGeom>
            <a:gradFill>
              <a:gsLst>
                <a:gs pos="100000">
                  <a:schemeClr val="accent3"/>
                </a:gs>
                <a:gs pos="44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7" name="Freeform 26"/>
            <p:cNvSpPr/>
            <p:nvPr/>
          </p:nvSpPr>
          <p:spPr>
            <a:xfrm>
              <a:off x="11488254" y="4321334"/>
              <a:ext cx="708319" cy="2552078"/>
            </a:xfrm>
            <a:custGeom>
              <a:avLst/>
              <a:gdLst>
                <a:gd name="connsiteX0" fmla="*/ 691978 w 697728"/>
                <a:gd name="connsiteY0" fmla="*/ 0 h 2520778"/>
                <a:gd name="connsiteX1" fmla="*/ 0 w 697728"/>
                <a:gd name="connsiteY1" fmla="*/ 2520778 h 2520778"/>
                <a:gd name="connsiteX2" fmla="*/ 695509 w 697728"/>
                <a:gd name="connsiteY2" fmla="*/ 2517248 h 2520778"/>
                <a:gd name="connsiteX3" fmla="*/ 691978 w 697728"/>
                <a:gd name="connsiteY3" fmla="*/ 0 h 2520778"/>
                <a:gd name="connsiteX0" fmla="*/ 691978 w 697728"/>
                <a:gd name="connsiteY0" fmla="*/ 0 h 2531370"/>
                <a:gd name="connsiteX1" fmla="*/ 0 w 697728"/>
                <a:gd name="connsiteY1" fmla="*/ 2531370 h 2531370"/>
                <a:gd name="connsiteX2" fmla="*/ 695509 w 697728"/>
                <a:gd name="connsiteY2" fmla="*/ 2517248 h 2531370"/>
                <a:gd name="connsiteX3" fmla="*/ 691978 w 697728"/>
                <a:gd name="connsiteY3" fmla="*/ 0 h 2531370"/>
                <a:gd name="connsiteX0" fmla="*/ 691978 w 703175"/>
                <a:gd name="connsiteY0" fmla="*/ 0 h 2531370"/>
                <a:gd name="connsiteX1" fmla="*/ 0 w 703175"/>
                <a:gd name="connsiteY1" fmla="*/ 2531370 h 2531370"/>
                <a:gd name="connsiteX2" fmla="*/ 702570 w 703175"/>
                <a:gd name="connsiteY2" fmla="*/ 2527839 h 2531370"/>
                <a:gd name="connsiteX3" fmla="*/ 691978 w 703175"/>
                <a:gd name="connsiteY3" fmla="*/ 0 h 2531370"/>
                <a:gd name="connsiteX0" fmla="*/ 691978 w 703175"/>
                <a:gd name="connsiteY0" fmla="*/ 0 h 2531370"/>
                <a:gd name="connsiteX1" fmla="*/ 0 w 703175"/>
                <a:gd name="connsiteY1" fmla="*/ 2531370 h 2531370"/>
                <a:gd name="connsiteX2" fmla="*/ 702570 w 703175"/>
                <a:gd name="connsiteY2" fmla="*/ 2527839 h 2531370"/>
                <a:gd name="connsiteX3" fmla="*/ 691978 w 703175"/>
                <a:gd name="connsiteY3" fmla="*/ 0 h 2531370"/>
                <a:gd name="connsiteX0" fmla="*/ 699039 w 704789"/>
                <a:gd name="connsiteY0" fmla="*/ 0 h 2541962"/>
                <a:gd name="connsiteX1" fmla="*/ 0 w 704789"/>
                <a:gd name="connsiteY1" fmla="*/ 2541962 h 2541962"/>
                <a:gd name="connsiteX2" fmla="*/ 702570 w 704789"/>
                <a:gd name="connsiteY2" fmla="*/ 2538431 h 2541962"/>
                <a:gd name="connsiteX3" fmla="*/ 699039 w 704789"/>
                <a:gd name="connsiteY3" fmla="*/ 0 h 2541962"/>
                <a:gd name="connsiteX0" fmla="*/ 702569 w 708319"/>
                <a:gd name="connsiteY0" fmla="*/ 0 h 2538431"/>
                <a:gd name="connsiteX1" fmla="*/ 0 w 708319"/>
                <a:gd name="connsiteY1" fmla="*/ 2538431 h 2538431"/>
                <a:gd name="connsiteX2" fmla="*/ 706100 w 708319"/>
                <a:gd name="connsiteY2" fmla="*/ 2538431 h 2538431"/>
                <a:gd name="connsiteX3" fmla="*/ 702569 w 708319"/>
                <a:gd name="connsiteY3" fmla="*/ 0 h 2538431"/>
                <a:gd name="connsiteX0" fmla="*/ 667264 w 673014"/>
                <a:gd name="connsiteY0" fmla="*/ 0 h 2538431"/>
                <a:gd name="connsiteX1" fmla="*/ 0 w 673014"/>
                <a:gd name="connsiteY1" fmla="*/ 2252460 h 2538431"/>
                <a:gd name="connsiteX2" fmla="*/ 670795 w 673014"/>
                <a:gd name="connsiteY2" fmla="*/ 2538431 h 2538431"/>
                <a:gd name="connsiteX3" fmla="*/ 667264 w 673014"/>
                <a:gd name="connsiteY3" fmla="*/ 0 h 2538431"/>
                <a:gd name="connsiteX0" fmla="*/ 702569 w 708319"/>
                <a:gd name="connsiteY0" fmla="*/ 0 h 2541961"/>
                <a:gd name="connsiteX1" fmla="*/ 0 w 708319"/>
                <a:gd name="connsiteY1" fmla="*/ 2541961 h 2541961"/>
                <a:gd name="connsiteX2" fmla="*/ 706100 w 708319"/>
                <a:gd name="connsiteY2" fmla="*/ 2538431 h 2541961"/>
                <a:gd name="connsiteX3" fmla="*/ 702569 w 708319"/>
                <a:gd name="connsiteY3" fmla="*/ 0 h 2541961"/>
                <a:gd name="connsiteX0" fmla="*/ 702569 w 708319"/>
                <a:gd name="connsiteY0" fmla="*/ 0 h 2538431"/>
                <a:gd name="connsiteX1" fmla="*/ 0 w 708319"/>
                <a:gd name="connsiteY1" fmla="*/ 2534900 h 2538431"/>
                <a:gd name="connsiteX2" fmla="*/ 706100 w 708319"/>
                <a:gd name="connsiteY2" fmla="*/ 2538431 h 2538431"/>
                <a:gd name="connsiteX3" fmla="*/ 702569 w 708319"/>
                <a:gd name="connsiteY3" fmla="*/ 0 h 2538431"/>
                <a:gd name="connsiteX0" fmla="*/ 702569 w 708319"/>
                <a:gd name="connsiteY0" fmla="*/ 0 h 2548548"/>
                <a:gd name="connsiteX1" fmla="*/ 0 w 708319"/>
                <a:gd name="connsiteY1" fmla="*/ 2548548 h 2548548"/>
                <a:gd name="connsiteX2" fmla="*/ 706100 w 708319"/>
                <a:gd name="connsiteY2" fmla="*/ 2538431 h 2548548"/>
                <a:gd name="connsiteX3" fmla="*/ 702569 w 708319"/>
                <a:gd name="connsiteY3" fmla="*/ 0 h 2548548"/>
                <a:gd name="connsiteX0" fmla="*/ 702569 w 704906"/>
                <a:gd name="connsiteY0" fmla="*/ 0 h 2548548"/>
                <a:gd name="connsiteX1" fmla="*/ 0 w 704906"/>
                <a:gd name="connsiteY1" fmla="*/ 2548548 h 2548548"/>
                <a:gd name="connsiteX2" fmla="*/ 692452 w 704906"/>
                <a:gd name="connsiteY2" fmla="*/ 2538431 h 2548548"/>
                <a:gd name="connsiteX3" fmla="*/ 702569 w 704906"/>
                <a:gd name="connsiteY3" fmla="*/ 0 h 2548548"/>
                <a:gd name="connsiteX0" fmla="*/ 702569 w 708319"/>
                <a:gd name="connsiteY0" fmla="*/ 0 h 2565726"/>
                <a:gd name="connsiteX1" fmla="*/ 0 w 708319"/>
                <a:gd name="connsiteY1" fmla="*/ 2548548 h 2565726"/>
                <a:gd name="connsiteX2" fmla="*/ 706100 w 708319"/>
                <a:gd name="connsiteY2" fmla="*/ 2565726 h 2565726"/>
                <a:gd name="connsiteX3" fmla="*/ 702569 w 708319"/>
                <a:gd name="connsiteY3" fmla="*/ 0 h 2565726"/>
                <a:gd name="connsiteX0" fmla="*/ 702569 w 708319"/>
                <a:gd name="connsiteY0" fmla="*/ 0 h 2552078"/>
                <a:gd name="connsiteX1" fmla="*/ 0 w 708319"/>
                <a:gd name="connsiteY1" fmla="*/ 2548548 h 2552078"/>
                <a:gd name="connsiteX2" fmla="*/ 706100 w 708319"/>
                <a:gd name="connsiteY2" fmla="*/ 2552078 h 2552078"/>
                <a:gd name="connsiteX3" fmla="*/ 702569 w 708319"/>
                <a:gd name="connsiteY3" fmla="*/ 0 h 2552078"/>
              </a:gdLst>
              <a:ahLst/>
              <a:cxnLst>
                <a:cxn ang="0">
                  <a:pos x="connsiteX0" y="connsiteY0"/>
                </a:cxn>
                <a:cxn ang="0">
                  <a:pos x="connsiteX1" y="connsiteY1"/>
                </a:cxn>
                <a:cxn ang="0">
                  <a:pos x="connsiteX2" y="connsiteY2"/>
                </a:cxn>
                <a:cxn ang="0">
                  <a:pos x="connsiteX3" y="connsiteY3"/>
                </a:cxn>
              </a:cxnLst>
              <a:rect l="l" t="t" r="r" b="b"/>
              <a:pathLst>
                <a:path w="708319" h="2552078">
                  <a:moveTo>
                    <a:pt x="702569" y="0"/>
                  </a:moveTo>
                  <a:lnTo>
                    <a:pt x="0" y="2548548"/>
                  </a:lnTo>
                  <a:lnTo>
                    <a:pt x="706100" y="2552078"/>
                  </a:lnTo>
                  <a:cubicBezTo>
                    <a:pt x="708454" y="1710642"/>
                    <a:pt x="710807" y="834375"/>
                    <a:pt x="702569" y="0"/>
                  </a:cubicBezTo>
                  <a:close/>
                </a:path>
              </a:pathLst>
            </a:custGeom>
            <a:gradFill>
              <a:gsLst>
                <a:gs pos="100000">
                  <a:schemeClr val="accent3"/>
                </a:gs>
                <a:gs pos="44000">
                  <a:schemeClr val="accent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8" name="Freeform 27"/>
            <p:cNvSpPr/>
            <p:nvPr/>
          </p:nvSpPr>
          <p:spPr>
            <a:xfrm>
              <a:off x="8745794" y="2426110"/>
              <a:ext cx="2263877" cy="4424516"/>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Lst>
              <a:ahLst/>
              <a:cxnLst>
                <a:cxn ang="0">
                  <a:pos x="connsiteX0" y="connsiteY0"/>
                </a:cxn>
                <a:cxn ang="0">
                  <a:pos x="connsiteX1" y="connsiteY1"/>
                </a:cxn>
                <a:cxn ang="0">
                  <a:pos x="connsiteX2" y="connsiteY2"/>
                </a:cxn>
                <a:cxn ang="0">
                  <a:pos x="connsiteX3" y="connsiteY3"/>
                </a:cxn>
              </a:cxnLst>
              <a:rect l="l" t="t" r="r" b="b"/>
              <a:pathLst>
                <a:path w="2263877" h="4424516">
                  <a:moveTo>
                    <a:pt x="958645" y="0"/>
                  </a:moveTo>
                  <a:lnTo>
                    <a:pt x="2263877" y="1393722"/>
                  </a:lnTo>
                  <a:lnTo>
                    <a:pt x="0" y="4424516"/>
                  </a:lnTo>
                  <a:lnTo>
                    <a:pt x="958645" y="0"/>
                  </a:lnTo>
                  <a:close/>
                </a:path>
              </a:pathLst>
            </a:custGeom>
            <a:gradFill>
              <a:gsLst>
                <a:gs pos="100000">
                  <a:schemeClr val="accent3"/>
                </a:gs>
                <a:gs pos="44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9" name="Freeform 28"/>
            <p:cNvSpPr/>
            <p:nvPr/>
          </p:nvSpPr>
          <p:spPr>
            <a:xfrm>
              <a:off x="-1" y="-1"/>
              <a:ext cx="3153403" cy="1773715"/>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Lst>
              <a:ahLst/>
              <a:cxnLst>
                <a:cxn ang="0">
                  <a:pos x="connsiteX0" y="connsiteY0"/>
                </a:cxn>
                <a:cxn ang="0">
                  <a:pos x="connsiteX1" y="connsiteY1"/>
                </a:cxn>
                <a:cxn ang="0">
                  <a:pos x="connsiteX2" y="connsiteY2"/>
                </a:cxn>
                <a:cxn ang="0">
                  <a:pos x="connsiteX3" y="connsiteY3"/>
                </a:cxn>
              </a:cxnLst>
              <a:rect l="l" t="t" r="r" b="b"/>
              <a:pathLst>
                <a:path w="3153403" h="1773715">
                  <a:moveTo>
                    <a:pt x="0" y="0"/>
                  </a:moveTo>
                  <a:lnTo>
                    <a:pt x="1036790" y="1773715"/>
                  </a:lnTo>
                  <a:lnTo>
                    <a:pt x="3153403" y="1771137"/>
                  </a:lnTo>
                  <a:lnTo>
                    <a:pt x="0" y="0"/>
                  </a:lnTo>
                  <a:close/>
                </a:path>
              </a:pathLst>
            </a:custGeom>
            <a:gradFill>
              <a:gsLst>
                <a:gs pos="100000">
                  <a:schemeClr val="accent3"/>
                </a:gs>
                <a:gs pos="44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0" name="Freeform 29"/>
            <p:cNvSpPr/>
            <p:nvPr/>
          </p:nvSpPr>
          <p:spPr>
            <a:xfrm>
              <a:off x="-9845" y="-7221"/>
              <a:ext cx="3120462" cy="1793286"/>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 name="connsiteX0" fmla="*/ 0 w 3081965"/>
                <a:gd name="connsiteY0" fmla="*/ 0 h 1775900"/>
                <a:gd name="connsiteX1" fmla="*/ 1036790 w 3081965"/>
                <a:gd name="connsiteY1" fmla="*/ 1773715 h 1775900"/>
                <a:gd name="connsiteX2" fmla="*/ 3081965 w 3081965"/>
                <a:gd name="connsiteY2" fmla="*/ 1775900 h 1775900"/>
                <a:gd name="connsiteX3" fmla="*/ 0 w 3081965"/>
                <a:gd name="connsiteY3" fmla="*/ 0 h 1775900"/>
                <a:gd name="connsiteX0" fmla="*/ 0 w 3086728"/>
                <a:gd name="connsiteY0" fmla="*/ 0 h 1775900"/>
                <a:gd name="connsiteX1" fmla="*/ 1036790 w 3086728"/>
                <a:gd name="connsiteY1" fmla="*/ 1773715 h 1775900"/>
                <a:gd name="connsiteX2" fmla="*/ 3086728 w 3086728"/>
                <a:gd name="connsiteY2" fmla="*/ 1775900 h 1775900"/>
                <a:gd name="connsiteX3" fmla="*/ 0 w 3086728"/>
                <a:gd name="connsiteY3" fmla="*/ 0 h 1775900"/>
                <a:gd name="connsiteX0" fmla="*/ 0 w 3091491"/>
                <a:gd name="connsiteY0" fmla="*/ 0 h 1799713"/>
                <a:gd name="connsiteX1" fmla="*/ 1036790 w 3091491"/>
                <a:gd name="connsiteY1" fmla="*/ 1773715 h 1799713"/>
                <a:gd name="connsiteX2" fmla="*/ 3091491 w 3091491"/>
                <a:gd name="connsiteY2" fmla="*/ 1799713 h 1799713"/>
                <a:gd name="connsiteX3" fmla="*/ 0 w 3091491"/>
                <a:gd name="connsiteY3" fmla="*/ 0 h 1799713"/>
                <a:gd name="connsiteX0" fmla="*/ 0 w 3120066"/>
                <a:gd name="connsiteY0" fmla="*/ 0 h 1799713"/>
                <a:gd name="connsiteX1" fmla="*/ 1036790 w 3120066"/>
                <a:gd name="connsiteY1" fmla="*/ 1773715 h 1799713"/>
                <a:gd name="connsiteX2" fmla="*/ 3120066 w 3120066"/>
                <a:gd name="connsiteY2" fmla="*/ 1799713 h 1799713"/>
                <a:gd name="connsiteX3" fmla="*/ 0 w 3120066"/>
                <a:gd name="connsiteY3" fmla="*/ 0 h 1799713"/>
                <a:gd name="connsiteX0" fmla="*/ 0 w 3120066"/>
                <a:gd name="connsiteY0" fmla="*/ 0 h 1799713"/>
                <a:gd name="connsiteX1" fmla="*/ 1019730 w 3120066"/>
                <a:gd name="connsiteY1" fmla="*/ 1773715 h 1799713"/>
                <a:gd name="connsiteX2" fmla="*/ 3120066 w 3120066"/>
                <a:gd name="connsiteY2" fmla="*/ 1799713 h 1799713"/>
                <a:gd name="connsiteX3" fmla="*/ 0 w 3120066"/>
                <a:gd name="connsiteY3" fmla="*/ 0 h 1799713"/>
                <a:gd name="connsiteX0" fmla="*/ 0 w 3133714"/>
                <a:gd name="connsiteY0" fmla="*/ 0 h 1799713"/>
                <a:gd name="connsiteX1" fmla="*/ 1033378 w 3133714"/>
                <a:gd name="connsiteY1" fmla="*/ 1773715 h 1799713"/>
                <a:gd name="connsiteX2" fmla="*/ 3133714 w 3133714"/>
                <a:gd name="connsiteY2" fmla="*/ 1799713 h 1799713"/>
                <a:gd name="connsiteX3" fmla="*/ 0 w 3133714"/>
                <a:gd name="connsiteY3" fmla="*/ 0 h 1799713"/>
                <a:gd name="connsiteX0" fmla="*/ 0 w 3140538"/>
                <a:gd name="connsiteY0" fmla="*/ 0 h 1799713"/>
                <a:gd name="connsiteX1" fmla="*/ 1040202 w 3140538"/>
                <a:gd name="connsiteY1" fmla="*/ 1773715 h 1799713"/>
                <a:gd name="connsiteX2" fmla="*/ 3140538 w 3140538"/>
                <a:gd name="connsiteY2" fmla="*/ 1799713 h 1799713"/>
                <a:gd name="connsiteX3" fmla="*/ 0 w 3140538"/>
                <a:gd name="connsiteY3" fmla="*/ 0 h 1799713"/>
                <a:gd name="connsiteX0" fmla="*/ 0 w 3126890"/>
                <a:gd name="connsiteY0" fmla="*/ 0 h 1786065"/>
                <a:gd name="connsiteX1" fmla="*/ 1040202 w 3126890"/>
                <a:gd name="connsiteY1" fmla="*/ 1773715 h 1786065"/>
                <a:gd name="connsiteX2" fmla="*/ 3126890 w 3126890"/>
                <a:gd name="connsiteY2" fmla="*/ 1786065 h 1786065"/>
                <a:gd name="connsiteX3" fmla="*/ 0 w 3126890"/>
                <a:gd name="connsiteY3" fmla="*/ 0 h 1786065"/>
                <a:gd name="connsiteX0" fmla="*/ 0 w 3113242"/>
                <a:gd name="connsiteY0" fmla="*/ 0 h 1782653"/>
                <a:gd name="connsiteX1" fmla="*/ 1026554 w 3113242"/>
                <a:gd name="connsiteY1" fmla="*/ 1770303 h 1782653"/>
                <a:gd name="connsiteX2" fmla="*/ 3113242 w 3113242"/>
                <a:gd name="connsiteY2" fmla="*/ 1782653 h 1782653"/>
                <a:gd name="connsiteX3" fmla="*/ 0 w 3113242"/>
                <a:gd name="connsiteY3" fmla="*/ 0 h 1782653"/>
                <a:gd name="connsiteX0" fmla="*/ 0 w 3123478"/>
                <a:gd name="connsiteY0" fmla="*/ 0 h 1782653"/>
                <a:gd name="connsiteX1" fmla="*/ 1036790 w 3123478"/>
                <a:gd name="connsiteY1" fmla="*/ 1770303 h 1782653"/>
                <a:gd name="connsiteX2" fmla="*/ 3123478 w 3123478"/>
                <a:gd name="connsiteY2" fmla="*/ 1782653 h 1782653"/>
                <a:gd name="connsiteX3" fmla="*/ 0 w 3123478"/>
                <a:gd name="connsiteY3" fmla="*/ 0 h 1782653"/>
                <a:gd name="connsiteX0" fmla="*/ 0 w 3109830"/>
                <a:gd name="connsiteY0" fmla="*/ 0 h 1782653"/>
                <a:gd name="connsiteX1" fmla="*/ 1036790 w 3109830"/>
                <a:gd name="connsiteY1" fmla="*/ 1770303 h 1782653"/>
                <a:gd name="connsiteX2" fmla="*/ 3109830 w 3109830"/>
                <a:gd name="connsiteY2" fmla="*/ 1782653 h 1782653"/>
                <a:gd name="connsiteX3" fmla="*/ 0 w 3109830"/>
                <a:gd name="connsiteY3" fmla="*/ 0 h 1782653"/>
                <a:gd name="connsiteX0" fmla="*/ 0 w 3120462"/>
                <a:gd name="connsiteY0" fmla="*/ 0 h 1793286"/>
                <a:gd name="connsiteX1" fmla="*/ 1047422 w 3120462"/>
                <a:gd name="connsiteY1" fmla="*/ 1780936 h 1793286"/>
                <a:gd name="connsiteX2" fmla="*/ 3120462 w 3120462"/>
                <a:gd name="connsiteY2" fmla="*/ 1793286 h 1793286"/>
                <a:gd name="connsiteX3" fmla="*/ 0 w 3120462"/>
                <a:gd name="connsiteY3" fmla="*/ 0 h 1793286"/>
              </a:gdLst>
              <a:ahLst/>
              <a:cxnLst>
                <a:cxn ang="0">
                  <a:pos x="connsiteX0" y="connsiteY0"/>
                </a:cxn>
                <a:cxn ang="0">
                  <a:pos x="connsiteX1" y="connsiteY1"/>
                </a:cxn>
                <a:cxn ang="0">
                  <a:pos x="connsiteX2" y="connsiteY2"/>
                </a:cxn>
                <a:cxn ang="0">
                  <a:pos x="connsiteX3" y="connsiteY3"/>
                </a:cxn>
              </a:cxnLst>
              <a:rect l="l" t="t" r="r" b="b"/>
              <a:pathLst>
                <a:path w="3120462" h="1793286">
                  <a:moveTo>
                    <a:pt x="0" y="0"/>
                  </a:moveTo>
                  <a:lnTo>
                    <a:pt x="1047422" y="1780936"/>
                  </a:lnTo>
                  <a:lnTo>
                    <a:pt x="3120462" y="1793286"/>
                  </a:lnTo>
                  <a:lnTo>
                    <a:pt x="0" y="0"/>
                  </a:lnTo>
                  <a:close/>
                </a:path>
              </a:pathLst>
            </a:custGeom>
            <a:gradFill>
              <a:gsLst>
                <a:gs pos="62000">
                  <a:schemeClr val="accent3"/>
                </a:gs>
                <a:gs pos="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1" name="Freeform 30"/>
            <p:cNvSpPr/>
            <p:nvPr/>
          </p:nvSpPr>
          <p:spPr>
            <a:xfrm>
              <a:off x="-3295" y="1769807"/>
              <a:ext cx="1407341" cy="5098422"/>
            </a:xfrm>
            <a:custGeom>
              <a:avLst/>
              <a:gdLst>
                <a:gd name="connsiteX0" fmla="*/ 1026488 w 1398147"/>
                <a:gd name="connsiteY0" fmla="*/ 0 h 5073445"/>
                <a:gd name="connsiteX1" fmla="*/ 1398147 w 1398147"/>
                <a:gd name="connsiteY1" fmla="*/ 1875995 h 5073445"/>
                <a:gd name="connsiteX2" fmla="*/ 0 w 1398147"/>
                <a:gd name="connsiteY2" fmla="*/ 5073445 h 5073445"/>
                <a:gd name="connsiteX3" fmla="*/ 1026488 w 1398147"/>
                <a:gd name="connsiteY3" fmla="*/ 0 h 5073445"/>
                <a:gd name="connsiteX0" fmla="*/ 1032388 w 1398147"/>
                <a:gd name="connsiteY0" fmla="*/ 0 h 5055747"/>
                <a:gd name="connsiteX1" fmla="*/ 1398147 w 1398147"/>
                <a:gd name="connsiteY1" fmla="*/ 1858297 h 5055747"/>
                <a:gd name="connsiteX2" fmla="*/ 0 w 1398147"/>
                <a:gd name="connsiteY2" fmla="*/ 5055747 h 5055747"/>
                <a:gd name="connsiteX3" fmla="*/ 1032388 w 1398147"/>
                <a:gd name="connsiteY3" fmla="*/ 0 h 5055747"/>
                <a:gd name="connsiteX0" fmla="*/ 1032388 w 1398147"/>
                <a:gd name="connsiteY0" fmla="*/ 0 h 5061646"/>
                <a:gd name="connsiteX1" fmla="*/ 1398147 w 1398147"/>
                <a:gd name="connsiteY1" fmla="*/ 1864196 h 5061646"/>
                <a:gd name="connsiteX2" fmla="*/ 0 w 1398147"/>
                <a:gd name="connsiteY2" fmla="*/ 5061646 h 5061646"/>
                <a:gd name="connsiteX3" fmla="*/ 1032388 w 1398147"/>
                <a:gd name="connsiteY3" fmla="*/ 0 h 5061646"/>
                <a:gd name="connsiteX0" fmla="*/ 1032388 w 1398147"/>
                <a:gd name="connsiteY0" fmla="*/ 0 h 5079344"/>
                <a:gd name="connsiteX1" fmla="*/ 1398147 w 1398147"/>
                <a:gd name="connsiteY1" fmla="*/ 1881894 h 5079344"/>
                <a:gd name="connsiteX2" fmla="*/ 0 w 1398147"/>
                <a:gd name="connsiteY2" fmla="*/ 5079344 h 5079344"/>
                <a:gd name="connsiteX3" fmla="*/ 1032388 w 1398147"/>
                <a:gd name="connsiteY3" fmla="*/ 0 h 5079344"/>
                <a:gd name="connsiteX0" fmla="*/ 1032388 w 1398147"/>
                <a:gd name="connsiteY0" fmla="*/ 0 h 5089936"/>
                <a:gd name="connsiteX1" fmla="*/ 1398147 w 1398147"/>
                <a:gd name="connsiteY1" fmla="*/ 1881894 h 5089936"/>
                <a:gd name="connsiteX2" fmla="*/ 0 w 1398147"/>
                <a:gd name="connsiteY2" fmla="*/ 5089936 h 5089936"/>
                <a:gd name="connsiteX3" fmla="*/ 1032388 w 1398147"/>
                <a:gd name="connsiteY3" fmla="*/ 0 h 5089936"/>
                <a:gd name="connsiteX0" fmla="*/ 1039450 w 1405209"/>
                <a:gd name="connsiteY0" fmla="*/ 0 h 5089936"/>
                <a:gd name="connsiteX1" fmla="*/ 1405209 w 1405209"/>
                <a:gd name="connsiteY1" fmla="*/ 1881894 h 5089936"/>
                <a:gd name="connsiteX2" fmla="*/ 0 w 1405209"/>
                <a:gd name="connsiteY2" fmla="*/ 5089936 h 5089936"/>
                <a:gd name="connsiteX3" fmla="*/ 1039450 w 1405209"/>
                <a:gd name="connsiteY3" fmla="*/ 0 h 5089936"/>
                <a:gd name="connsiteX0" fmla="*/ 1039450 w 1405209"/>
                <a:gd name="connsiteY0" fmla="*/ 0 h 5089936"/>
                <a:gd name="connsiteX1" fmla="*/ 1405209 w 1405209"/>
                <a:gd name="connsiteY1" fmla="*/ 1891419 h 5089936"/>
                <a:gd name="connsiteX2" fmla="*/ 0 w 1405209"/>
                <a:gd name="connsiteY2" fmla="*/ 5089936 h 5089936"/>
                <a:gd name="connsiteX3" fmla="*/ 1039450 w 1405209"/>
                <a:gd name="connsiteY3" fmla="*/ 0 h 5089936"/>
                <a:gd name="connsiteX0" fmla="*/ 1039450 w 1405209"/>
                <a:gd name="connsiteY0" fmla="*/ 0 h 5089936"/>
                <a:gd name="connsiteX1" fmla="*/ 1405209 w 1405209"/>
                <a:gd name="connsiteY1" fmla="*/ 1891419 h 5089936"/>
                <a:gd name="connsiteX2" fmla="*/ 0 w 1405209"/>
                <a:gd name="connsiteY2" fmla="*/ 5089936 h 5089936"/>
                <a:gd name="connsiteX3" fmla="*/ 8890 w 1405209"/>
                <a:gd name="connsiteY3" fmla="*/ 5081754 h 5089936"/>
                <a:gd name="connsiteX4" fmla="*/ 1039450 w 1405209"/>
                <a:gd name="connsiteY4" fmla="*/ 0 h 5089936"/>
                <a:gd name="connsiteX0" fmla="*/ 1041582 w 1407341"/>
                <a:gd name="connsiteY0" fmla="*/ 0 h 5098422"/>
                <a:gd name="connsiteX1" fmla="*/ 1407341 w 1407341"/>
                <a:gd name="connsiteY1" fmla="*/ 1891419 h 5098422"/>
                <a:gd name="connsiteX2" fmla="*/ 2132 w 1407341"/>
                <a:gd name="connsiteY2" fmla="*/ 5089936 h 5098422"/>
                <a:gd name="connsiteX3" fmla="*/ 719 w 1407341"/>
                <a:gd name="connsiteY3" fmla="*/ 5097208 h 5098422"/>
                <a:gd name="connsiteX4" fmla="*/ 1041582 w 1407341"/>
                <a:gd name="connsiteY4" fmla="*/ 0 h 5098422"/>
                <a:gd name="connsiteX0" fmla="*/ 1034758 w 1407341"/>
                <a:gd name="connsiteY0" fmla="*/ 0 h 5098422"/>
                <a:gd name="connsiteX1" fmla="*/ 1407341 w 1407341"/>
                <a:gd name="connsiteY1" fmla="*/ 1891419 h 5098422"/>
                <a:gd name="connsiteX2" fmla="*/ 2132 w 1407341"/>
                <a:gd name="connsiteY2" fmla="*/ 5089936 h 5098422"/>
                <a:gd name="connsiteX3" fmla="*/ 719 w 1407341"/>
                <a:gd name="connsiteY3" fmla="*/ 5097208 h 5098422"/>
                <a:gd name="connsiteX4" fmla="*/ 1034758 w 1407341"/>
                <a:gd name="connsiteY4" fmla="*/ 0 h 5098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41" h="5098422">
                  <a:moveTo>
                    <a:pt x="1034758" y="0"/>
                  </a:moveTo>
                  <a:lnTo>
                    <a:pt x="1407341" y="1891419"/>
                  </a:lnTo>
                  <a:lnTo>
                    <a:pt x="2132" y="5089936"/>
                  </a:lnTo>
                  <a:cubicBezTo>
                    <a:pt x="5095" y="5083774"/>
                    <a:pt x="-2244" y="5103370"/>
                    <a:pt x="719" y="5097208"/>
                  </a:cubicBezTo>
                  <a:lnTo>
                    <a:pt x="1034758" y="0"/>
                  </a:lnTo>
                  <a:close/>
                </a:path>
              </a:pathLst>
            </a:custGeom>
            <a:gradFill>
              <a:gsLst>
                <a:gs pos="100000">
                  <a:schemeClr val="accent3"/>
                </a:gs>
                <a:gs pos="44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2" name="Freeform 31"/>
            <p:cNvSpPr/>
            <p:nvPr/>
          </p:nvSpPr>
          <p:spPr>
            <a:xfrm>
              <a:off x="8694845" y="2426110"/>
              <a:ext cx="2293341" cy="4440419"/>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 name="connsiteX0" fmla="*/ 958645 w 2269487"/>
                <a:gd name="connsiteY0" fmla="*/ 0 h 4424516"/>
                <a:gd name="connsiteX1" fmla="*/ 2269487 w 2269487"/>
                <a:gd name="connsiteY1" fmla="*/ 1388112 h 4424516"/>
                <a:gd name="connsiteX2" fmla="*/ 0 w 2269487"/>
                <a:gd name="connsiteY2" fmla="*/ 4424516 h 4424516"/>
                <a:gd name="connsiteX3" fmla="*/ 958645 w 2269487"/>
                <a:gd name="connsiteY3" fmla="*/ 0 h 4424516"/>
                <a:gd name="connsiteX0" fmla="*/ 982499 w 2293341"/>
                <a:gd name="connsiteY0" fmla="*/ 0 h 4440419"/>
                <a:gd name="connsiteX1" fmla="*/ 2293341 w 2293341"/>
                <a:gd name="connsiteY1" fmla="*/ 1388112 h 4440419"/>
                <a:gd name="connsiteX2" fmla="*/ 0 w 2293341"/>
                <a:gd name="connsiteY2" fmla="*/ 4440419 h 4440419"/>
                <a:gd name="connsiteX3" fmla="*/ 982499 w 2293341"/>
                <a:gd name="connsiteY3" fmla="*/ 0 h 4440419"/>
              </a:gdLst>
              <a:ahLst/>
              <a:cxnLst>
                <a:cxn ang="0">
                  <a:pos x="connsiteX0" y="connsiteY0"/>
                </a:cxn>
                <a:cxn ang="0">
                  <a:pos x="connsiteX1" y="connsiteY1"/>
                </a:cxn>
                <a:cxn ang="0">
                  <a:pos x="connsiteX2" y="connsiteY2"/>
                </a:cxn>
                <a:cxn ang="0">
                  <a:pos x="connsiteX3" y="connsiteY3"/>
                </a:cxn>
              </a:cxnLst>
              <a:rect l="l" t="t" r="r" b="b"/>
              <a:pathLst>
                <a:path w="2293341" h="4440419">
                  <a:moveTo>
                    <a:pt x="982499" y="0"/>
                  </a:moveTo>
                  <a:lnTo>
                    <a:pt x="2293341" y="1388112"/>
                  </a:lnTo>
                  <a:lnTo>
                    <a:pt x="0" y="4440419"/>
                  </a:lnTo>
                  <a:lnTo>
                    <a:pt x="982499" y="0"/>
                  </a:lnTo>
                  <a:close/>
                </a:path>
              </a:pathLst>
            </a:custGeom>
            <a:gradFill>
              <a:gsLst>
                <a:gs pos="100000">
                  <a:schemeClr val="accent3"/>
                </a:gs>
                <a:gs pos="2900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3" name="Freeform 32"/>
            <p:cNvSpPr/>
            <p:nvPr/>
          </p:nvSpPr>
          <p:spPr>
            <a:xfrm>
              <a:off x="9669015" y="1066800"/>
              <a:ext cx="2530575" cy="2762250"/>
            </a:xfrm>
            <a:custGeom>
              <a:avLst/>
              <a:gdLst>
                <a:gd name="connsiteX0" fmla="*/ 2481262 w 2481262"/>
                <a:gd name="connsiteY0" fmla="*/ 0 h 2762250"/>
                <a:gd name="connsiteX1" fmla="*/ 0 w 2481262"/>
                <a:gd name="connsiteY1" fmla="*/ 1371600 h 2762250"/>
                <a:gd name="connsiteX2" fmla="*/ 1309687 w 2481262"/>
                <a:gd name="connsiteY2" fmla="*/ 2762250 h 2762250"/>
                <a:gd name="connsiteX3" fmla="*/ 2481262 w 2481262"/>
                <a:gd name="connsiteY3" fmla="*/ 0 h 2762250"/>
                <a:gd name="connsiteX0" fmla="*/ 2481262 w 2481262"/>
                <a:gd name="connsiteY0" fmla="*/ 0 h 2762250"/>
                <a:gd name="connsiteX1" fmla="*/ 0 w 2481262"/>
                <a:gd name="connsiteY1" fmla="*/ 1371600 h 2762250"/>
                <a:gd name="connsiteX2" fmla="*/ 1292857 w 2481262"/>
                <a:gd name="connsiteY2" fmla="*/ 2762250 h 2762250"/>
                <a:gd name="connsiteX3" fmla="*/ 2481262 w 2481262"/>
                <a:gd name="connsiteY3" fmla="*/ 0 h 2762250"/>
                <a:gd name="connsiteX0" fmla="*/ 2509311 w 2509311"/>
                <a:gd name="connsiteY0" fmla="*/ 0 h 2762250"/>
                <a:gd name="connsiteX1" fmla="*/ 0 w 2509311"/>
                <a:gd name="connsiteY1" fmla="*/ 1354771 h 2762250"/>
                <a:gd name="connsiteX2" fmla="*/ 1320906 w 2509311"/>
                <a:gd name="connsiteY2" fmla="*/ 2762250 h 2762250"/>
                <a:gd name="connsiteX3" fmla="*/ 2509311 w 2509311"/>
                <a:gd name="connsiteY3" fmla="*/ 0 h 2762250"/>
                <a:gd name="connsiteX0" fmla="*/ 2519943 w 2519943"/>
                <a:gd name="connsiteY0" fmla="*/ 0 h 2762250"/>
                <a:gd name="connsiteX1" fmla="*/ 0 w 2519943"/>
                <a:gd name="connsiteY1" fmla="*/ 1354771 h 2762250"/>
                <a:gd name="connsiteX2" fmla="*/ 1320906 w 2519943"/>
                <a:gd name="connsiteY2" fmla="*/ 2762250 h 2762250"/>
                <a:gd name="connsiteX3" fmla="*/ 2519943 w 2519943"/>
                <a:gd name="connsiteY3" fmla="*/ 0 h 2762250"/>
                <a:gd name="connsiteX0" fmla="*/ 2530575 w 2530575"/>
                <a:gd name="connsiteY0" fmla="*/ 0 h 2762250"/>
                <a:gd name="connsiteX1" fmla="*/ 0 w 2530575"/>
                <a:gd name="connsiteY1" fmla="*/ 1354771 h 2762250"/>
                <a:gd name="connsiteX2" fmla="*/ 1320906 w 2530575"/>
                <a:gd name="connsiteY2" fmla="*/ 2762250 h 2762250"/>
                <a:gd name="connsiteX3" fmla="*/ 2530575 w 2530575"/>
                <a:gd name="connsiteY3" fmla="*/ 0 h 2762250"/>
              </a:gdLst>
              <a:ahLst/>
              <a:cxnLst>
                <a:cxn ang="0">
                  <a:pos x="connsiteX0" y="connsiteY0"/>
                </a:cxn>
                <a:cxn ang="0">
                  <a:pos x="connsiteX1" y="connsiteY1"/>
                </a:cxn>
                <a:cxn ang="0">
                  <a:pos x="connsiteX2" y="connsiteY2"/>
                </a:cxn>
                <a:cxn ang="0">
                  <a:pos x="connsiteX3" y="connsiteY3"/>
                </a:cxn>
              </a:cxnLst>
              <a:rect l="l" t="t" r="r" b="b"/>
              <a:pathLst>
                <a:path w="2530575" h="2762250">
                  <a:moveTo>
                    <a:pt x="2530575" y="0"/>
                  </a:moveTo>
                  <a:lnTo>
                    <a:pt x="0" y="1354771"/>
                  </a:lnTo>
                  <a:lnTo>
                    <a:pt x="1320906" y="2762250"/>
                  </a:lnTo>
                  <a:lnTo>
                    <a:pt x="2530575" y="0"/>
                  </a:lnTo>
                  <a:close/>
                </a:path>
              </a:pathLst>
            </a:custGeom>
            <a:gradFill>
              <a:gsLst>
                <a:gs pos="100000">
                  <a:schemeClr val="accent3"/>
                </a:gs>
                <a:gs pos="44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4" name="Freeform 33"/>
            <p:cNvSpPr/>
            <p:nvPr/>
          </p:nvSpPr>
          <p:spPr>
            <a:xfrm>
              <a:off x="3317358" y="-5316"/>
              <a:ext cx="4354033" cy="1222744"/>
            </a:xfrm>
            <a:custGeom>
              <a:avLst/>
              <a:gdLst>
                <a:gd name="connsiteX0" fmla="*/ 0 w 4354033"/>
                <a:gd name="connsiteY0" fmla="*/ 0 h 1217428"/>
                <a:gd name="connsiteX1" fmla="*/ 3067493 w 4354033"/>
                <a:gd name="connsiteY1" fmla="*/ 10632 h 1217428"/>
                <a:gd name="connsiteX2" fmla="*/ 4354033 w 4354033"/>
                <a:gd name="connsiteY2" fmla="*/ 1217428 h 1217428"/>
                <a:gd name="connsiteX3" fmla="*/ 0 w 4354033"/>
                <a:gd name="connsiteY3" fmla="*/ 0 h 1217428"/>
                <a:gd name="connsiteX0" fmla="*/ 0 w 4354033"/>
                <a:gd name="connsiteY0" fmla="*/ 0 h 1217428"/>
                <a:gd name="connsiteX1" fmla="*/ 3088758 w 4354033"/>
                <a:gd name="connsiteY1" fmla="*/ 10632 h 1217428"/>
                <a:gd name="connsiteX2" fmla="*/ 4354033 w 4354033"/>
                <a:gd name="connsiteY2" fmla="*/ 1217428 h 1217428"/>
                <a:gd name="connsiteX3" fmla="*/ 0 w 4354033"/>
                <a:gd name="connsiteY3" fmla="*/ 0 h 1217428"/>
                <a:gd name="connsiteX0" fmla="*/ 0 w 4375298"/>
                <a:gd name="connsiteY0" fmla="*/ 0 h 1217428"/>
                <a:gd name="connsiteX1" fmla="*/ 3088758 w 4375298"/>
                <a:gd name="connsiteY1" fmla="*/ 10632 h 1217428"/>
                <a:gd name="connsiteX2" fmla="*/ 4375298 w 4375298"/>
                <a:gd name="connsiteY2" fmla="*/ 1217428 h 1217428"/>
                <a:gd name="connsiteX3" fmla="*/ 0 w 4375298"/>
                <a:gd name="connsiteY3" fmla="*/ 0 h 1217428"/>
                <a:gd name="connsiteX0" fmla="*/ 0 w 4364666"/>
                <a:gd name="connsiteY0" fmla="*/ 0 h 1217428"/>
                <a:gd name="connsiteX1" fmla="*/ 3088758 w 4364666"/>
                <a:gd name="connsiteY1" fmla="*/ 10632 h 1217428"/>
                <a:gd name="connsiteX2" fmla="*/ 4364666 w 4364666"/>
                <a:gd name="connsiteY2" fmla="*/ 1217428 h 1217428"/>
                <a:gd name="connsiteX3" fmla="*/ 0 w 4364666"/>
                <a:gd name="connsiteY3" fmla="*/ 0 h 1217428"/>
                <a:gd name="connsiteX0" fmla="*/ 0 w 4354033"/>
                <a:gd name="connsiteY0" fmla="*/ 0 h 1222744"/>
                <a:gd name="connsiteX1" fmla="*/ 3088758 w 4354033"/>
                <a:gd name="connsiteY1" fmla="*/ 10632 h 1222744"/>
                <a:gd name="connsiteX2" fmla="*/ 4354033 w 4354033"/>
                <a:gd name="connsiteY2" fmla="*/ 1222744 h 1222744"/>
                <a:gd name="connsiteX3" fmla="*/ 0 w 4354033"/>
                <a:gd name="connsiteY3" fmla="*/ 0 h 1222744"/>
                <a:gd name="connsiteX0" fmla="*/ 0 w 4354033"/>
                <a:gd name="connsiteY0" fmla="*/ 5317 h 1228061"/>
                <a:gd name="connsiteX1" fmla="*/ 3083442 w 4354033"/>
                <a:gd name="connsiteY1" fmla="*/ 0 h 1228061"/>
                <a:gd name="connsiteX2" fmla="*/ 4354033 w 4354033"/>
                <a:gd name="connsiteY2" fmla="*/ 1228061 h 1228061"/>
                <a:gd name="connsiteX3" fmla="*/ 0 w 4354033"/>
                <a:gd name="connsiteY3" fmla="*/ 5317 h 1228061"/>
                <a:gd name="connsiteX0" fmla="*/ 0 w 4354033"/>
                <a:gd name="connsiteY0" fmla="*/ 0 h 1222744"/>
                <a:gd name="connsiteX1" fmla="*/ 3094074 w 4354033"/>
                <a:gd name="connsiteY1" fmla="*/ 5315 h 1222744"/>
                <a:gd name="connsiteX2" fmla="*/ 4354033 w 4354033"/>
                <a:gd name="connsiteY2" fmla="*/ 1222744 h 1222744"/>
                <a:gd name="connsiteX3" fmla="*/ 0 w 4354033"/>
                <a:gd name="connsiteY3" fmla="*/ 0 h 1222744"/>
              </a:gdLst>
              <a:ahLst/>
              <a:cxnLst>
                <a:cxn ang="0">
                  <a:pos x="connsiteX0" y="connsiteY0"/>
                </a:cxn>
                <a:cxn ang="0">
                  <a:pos x="connsiteX1" y="connsiteY1"/>
                </a:cxn>
                <a:cxn ang="0">
                  <a:pos x="connsiteX2" y="connsiteY2"/>
                </a:cxn>
                <a:cxn ang="0">
                  <a:pos x="connsiteX3" y="connsiteY3"/>
                </a:cxn>
              </a:cxnLst>
              <a:rect l="l" t="t" r="r" b="b"/>
              <a:pathLst>
                <a:path w="4354033" h="1222744">
                  <a:moveTo>
                    <a:pt x="0" y="0"/>
                  </a:moveTo>
                  <a:lnTo>
                    <a:pt x="3094074" y="5315"/>
                  </a:lnTo>
                  <a:lnTo>
                    <a:pt x="4354033" y="1222744"/>
                  </a:lnTo>
                  <a:lnTo>
                    <a:pt x="0" y="0"/>
                  </a:lnTo>
                  <a:close/>
                </a:path>
              </a:pathLst>
            </a:custGeom>
            <a:gradFill>
              <a:gsLst>
                <a:gs pos="100000">
                  <a:schemeClr val="accent3"/>
                </a:gs>
                <a:gs pos="8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8690614" y="3782459"/>
              <a:ext cx="2818349" cy="3087424"/>
            </a:xfrm>
            <a:custGeom>
              <a:avLst/>
              <a:gdLst>
                <a:gd name="connsiteX0" fmla="*/ 2270113 w 2753791"/>
                <a:gd name="connsiteY0" fmla="*/ 0 h 3029171"/>
                <a:gd name="connsiteX1" fmla="*/ 0 w 2753791"/>
                <a:gd name="connsiteY1" fmla="*/ 3025640 h 3029171"/>
                <a:gd name="connsiteX2" fmla="*/ 2753791 w 2753791"/>
                <a:gd name="connsiteY2" fmla="*/ 3029171 h 3029171"/>
                <a:gd name="connsiteX3" fmla="*/ 2270113 w 2753791"/>
                <a:gd name="connsiteY3" fmla="*/ 0 h 3029171"/>
                <a:gd name="connsiteX0" fmla="*/ 2247810 w 2753791"/>
                <a:gd name="connsiteY0" fmla="*/ 0 h 3073776"/>
                <a:gd name="connsiteX1" fmla="*/ 0 w 2753791"/>
                <a:gd name="connsiteY1" fmla="*/ 3070245 h 3073776"/>
                <a:gd name="connsiteX2" fmla="*/ 2753791 w 2753791"/>
                <a:gd name="connsiteY2" fmla="*/ 3073776 h 3073776"/>
                <a:gd name="connsiteX3" fmla="*/ 2247810 w 2753791"/>
                <a:gd name="connsiteY3" fmla="*/ 0 h 3073776"/>
                <a:gd name="connsiteX0" fmla="*/ 2311420 w 2817401"/>
                <a:gd name="connsiteY0" fmla="*/ 0 h 3073776"/>
                <a:gd name="connsiteX1" fmla="*/ 0 w 2817401"/>
                <a:gd name="connsiteY1" fmla="*/ 3062294 h 3073776"/>
                <a:gd name="connsiteX2" fmla="*/ 2817401 w 2817401"/>
                <a:gd name="connsiteY2" fmla="*/ 3073776 h 3073776"/>
                <a:gd name="connsiteX3" fmla="*/ 2311420 w 2817401"/>
                <a:gd name="connsiteY3" fmla="*/ 0 h 3073776"/>
                <a:gd name="connsiteX0" fmla="*/ 2311420 w 2817401"/>
                <a:gd name="connsiteY0" fmla="*/ 0 h 3089589"/>
                <a:gd name="connsiteX1" fmla="*/ 0 w 2817401"/>
                <a:gd name="connsiteY1" fmla="*/ 3089589 h 3089589"/>
                <a:gd name="connsiteX2" fmla="*/ 2817401 w 2817401"/>
                <a:gd name="connsiteY2" fmla="*/ 3073776 h 3089589"/>
                <a:gd name="connsiteX3" fmla="*/ 2311420 w 2817401"/>
                <a:gd name="connsiteY3" fmla="*/ 0 h 3089589"/>
                <a:gd name="connsiteX0" fmla="*/ 2306657 w 2812638"/>
                <a:gd name="connsiteY0" fmla="*/ 0 h 3089589"/>
                <a:gd name="connsiteX1" fmla="*/ 0 w 2812638"/>
                <a:gd name="connsiteY1" fmla="*/ 3089589 h 3089589"/>
                <a:gd name="connsiteX2" fmla="*/ 2812638 w 2812638"/>
                <a:gd name="connsiteY2" fmla="*/ 3073776 h 3089589"/>
                <a:gd name="connsiteX3" fmla="*/ 2306657 w 2812638"/>
                <a:gd name="connsiteY3" fmla="*/ 0 h 3089589"/>
                <a:gd name="connsiteX0" fmla="*/ 2306657 w 2812638"/>
                <a:gd name="connsiteY0" fmla="*/ 0 h 3084826"/>
                <a:gd name="connsiteX1" fmla="*/ 0 w 2812638"/>
                <a:gd name="connsiteY1" fmla="*/ 3084826 h 3084826"/>
                <a:gd name="connsiteX2" fmla="*/ 2812638 w 2812638"/>
                <a:gd name="connsiteY2" fmla="*/ 3073776 h 3084826"/>
                <a:gd name="connsiteX3" fmla="*/ 2306657 w 2812638"/>
                <a:gd name="connsiteY3" fmla="*/ 0 h 3084826"/>
                <a:gd name="connsiteX0" fmla="*/ 2292370 w 2798351"/>
                <a:gd name="connsiteY0" fmla="*/ 0 h 3084826"/>
                <a:gd name="connsiteX1" fmla="*/ 0 w 2798351"/>
                <a:gd name="connsiteY1" fmla="*/ 3084826 h 3084826"/>
                <a:gd name="connsiteX2" fmla="*/ 2798351 w 2798351"/>
                <a:gd name="connsiteY2" fmla="*/ 3073776 h 3084826"/>
                <a:gd name="connsiteX3" fmla="*/ 2292370 w 2798351"/>
                <a:gd name="connsiteY3" fmla="*/ 0 h 3084826"/>
                <a:gd name="connsiteX0" fmla="*/ 2298720 w 2804701"/>
                <a:gd name="connsiteY0" fmla="*/ 0 h 3084826"/>
                <a:gd name="connsiteX1" fmla="*/ 0 w 2804701"/>
                <a:gd name="connsiteY1" fmla="*/ 3084826 h 3084826"/>
                <a:gd name="connsiteX2" fmla="*/ 2804701 w 2804701"/>
                <a:gd name="connsiteY2" fmla="*/ 3073776 h 3084826"/>
                <a:gd name="connsiteX3" fmla="*/ 2298720 w 2804701"/>
                <a:gd name="connsiteY3" fmla="*/ 0 h 3084826"/>
                <a:gd name="connsiteX0" fmla="*/ 2298720 w 2804701"/>
                <a:gd name="connsiteY0" fmla="*/ 0 h 3084826"/>
                <a:gd name="connsiteX1" fmla="*/ 0 w 2804701"/>
                <a:gd name="connsiteY1" fmla="*/ 3084826 h 3084826"/>
                <a:gd name="connsiteX2" fmla="*/ 2804701 w 2804701"/>
                <a:gd name="connsiteY2" fmla="*/ 3073776 h 3084826"/>
                <a:gd name="connsiteX3" fmla="*/ 2298720 w 2804701"/>
                <a:gd name="connsiteY3" fmla="*/ 0 h 3084826"/>
                <a:gd name="connsiteX0" fmla="*/ 2311420 w 2804701"/>
                <a:gd name="connsiteY0" fmla="*/ 0 h 3084826"/>
                <a:gd name="connsiteX1" fmla="*/ 0 w 2804701"/>
                <a:gd name="connsiteY1" fmla="*/ 3084826 h 3084826"/>
                <a:gd name="connsiteX2" fmla="*/ 2804701 w 2804701"/>
                <a:gd name="connsiteY2" fmla="*/ 3073776 h 3084826"/>
                <a:gd name="connsiteX3" fmla="*/ 2311420 w 2804701"/>
                <a:gd name="connsiteY3" fmla="*/ 0 h 3084826"/>
                <a:gd name="connsiteX0" fmla="*/ 2311420 w 2804701"/>
                <a:gd name="connsiteY0" fmla="*/ 0 h 3087424"/>
                <a:gd name="connsiteX1" fmla="*/ 0 w 2804701"/>
                <a:gd name="connsiteY1" fmla="*/ 3084826 h 3087424"/>
                <a:gd name="connsiteX2" fmla="*/ 2804701 w 2804701"/>
                <a:gd name="connsiteY2" fmla="*/ 3087424 h 3087424"/>
                <a:gd name="connsiteX3" fmla="*/ 2311420 w 2804701"/>
                <a:gd name="connsiteY3" fmla="*/ 0 h 3087424"/>
                <a:gd name="connsiteX0" fmla="*/ 2311420 w 2818349"/>
                <a:gd name="connsiteY0" fmla="*/ 0 h 3087424"/>
                <a:gd name="connsiteX1" fmla="*/ 0 w 2818349"/>
                <a:gd name="connsiteY1" fmla="*/ 3084826 h 3087424"/>
                <a:gd name="connsiteX2" fmla="*/ 2818349 w 2818349"/>
                <a:gd name="connsiteY2" fmla="*/ 3087424 h 3087424"/>
                <a:gd name="connsiteX3" fmla="*/ 2311420 w 2818349"/>
                <a:gd name="connsiteY3" fmla="*/ 0 h 3087424"/>
              </a:gdLst>
              <a:ahLst/>
              <a:cxnLst>
                <a:cxn ang="0">
                  <a:pos x="connsiteX0" y="connsiteY0"/>
                </a:cxn>
                <a:cxn ang="0">
                  <a:pos x="connsiteX1" y="connsiteY1"/>
                </a:cxn>
                <a:cxn ang="0">
                  <a:pos x="connsiteX2" y="connsiteY2"/>
                </a:cxn>
                <a:cxn ang="0">
                  <a:pos x="connsiteX3" y="connsiteY3"/>
                </a:cxn>
              </a:cxnLst>
              <a:rect l="l" t="t" r="r" b="b"/>
              <a:pathLst>
                <a:path w="2818349" h="3087424">
                  <a:moveTo>
                    <a:pt x="2311420" y="0"/>
                  </a:moveTo>
                  <a:lnTo>
                    <a:pt x="0" y="3084826"/>
                  </a:lnTo>
                  <a:lnTo>
                    <a:pt x="2818349" y="3087424"/>
                  </a:lnTo>
                  <a:lnTo>
                    <a:pt x="2311420" y="0"/>
                  </a:lnTo>
                  <a:close/>
                </a:path>
              </a:pathLst>
            </a:custGeom>
            <a:gradFill>
              <a:gsLst>
                <a:gs pos="100000">
                  <a:schemeClr val="accent3"/>
                </a:gs>
                <a:gs pos="32000">
                  <a:schemeClr val="accent2"/>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6" name="Freeform 35"/>
            <p:cNvSpPr/>
            <p:nvPr/>
          </p:nvSpPr>
          <p:spPr>
            <a:xfrm>
              <a:off x="7660347" y="1094096"/>
              <a:ext cx="4531653" cy="1344304"/>
            </a:xfrm>
            <a:custGeom>
              <a:avLst/>
              <a:gdLst>
                <a:gd name="connsiteX0" fmla="*/ 0 w 4533900"/>
                <a:gd name="connsiteY0" fmla="*/ 142875 h 1371600"/>
                <a:gd name="connsiteX1" fmla="*/ 4533900 w 4533900"/>
                <a:gd name="connsiteY1" fmla="*/ 0 h 1371600"/>
                <a:gd name="connsiteX2" fmla="*/ 2043113 w 4533900"/>
                <a:gd name="connsiteY2" fmla="*/ 1371600 h 1371600"/>
                <a:gd name="connsiteX3" fmla="*/ 0 w 4533900"/>
                <a:gd name="connsiteY3" fmla="*/ 142875 h 1371600"/>
                <a:gd name="connsiteX0" fmla="*/ 0 w 4533900"/>
                <a:gd name="connsiteY0" fmla="*/ 142875 h 1371600"/>
                <a:gd name="connsiteX1" fmla="*/ 4533900 w 4533900"/>
                <a:gd name="connsiteY1" fmla="*/ 0 h 1371600"/>
                <a:gd name="connsiteX2" fmla="*/ 2021848 w 4533900"/>
                <a:gd name="connsiteY2" fmla="*/ 1371600 h 1371600"/>
                <a:gd name="connsiteX3" fmla="*/ 0 w 4533900"/>
                <a:gd name="connsiteY3" fmla="*/ 142875 h 1371600"/>
                <a:gd name="connsiteX0" fmla="*/ 0 w 4544532"/>
                <a:gd name="connsiteY0" fmla="*/ 153508 h 1371600"/>
                <a:gd name="connsiteX1" fmla="*/ 4544532 w 4544532"/>
                <a:gd name="connsiteY1" fmla="*/ 0 h 1371600"/>
                <a:gd name="connsiteX2" fmla="*/ 2032480 w 4544532"/>
                <a:gd name="connsiteY2" fmla="*/ 1371600 h 1371600"/>
                <a:gd name="connsiteX3" fmla="*/ 0 w 4544532"/>
                <a:gd name="connsiteY3" fmla="*/ 153508 h 1371600"/>
                <a:gd name="connsiteX0" fmla="*/ 0 w 4544532"/>
                <a:gd name="connsiteY0" fmla="*/ 142875 h 1371600"/>
                <a:gd name="connsiteX1" fmla="*/ 4544532 w 4544532"/>
                <a:gd name="connsiteY1" fmla="*/ 0 h 1371600"/>
                <a:gd name="connsiteX2" fmla="*/ 2032480 w 4544532"/>
                <a:gd name="connsiteY2" fmla="*/ 1371600 h 1371600"/>
                <a:gd name="connsiteX3" fmla="*/ 0 w 4544532"/>
                <a:gd name="connsiteY3" fmla="*/ 142875 h 1371600"/>
                <a:gd name="connsiteX0" fmla="*/ 0 w 4536805"/>
                <a:gd name="connsiteY0" fmla="*/ 148026 h 1371600"/>
                <a:gd name="connsiteX1" fmla="*/ 4536805 w 4536805"/>
                <a:gd name="connsiteY1" fmla="*/ 0 h 1371600"/>
                <a:gd name="connsiteX2" fmla="*/ 2024753 w 4536805"/>
                <a:gd name="connsiteY2" fmla="*/ 1371600 h 1371600"/>
                <a:gd name="connsiteX3" fmla="*/ 0 w 4536805"/>
                <a:gd name="connsiteY3" fmla="*/ 148026 h 1371600"/>
                <a:gd name="connsiteX0" fmla="*/ 0 w 4531653"/>
                <a:gd name="connsiteY0" fmla="*/ 142874 h 1371600"/>
                <a:gd name="connsiteX1" fmla="*/ 4531653 w 4531653"/>
                <a:gd name="connsiteY1" fmla="*/ 0 h 1371600"/>
                <a:gd name="connsiteX2" fmla="*/ 2019601 w 4531653"/>
                <a:gd name="connsiteY2" fmla="*/ 1371600 h 1371600"/>
                <a:gd name="connsiteX3" fmla="*/ 0 w 4531653"/>
                <a:gd name="connsiteY3" fmla="*/ 142874 h 1371600"/>
                <a:gd name="connsiteX0" fmla="*/ 0 w 3944799"/>
                <a:gd name="connsiteY0" fmla="*/ 33692 h 1262418"/>
                <a:gd name="connsiteX1" fmla="*/ 3944799 w 3944799"/>
                <a:gd name="connsiteY1" fmla="*/ 0 h 1262418"/>
                <a:gd name="connsiteX2" fmla="*/ 2019601 w 3944799"/>
                <a:gd name="connsiteY2" fmla="*/ 1262418 h 1262418"/>
                <a:gd name="connsiteX3" fmla="*/ 0 w 3944799"/>
                <a:gd name="connsiteY3" fmla="*/ 33692 h 1262418"/>
                <a:gd name="connsiteX0" fmla="*/ 0 w 4531653"/>
                <a:gd name="connsiteY0" fmla="*/ 115578 h 1344304"/>
                <a:gd name="connsiteX1" fmla="*/ 4531653 w 4531653"/>
                <a:gd name="connsiteY1" fmla="*/ 0 h 1344304"/>
                <a:gd name="connsiteX2" fmla="*/ 2019601 w 4531653"/>
                <a:gd name="connsiteY2" fmla="*/ 1344304 h 1344304"/>
                <a:gd name="connsiteX3" fmla="*/ 0 w 4531653"/>
                <a:gd name="connsiteY3" fmla="*/ 115578 h 1344304"/>
              </a:gdLst>
              <a:ahLst/>
              <a:cxnLst>
                <a:cxn ang="0">
                  <a:pos x="connsiteX0" y="connsiteY0"/>
                </a:cxn>
                <a:cxn ang="0">
                  <a:pos x="connsiteX1" y="connsiteY1"/>
                </a:cxn>
                <a:cxn ang="0">
                  <a:pos x="connsiteX2" y="connsiteY2"/>
                </a:cxn>
                <a:cxn ang="0">
                  <a:pos x="connsiteX3" y="connsiteY3"/>
                </a:cxn>
              </a:cxnLst>
              <a:rect l="l" t="t" r="r" b="b"/>
              <a:pathLst>
                <a:path w="4531653" h="1344304">
                  <a:moveTo>
                    <a:pt x="0" y="115578"/>
                  </a:moveTo>
                  <a:lnTo>
                    <a:pt x="4531653" y="0"/>
                  </a:lnTo>
                  <a:lnTo>
                    <a:pt x="2019601" y="1344304"/>
                  </a:lnTo>
                  <a:lnTo>
                    <a:pt x="0" y="115578"/>
                  </a:lnTo>
                  <a:close/>
                </a:path>
              </a:pathLst>
            </a:custGeom>
            <a:gradFill>
              <a:gsLst>
                <a:gs pos="100000">
                  <a:schemeClr val="accent3"/>
                </a:gs>
                <a:gs pos="44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7" name="Freeform 36"/>
            <p:cNvSpPr/>
            <p:nvPr/>
          </p:nvSpPr>
          <p:spPr>
            <a:xfrm>
              <a:off x="4067336" y="4700371"/>
              <a:ext cx="4645354" cy="2166557"/>
            </a:xfrm>
            <a:custGeom>
              <a:avLst/>
              <a:gdLst>
                <a:gd name="connsiteX0" fmla="*/ 0 w 4632158"/>
                <a:gd name="connsiteY0" fmla="*/ 1239253 h 2129590"/>
                <a:gd name="connsiteX1" fmla="*/ 3645569 w 4632158"/>
                <a:gd name="connsiteY1" fmla="*/ 0 h 2129590"/>
                <a:gd name="connsiteX2" fmla="*/ 4632158 w 4632158"/>
                <a:gd name="connsiteY2" fmla="*/ 2129590 h 2129590"/>
                <a:gd name="connsiteX3" fmla="*/ 0 w 4632158"/>
                <a:gd name="connsiteY3" fmla="*/ 1239253 h 2129590"/>
                <a:gd name="connsiteX0" fmla="*/ 0 w 4632158"/>
                <a:gd name="connsiteY0" fmla="*/ 1243228 h 2133565"/>
                <a:gd name="connsiteX1" fmla="*/ 3641593 w 4632158"/>
                <a:gd name="connsiteY1" fmla="*/ 0 h 2133565"/>
                <a:gd name="connsiteX2" fmla="*/ 4632158 w 4632158"/>
                <a:gd name="connsiteY2" fmla="*/ 2133565 h 2133565"/>
                <a:gd name="connsiteX3" fmla="*/ 0 w 4632158"/>
                <a:gd name="connsiteY3" fmla="*/ 1243228 h 2133565"/>
                <a:gd name="connsiteX0" fmla="*/ 0 w 4656011"/>
                <a:gd name="connsiteY0" fmla="*/ 1243228 h 2157419"/>
                <a:gd name="connsiteX1" fmla="*/ 3641593 w 4656011"/>
                <a:gd name="connsiteY1" fmla="*/ 0 h 2157419"/>
                <a:gd name="connsiteX2" fmla="*/ 4656011 w 4656011"/>
                <a:gd name="connsiteY2" fmla="*/ 2157419 h 2157419"/>
                <a:gd name="connsiteX3" fmla="*/ 0 w 4656011"/>
                <a:gd name="connsiteY3" fmla="*/ 1243228 h 2157419"/>
                <a:gd name="connsiteX0" fmla="*/ 0 w 4659987"/>
                <a:gd name="connsiteY0" fmla="*/ 1247204 h 2157419"/>
                <a:gd name="connsiteX1" fmla="*/ 3645569 w 4659987"/>
                <a:gd name="connsiteY1" fmla="*/ 0 h 2157419"/>
                <a:gd name="connsiteX2" fmla="*/ 4659987 w 4659987"/>
                <a:gd name="connsiteY2" fmla="*/ 2157419 h 2157419"/>
                <a:gd name="connsiteX3" fmla="*/ 0 w 4659987"/>
                <a:gd name="connsiteY3" fmla="*/ 1247204 h 2157419"/>
                <a:gd name="connsiteX0" fmla="*/ 0 w 4667938"/>
                <a:gd name="connsiteY0" fmla="*/ 1263107 h 2157419"/>
                <a:gd name="connsiteX1" fmla="*/ 3653520 w 4667938"/>
                <a:gd name="connsiteY1" fmla="*/ 0 h 2157419"/>
                <a:gd name="connsiteX2" fmla="*/ 4667938 w 4667938"/>
                <a:gd name="connsiteY2" fmla="*/ 2157419 h 2157419"/>
                <a:gd name="connsiteX3" fmla="*/ 0 w 4667938"/>
                <a:gd name="connsiteY3" fmla="*/ 1263107 h 2157419"/>
                <a:gd name="connsiteX0" fmla="*/ 0 w 4667938"/>
                <a:gd name="connsiteY0" fmla="*/ 1259132 h 2157419"/>
                <a:gd name="connsiteX1" fmla="*/ 3653520 w 4667938"/>
                <a:gd name="connsiteY1" fmla="*/ 0 h 2157419"/>
                <a:gd name="connsiteX2" fmla="*/ 4667938 w 4667938"/>
                <a:gd name="connsiteY2" fmla="*/ 2157419 h 2157419"/>
                <a:gd name="connsiteX3" fmla="*/ 0 w 4667938"/>
                <a:gd name="connsiteY3" fmla="*/ 1259132 h 2157419"/>
                <a:gd name="connsiteX0" fmla="*/ 0 w 4667938"/>
                <a:gd name="connsiteY0" fmla="*/ 1259132 h 2157419"/>
                <a:gd name="connsiteX1" fmla="*/ 3653520 w 4667938"/>
                <a:gd name="connsiteY1" fmla="*/ 0 h 2157419"/>
                <a:gd name="connsiteX2" fmla="*/ 4667938 w 4667938"/>
                <a:gd name="connsiteY2" fmla="*/ 2157419 h 2157419"/>
                <a:gd name="connsiteX3" fmla="*/ 0 w 4667938"/>
                <a:gd name="connsiteY3" fmla="*/ 1259132 h 2157419"/>
                <a:gd name="connsiteX0" fmla="*/ 0 w 4659987"/>
                <a:gd name="connsiteY0" fmla="*/ 1251181 h 2157419"/>
                <a:gd name="connsiteX1" fmla="*/ 3645569 w 4659987"/>
                <a:gd name="connsiteY1" fmla="*/ 0 h 2157419"/>
                <a:gd name="connsiteX2" fmla="*/ 4659987 w 4659987"/>
                <a:gd name="connsiteY2" fmla="*/ 2157419 h 2157419"/>
                <a:gd name="connsiteX3" fmla="*/ 0 w 4659987"/>
                <a:gd name="connsiteY3" fmla="*/ 1251181 h 2157419"/>
                <a:gd name="connsiteX0" fmla="*/ 0 w 4674275"/>
                <a:gd name="connsiteY0" fmla="*/ 1251181 h 2157419"/>
                <a:gd name="connsiteX1" fmla="*/ 3645569 w 4674275"/>
                <a:gd name="connsiteY1" fmla="*/ 0 h 2157419"/>
                <a:gd name="connsiteX2" fmla="*/ 4674275 w 4674275"/>
                <a:gd name="connsiteY2" fmla="*/ 2157419 h 2157419"/>
                <a:gd name="connsiteX3" fmla="*/ 0 w 4674275"/>
                <a:gd name="connsiteY3" fmla="*/ 1251181 h 2157419"/>
                <a:gd name="connsiteX0" fmla="*/ 0 w 4683800"/>
                <a:gd name="connsiteY0" fmla="*/ 1251181 h 2157419"/>
                <a:gd name="connsiteX1" fmla="*/ 3655094 w 4683800"/>
                <a:gd name="connsiteY1" fmla="*/ 0 h 2157419"/>
                <a:gd name="connsiteX2" fmla="*/ 4683800 w 4683800"/>
                <a:gd name="connsiteY2" fmla="*/ 2157419 h 2157419"/>
                <a:gd name="connsiteX3" fmla="*/ 0 w 4683800"/>
                <a:gd name="connsiteY3" fmla="*/ 1251181 h 2157419"/>
                <a:gd name="connsiteX0" fmla="*/ 0 w 4695230"/>
                <a:gd name="connsiteY0" fmla="*/ 1251181 h 2157419"/>
                <a:gd name="connsiteX1" fmla="*/ 3666524 w 4695230"/>
                <a:gd name="connsiteY1" fmla="*/ 0 h 2157419"/>
                <a:gd name="connsiteX2" fmla="*/ 4695230 w 4695230"/>
                <a:gd name="connsiteY2" fmla="*/ 2157419 h 2157419"/>
                <a:gd name="connsiteX3" fmla="*/ 0 w 4695230"/>
                <a:gd name="connsiteY3" fmla="*/ 1251181 h 2157419"/>
                <a:gd name="connsiteX0" fmla="*/ 0 w 4695230"/>
                <a:gd name="connsiteY0" fmla="*/ 1251181 h 2171067"/>
                <a:gd name="connsiteX1" fmla="*/ 3666524 w 4695230"/>
                <a:gd name="connsiteY1" fmla="*/ 0 h 2171067"/>
                <a:gd name="connsiteX2" fmla="*/ 4695230 w 4695230"/>
                <a:gd name="connsiteY2" fmla="*/ 2171067 h 2171067"/>
                <a:gd name="connsiteX3" fmla="*/ 0 w 4695230"/>
                <a:gd name="connsiteY3" fmla="*/ 1251181 h 2171067"/>
                <a:gd name="connsiteX0" fmla="*/ 0 w 4708878"/>
                <a:gd name="connsiteY0" fmla="*/ 1251181 h 2184715"/>
                <a:gd name="connsiteX1" fmla="*/ 3666524 w 4708878"/>
                <a:gd name="connsiteY1" fmla="*/ 0 h 2184715"/>
                <a:gd name="connsiteX2" fmla="*/ 4708878 w 4708878"/>
                <a:gd name="connsiteY2" fmla="*/ 2184715 h 2184715"/>
                <a:gd name="connsiteX3" fmla="*/ 0 w 4708878"/>
                <a:gd name="connsiteY3" fmla="*/ 1251181 h 2184715"/>
                <a:gd name="connsiteX0" fmla="*/ 0 w 4722526"/>
                <a:gd name="connsiteY0" fmla="*/ 1251181 h 2198363"/>
                <a:gd name="connsiteX1" fmla="*/ 3666524 w 4722526"/>
                <a:gd name="connsiteY1" fmla="*/ 0 h 2198363"/>
                <a:gd name="connsiteX2" fmla="*/ 4722526 w 4722526"/>
                <a:gd name="connsiteY2" fmla="*/ 2198363 h 2198363"/>
                <a:gd name="connsiteX3" fmla="*/ 0 w 4722526"/>
                <a:gd name="connsiteY3" fmla="*/ 1251181 h 2198363"/>
                <a:gd name="connsiteX0" fmla="*/ 0 w 4658916"/>
                <a:gd name="connsiteY0" fmla="*/ 1251181 h 2190411"/>
                <a:gd name="connsiteX1" fmla="*/ 3666524 w 4658916"/>
                <a:gd name="connsiteY1" fmla="*/ 0 h 2190411"/>
                <a:gd name="connsiteX2" fmla="*/ 4658916 w 4658916"/>
                <a:gd name="connsiteY2" fmla="*/ 2190411 h 2190411"/>
                <a:gd name="connsiteX3" fmla="*/ 0 w 4658916"/>
                <a:gd name="connsiteY3" fmla="*/ 1251181 h 2190411"/>
                <a:gd name="connsiteX0" fmla="*/ 0 w 4658916"/>
                <a:gd name="connsiteY0" fmla="*/ 1251181 h 2166557"/>
                <a:gd name="connsiteX1" fmla="*/ 3666524 w 4658916"/>
                <a:gd name="connsiteY1" fmla="*/ 0 h 2166557"/>
                <a:gd name="connsiteX2" fmla="*/ 4658916 w 4658916"/>
                <a:gd name="connsiteY2" fmla="*/ 2166557 h 2166557"/>
                <a:gd name="connsiteX3" fmla="*/ 0 w 4658916"/>
                <a:gd name="connsiteY3" fmla="*/ 1251181 h 2166557"/>
                <a:gd name="connsiteX0" fmla="*/ 0 w 4670136"/>
                <a:gd name="connsiteY0" fmla="*/ 1251181 h 2166557"/>
                <a:gd name="connsiteX1" fmla="*/ 3677744 w 4670136"/>
                <a:gd name="connsiteY1" fmla="*/ 0 h 2166557"/>
                <a:gd name="connsiteX2" fmla="*/ 4670136 w 4670136"/>
                <a:gd name="connsiteY2" fmla="*/ 2166557 h 2166557"/>
                <a:gd name="connsiteX3" fmla="*/ 0 w 4670136"/>
                <a:gd name="connsiteY3" fmla="*/ 1251181 h 2166557"/>
                <a:gd name="connsiteX0" fmla="*/ 0 w 4653306"/>
                <a:gd name="connsiteY0" fmla="*/ 1251181 h 2166557"/>
                <a:gd name="connsiteX1" fmla="*/ 3660914 w 4653306"/>
                <a:gd name="connsiteY1" fmla="*/ 0 h 2166557"/>
                <a:gd name="connsiteX2" fmla="*/ 4653306 w 4653306"/>
                <a:gd name="connsiteY2" fmla="*/ 2166557 h 2166557"/>
                <a:gd name="connsiteX3" fmla="*/ 0 w 4653306"/>
                <a:gd name="connsiteY3" fmla="*/ 1251181 h 2166557"/>
                <a:gd name="connsiteX0" fmla="*/ 0 w 4001299"/>
                <a:gd name="connsiteY0" fmla="*/ 869518 h 2166557"/>
                <a:gd name="connsiteX1" fmla="*/ 3008907 w 4001299"/>
                <a:gd name="connsiteY1" fmla="*/ 0 h 2166557"/>
                <a:gd name="connsiteX2" fmla="*/ 4001299 w 4001299"/>
                <a:gd name="connsiteY2" fmla="*/ 2166557 h 2166557"/>
                <a:gd name="connsiteX3" fmla="*/ 0 w 4001299"/>
                <a:gd name="connsiteY3" fmla="*/ 869518 h 2166557"/>
                <a:gd name="connsiteX0" fmla="*/ 0 w 4645354"/>
                <a:gd name="connsiteY0" fmla="*/ 1251181 h 2166557"/>
                <a:gd name="connsiteX1" fmla="*/ 3652962 w 4645354"/>
                <a:gd name="connsiteY1" fmla="*/ 0 h 2166557"/>
                <a:gd name="connsiteX2" fmla="*/ 4645354 w 4645354"/>
                <a:gd name="connsiteY2" fmla="*/ 2166557 h 2166557"/>
                <a:gd name="connsiteX3" fmla="*/ 0 w 4645354"/>
                <a:gd name="connsiteY3" fmla="*/ 1251181 h 2166557"/>
                <a:gd name="connsiteX0" fmla="*/ 0 w 4645354"/>
                <a:gd name="connsiteY0" fmla="*/ 1243230 h 2166557"/>
                <a:gd name="connsiteX1" fmla="*/ 3652962 w 4645354"/>
                <a:gd name="connsiteY1" fmla="*/ 0 h 2166557"/>
                <a:gd name="connsiteX2" fmla="*/ 4645354 w 4645354"/>
                <a:gd name="connsiteY2" fmla="*/ 2166557 h 2166557"/>
                <a:gd name="connsiteX3" fmla="*/ 0 w 4645354"/>
                <a:gd name="connsiteY3" fmla="*/ 1243230 h 2166557"/>
              </a:gdLst>
              <a:ahLst/>
              <a:cxnLst>
                <a:cxn ang="0">
                  <a:pos x="connsiteX0" y="connsiteY0"/>
                </a:cxn>
                <a:cxn ang="0">
                  <a:pos x="connsiteX1" y="connsiteY1"/>
                </a:cxn>
                <a:cxn ang="0">
                  <a:pos x="connsiteX2" y="connsiteY2"/>
                </a:cxn>
                <a:cxn ang="0">
                  <a:pos x="connsiteX3" y="connsiteY3"/>
                </a:cxn>
              </a:cxnLst>
              <a:rect l="l" t="t" r="r" b="b"/>
              <a:pathLst>
                <a:path w="4645354" h="2166557">
                  <a:moveTo>
                    <a:pt x="0" y="1243230"/>
                  </a:moveTo>
                  <a:lnTo>
                    <a:pt x="3652962" y="0"/>
                  </a:lnTo>
                  <a:lnTo>
                    <a:pt x="4645354" y="2166557"/>
                  </a:lnTo>
                  <a:lnTo>
                    <a:pt x="0" y="1243230"/>
                  </a:lnTo>
                  <a:close/>
                </a:path>
              </a:pathLst>
            </a:custGeom>
            <a:gradFill>
              <a:gsLst>
                <a:gs pos="100000">
                  <a:schemeClr val="accent3"/>
                </a:gs>
                <a:gs pos="46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8" name="Freeform 37"/>
            <p:cNvSpPr/>
            <p:nvPr/>
          </p:nvSpPr>
          <p:spPr>
            <a:xfrm>
              <a:off x="3541852" y="3007895"/>
              <a:ext cx="2834884" cy="2947737"/>
            </a:xfrm>
            <a:custGeom>
              <a:avLst/>
              <a:gdLst>
                <a:gd name="connsiteX0" fmla="*/ 0 w 2791326"/>
                <a:gd name="connsiteY0" fmla="*/ 1816768 h 2947737"/>
                <a:gd name="connsiteX1" fmla="*/ 493294 w 2791326"/>
                <a:gd name="connsiteY1" fmla="*/ 2947737 h 2947737"/>
                <a:gd name="connsiteX2" fmla="*/ 2791326 w 2791326"/>
                <a:gd name="connsiteY2" fmla="*/ 0 h 2947737"/>
                <a:gd name="connsiteX3" fmla="*/ 0 w 2791326"/>
                <a:gd name="connsiteY3" fmla="*/ 1816768 h 2947737"/>
                <a:gd name="connsiteX0" fmla="*/ 0 w 2799638"/>
                <a:gd name="connsiteY0" fmla="*/ 1845863 h 2947737"/>
                <a:gd name="connsiteX1" fmla="*/ 501606 w 2799638"/>
                <a:gd name="connsiteY1" fmla="*/ 2947737 h 2947737"/>
                <a:gd name="connsiteX2" fmla="*/ 2799638 w 2799638"/>
                <a:gd name="connsiteY2" fmla="*/ 0 h 2947737"/>
                <a:gd name="connsiteX3" fmla="*/ 0 w 2799638"/>
                <a:gd name="connsiteY3" fmla="*/ 1845863 h 2947737"/>
                <a:gd name="connsiteX0" fmla="*/ 0 w 2826933"/>
                <a:gd name="connsiteY0" fmla="*/ 1886806 h 2947737"/>
                <a:gd name="connsiteX1" fmla="*/ 528901 w 2826933"/>
                <a:gd name="connsiteY1" fmla="*/ 2947737 h 2947737"/>
                <a:gd name="connsiteX2" fmla="*/ 2826933 w 2826933"/>
                <a:gd name="connsiteY2" fmla="*/ 0 h 2947737"/>
                <a:gd name="connsiteX3" fmla="*/ 0 w 2826933"/>
                <a:gd name="connsiteY3" fmla="*/ 1886806 h 2947737"/>
                <a:gd name="connsiteX0" fmla="*/ 0 w 2826933"/>
                <a:gd name="connsiteY0" fmla="*/ 1859510 h 2947737"/>
                <a:gd name="connsiteX1" fmla="*/ 528901 w 2826933"/>
                <a:gd name="connsiteY1" fmla="*/ 2947737 h 2947737"/>
                <a:gd name="connsiteX2" fmla="*/ 2826933 w 2826933"/>
                <a:gd name="connsiteY2" fmla="*/ 0 h 2947737"/>
                <a:gd name="connsiteX3" fmla="*/ 0 w 2826933"/>
                <a:gd name="connsiteY3" fmla="*/ 1859510 h 2947737"/>
                <a:gd name="connsiteX0" fmla="*/ 0 w 2826933"/>
                <a:gd name="connsiteY0" fmla="*/ 1859510 h 2947737"/>
                <a:gd name="connsiteX1" fmla="*/ 523291 w 2826933"/>
                <a:gd name="connsiteY1" fmla="*/ 2947737 h 2947737"/>
                <a:gd name="connsiteX2" fmla="*/ 2826933 w 2826933"/>
                <a:gd name="connsiteY2" fmla="*/ 0 h 2947737"/>
                <a:gd name="connsiteX3" fmla="*/ 0 w 2826933"/>
                <a:gd name="connsiteY3" fmla="*/ 1859510 h 2947737"/>
                <a:gd name="connsiteX0" fmla="*/ 0 w 2834884"/>
                <a:gd name="connsiteY0" fmla="*/ 1867462 h 2947737"/>
                <a:gd name="connsiteX1" fmla="*/ 531242 w 2834884"/>
                <a:gd name="connsiteY1" fmla="*/ 2947737 h 2947737"/>
                <a:gd name="connsiteX2" fmla="*/ 2834884 w 2834884"/>
                <a:gd name="connsiteY2" fmla="*/ 0 h 2947737"/>
                <a:gd name="connsiteX3" fmla="*/ 0 w 2834884"/>
                <a:gd name="connsiteY3" fmla="*/ 1867462 h 2947737"/>
              </a:gdLst>
              <a:ahLst/>
              <a:cxnLst>
                <a:cxn ang="0">
                  <a:pos x="connsiteX0" y="connsiteY0"/>
                </a:cxn>
                <a:cxn ang="0">
                  <a:pos x="connsiteX1" y="connsiteY1"/>
                </a:cxn>
                <a:cxn ang="0">
                  <a:pos x="connsiteX2" y="connsiteY2"/>
                </a:cxn>
                <a:cxn ang="0">
                  <a:pos x="connsiteX3" y="connsiteY3"/>
                </a:cxn>
              </a:cxnLst>
              <a:rect l="l" t="t" r="r" b="b"/>
              <a:pathLst>
                <a:path w="2834884" h="2947737">
                  <a:moveTo>
                    <a:pt x="0" y="1867462"/>
                  </a:moveTo>
                  <a:lnTo>
                    <a:pt x="531242" y="2947737"/>
                  </a:lnTo>
                  <a:lnTo>
                    <a:pt x="2834884" y="0"/>
                  </a:lnTo>
                  <a:lnTo>
                    <a:pt x="0" y="1867462"/>
                  </a:lnTo>
                  <a:close/>
                </a:path>
              </a:pathLst>
            </a:custGeom>
            <a:gradFill>
              <a:gsLst>
                <a:gs pos="100000">
                  <a:schemeClr val="accent3"/>
                </a:gs>
                <a:gs pos="4400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grpSp>
      <p:sp>
        <p:nvSpPr>
          <p:cNvPr id="2" name="Title 1"/>
          <p:cNvSpPr>
            <a:spLocks noGrp="1"/>
          </p:cNvSpPr>
          <p:nvPr userDrawn="1">
            <p:ph type="title"/>
          </p:nvPr>
        </p:nvSpPr>
        <p:spPr>
          <a:xfrm>
            <a:off x="379413" y="1333500"/>
            <a:ext cx="9521825" cy="4127499"/>
          </a:xfrm>
          <a:noFill/>
        </p:spPr>
        <p:txBody>
          <a:bodyPr rIns="0" anchor="t"/>
          <a:lstStyle>
            <a:lvl1pPr>
              <a:defRPr sz="48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145249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itle 1"/>
          <p:cNvSpPr>
            <a:spLocks noGrp="1"/>
          </p:cNvSpPr>
          <p:nvPr>
            <p:ph type="ctrTitle"/>
          </p:nvPr>
        </p:nvSpPr>
        <p:spPr>
          <a:xfrm>
            <a:off x="379413" y="2321901"/>
            <a:ext cx="9521825" cy="1994392"/>
          </a:xfrm>
        </p:spPr>
        <p:txBody>
          <a:bodyPr vert="horz" wrap="square" lIns="0" tIns="0" rIns="0" bIns="0" anchor="t" anchorCtr="0">
            <a:noAutofit/>
          </a:bodyPr>
          <a:lstStyle>
            <a:lvl1pPr algn="l">
              <a:defRPr sz="72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200702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0"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April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300710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_1 line/subhead">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88952" cy="6882059"/>
          </a:xfrm>
          <a:prstGeom prst="rect">
            <a:avLst/>
          </a:prstGeom>
        </p:spPr>
      </p:pic>
      <p:sp>
        <p:nvSpPr>
          <p:cNvPr id="19" name="Freeform 18"/>
          <p:cNvSpPr/>
          <p:nvPr userDrawn="1"/>
        </p:nvSpPr>
        <p:spPr>
          <a:xfrm flipH="1" flipV="1">
            <a:off x="-18560" y="0"/>
            <a:ext cx="12188952" cy="6858000"/>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Lst>
            <a:ahLst/>
            <a:cxnLst>
              <a:cxn ang="0">
                <a:pos x="connsiteX0" y="connsiteY0"/>
              </a:cxn>
              <a:cxn ang="0">
                <a:pos x="connsiteX1" y="connsiteY1"/>
              </a:cxn>
              <a:cxn ang="0">
                <a:pos x="connsiteX2" y="connsiteY2"/>
              </a:cxn>
              <a:cxn ang="0">
                <a:pos x="connsiteX3" y="connsiteY3"/>
              </a:cxn>
            </a:cxnLst>
            <a:rect l="l" t="t" r="r" b="b"/>
            <a:pathLst>
              <a:path w="9178997" h="5154183">
                <a:moveTo>
                  <a:pt x="3048116" y="5154183"/>
                </a:moveTo>
                <a:lnTo>
                  <a:pt x="0" y="0"/>
                </a:lnTo>
                <a:lnTo>
                  <a:pt x="9178997" y="1698542"/>
                </a:lnTo>
                <a:lnTo>
                  <a:pt x="3048116" y="5154183"/>
                </a:lnTo>
                <a:close/>
              </a:path>
            </a:pathLst>
          </a:custGeom>
          <a:gradFill flip="none" rotWithShape="1">
            <a:gsLst>
              <a:gs pos="61000">
                <a:schemeClr val="accent2"/>
              </a:gs>
              <a:gs pos="31000">
                <a:schemeClr val="accent3"/>
              </a:gs>
              <a:gs pos="100000">
                <a:schemeClr val="accent1"/>
              </a:gs>
            </a:gsLst>
            <a:lin ang="12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4048" y="2282634"/>
            <a:ext cx="9521825" cy="1051116"/>
          </a:xfrm>
          <a:prstGeom prst="rect">
            <a:avLst/>
          </a:prstGeom>
        </p:spPr>
        <p:txBody>
          <a:bodyPr vert="horz" wrap="square" lIns="0" tIns="0" rIns="0" bIns="0" anchor="t" anchorCtr="0">
            <a:noAutofit/>
          </a:bodyPr>
          <a:lstStyle>
            <a:lvl1pPr algn="l">
              <a:defRPr sz="7200" b="0">
                <a:solidFill>
                  <a:schemeClr val="tx1"/>
                </a:solidFill>
                <a:latin typeface="3M Circular TT Bold" panose="020B0804020101010102" pitchFamily="34" charset="0"/>
                <a:cs typeface="3M Circular TT Bold" panose="020B0804020101010102" pitchFamily="34" charset="0"/>
              </a:defRPr>
            </a:lvl1pPr>
          </a:lstStyle>
          <a:p>
            <a:r>
              <a:rPr lang="en-US" dirty="0"/>
              <a:t>One-line title</a:t>
            </a:r>
            <a:endParaRPr lang="en-GB" dirty="0"/>
          </a:p>
        </p:txBody>
      </p:sp>
      <p:sp>
        <p:nvSpPr>
          <p:cNvPr id="3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tx1"/>
                </a:solidFill>
              </a:defRPr>
            </a:lvl1pPr>
          </a:lstStyle>
          <a:p>
            <a:pPr lvl="0"/>
            <a:r>
              <a:rPr lang="en-US" dirty="0"/>
              <a:t>Title subhead/presenters names, </a:t>
            </a:r>
            <a:br>
              <a:rPr lang="en-US" dirty="0"/>
            </a:br>
            <a:r>
              <a:rPr lang="en-US" dirty="0"/>
              <a:t>one or two lines</a:t>
            </a:r>
          </a:p>
        </p:txBody>
      </p:sp>
      <p:sp>
        <p:nvSpPr>
          <p:cNvPr id="13" name="Text Placeholder 7"/>
          <p:cNvSpPr>
            <a:spLocks noGrp="1"/>
          </p:cNvSpPr>
          <p:nvPr>
            <p:ph type="body" sz="quarter" idx="10" hasCustomPrompt="1"/>
          </p:nvPr>
        </p:nvSpPr>
        <p:spPr>
          <a:xfrm>
            <a:off x="384048" y="5204499"/>
            <a:ext cx="4449209"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dirty="0"/>
              <a:t>Date</a:t>
            </a:r>
          </a:p>
        </p:txBody>
      </p:sp>
      <p:pic>
        <p:nvPicPr>
          <p:cNvPr id="45" name="Picture 4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88089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_1 line">
    <p:spTree>
      <p:nvGrpSpPr>
        <p:cNvPr id="1" name=""/>
        <p:cNvGrpSpPr/>
        <p:nvPr/>
      </p:nvGrpSpPr>
      <p:grpSpPr>
        <a:xfrm>
          <a:off x="0" y="0"/>
          <a:ext cx="0" cy="0"/>
          <a:chOff x="0" y="0"/>
          <a:chExt cx="0" cy="0"/>
        </a:xfrm>
      </p:grpSpPr>
      <p:pic>
        <p:nvPicPr>
          <p:cNvPr id="7" name="Picture 6" descr="A view of a large body of water&#10;&#10;Description automatically generated">
            <a:extLst>
              <a:ext uri="{FF2B5EF4-FFF2-40B4-BE49-F238E27FC236}">
                <a16:creationId xmlns:a16="http://schemas.microsoft.com/office/drawing/2014/main" id="{70CBFAE2-BD8B-473D-B46E-1C9148CFB85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03892" cy="6857999"/>
          </a:xfrm>
          <a:prstGeom prst="rect">
            <a:avLst/>
          </a:prstGeom>
        </p:spPr>
      </p:pic>
      <p:sp>
        <p:nvSpPr>
          <p:cNvPr id="8" name="Freeform 7"/>
          <p:cNvSpPr/>
          <p:nvPr userDrawn="1"/>
        </p:nvSpPr>
        <p:spPr>
          <a:xfrm flipH="1" flipV="1">
            <a:off x="-18560" y="0"/>
            <a:ext cx="12188952" cy="6858000"/>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Lst>
            <a:ahLst/>
            <a:cxnLst>
              <a:cxn ang="0">
                <a:pos x="connsiteX0" y="connsiteY0"/>
              </a:cxn>
              <a:cxn ang="0">
                <a:pos x="connsiteX1" y="connsiteY1"/>
              </a:cxn>
              <a:cxn ang="0">
                <a:pos x="connsiteX2" y="connsiteY2"/>
              </a:cxn>
              <a:cxn ang="0">
                <a:pos x="connsiteX3" y="connsiteY3"/>
              </a:cxn>
            </a:cxnLst>
            <a:rect l="l" t="t" r="r" b="b"/>
            <a:pathLst>
              <a:path w="9178997" h="5154183">
                <a:moveTo>
                  <a:pt x="3048116" y="5154183"/>
                </a:moveTo>
                <a:lnTo>
                  <a:pt x="0" y="0"/>
                </a:lnTo>
                <a:lnTo>
                  <a:pt x="9178997" y="1698542"/>
                </a:lnTo>
                <a:lnTo>
                  <a:pt x="3048116" y="5154183"/>
                </a:lnTo>
                <a:close/>
              </a:path>
            </a:pathLst>
          </a:custGeom>
          <a:gradFill flip="none" rotWithShape="1">
            <a:gsLst>
              <a:gs pos="61000">
                <a:schemeClr val="accent2"/>
              </a:gs>
              <a:gs pos="31000">
                <a:schemeClr val="accent3"/>
              </a:gs>
              <a:gs pos="100000">
                <a:schemeClr val="accent1"/>
              </a:gs>
            </a:gsLst>
            <a:lin ang="12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4048" y="2286000"/>
            <a:ext cx="9521825" cy="1051116"/>
          </a:xfrm>
          <a:prstGeom prst="rect">
            <a:avLst/>
          </a:prstGeom>
        </p:spPr>
        <p:txBody>
          <a:bodyPr vert="horz" wrap="square" lIns="0" tIns="0" rIns="0" bIns="0" anchor="t" anchorCtr="0">
            <a:noAutofit/>
          </a:bodyPr>
          <a:lstStyle>
            <a:lvl1pPr algn="l">
              <a:defRPr sz="7200" b="0">
                <a:solidFill>
                  <a:schemeClr val="tx1"/>
                </a:solidFill>
                <a:latin typeface="3M Circular TT Bold" panose="020B0804020101010102" pitchFamily="34" charset="0"/>
                <a:cs typeface="3M Circular TT Bold" panose="020B0804020101010102" pitchFamily="34" charset="0"/>
              </a:defRPr>
            </a:lvl1pPr>
          </a:lstStyle>
          <a:p>
            <a:r>
              <a:rPr lang="en-US" dirty="0"/>
              <a:t>One-line title</a:t>
            </a:r>
            <a:endParaRPr lang="en-GB" dirty="0"/>
          </a:p>
        </p:txBody>
      </p:sp>
      <p:pic>
        <p:nvPicPr>
          <p:cNvPr id="33" name="Picture 3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
        <p:nvSpPr>
          <p:cNvPr id="23"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dirty="0"/>
              <a:t>Date</a:t>
            </a:r>
          </a:p>
        </p:txBody>
      </p:sp>
    </p:spTree>
    <p:extLst>
      <p:ext uri="{BB962C8B-B14F-4D97-AF65-F5344CB8AC3E}">
        <p14:creationId xmlns:p14="http://schemas.microsoft.com/office/powerpoint/2010/main" val="246208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_2 line/subhead">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1" cy="6858000"/>
          </a:xfrm>
          <a:prstGeom prst="rect">
            <a:avLst/>
          </a:prstGeom>
        </p:spPr>
      </p:pic>
      <p:sp>
        <p:nvSpPr>
          <p:cNvPr id="8" name="Freeform 7"/>
          <p:cNvSpPr/>
          <p:nvPr userDrawn="1"/>
        </p:nvSpPr>
        <p:spPr>
          <a:xfrm flipH="1" flipV="1">
            <a:off x="-1" y="0"/>
            <a:ext cx="12188950" cy="6858000"/>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6053933"/>
              <a:gd name="connsiteY0" fmla="*/ 5175181 h 5175181"/>
              <a:gd name="connsiteX1" fmla="*/ 2883458 w 6053933"/>
              <a:gd name="connsiteY1" fmla="*/ 0 h 5175181"/>
              <a:gd name="connsiteX2" fmla="*/ 6053933 w 6053933"/>
              <a:gd name="connsiteY2" fmla="*/ 1755636 h 5175181"/>
              <a:gd name="connsiteX3" fmla="*/ 0 w 6053933"/>
              <a:gd name="connsiteY3" fmla="*/ 5175181 h 5175181"/>
              <a:gd name="connsiteX0" fmla="*/ 0 w 6053933"/>
              <a:gd name="connsiteY0" fmla="*/ 5182329 h 5182329"/>
              <a:gd name="connsiteX1" fmla="*/ 2869075 w 6053933"/>
              <a:gd name="connsiteY1" fmla="*/ 0 h 5182329"/>
              <a:gd name="connsiteX2" fmla="*/ 6053933 w 6053933"/>
              <a:gd name="connsiteY2" fmla="*/ 1762784 h 5182329"/>
              <a:gd name="connsiteX3" fmla="*/ 0 w 6053933"/>
              <a:gd name="connsiteY3" fmla="*/ 5182329 h 5182329"/>
              <a:gd name="connsiteX0" fmla="*/ 0 w 6025167"/>
              <a:gd name="connsiteY0" fmla="*/ 5182329 h 5182329"/>
              <a:gd name="connsiteX1" fmla="*/ 2869075 w 6025167"/>
              <a:gd name="connsiteY1" fmla="*/ 0 h 5182329"/>
              <a:gd name="connsiteX2" fmla="*/ 6025167 w 6025167"/>
              <a:gd name="connsiteY2" fmla="*/ 1905745 h 5182329"/>
              <a:gd name="connsiteX3" fmla="*/ 0 w 6025167"/>
              <a:gd name="connsiteY3" fmla="*/ 5182329 h 5182329"/>
              <a:gd name="connsiteX0" fmla="*/ 0 w 6053933"/>
              <a:gd name="connsiteY0" fmla="*/ 5182329 h 5182329"/>
              <a:gd name="connsiteX1" fmla="*/ 2869075 w 6053933"/>
              <a:gd name="connsiteY1" fmla="*/ 0 h 5182329"/>
              <a:gd name="connsiteX2" fmla="*/ 6053933 w 6053933"/>
              <a:gd name="connsiteY2" fmla="*/ 1905745 h 5182329"/>
              <a:gd name="connsiteX3" fmla="*/ 0 w 6053933"/>
              <a:gd name="connsiteY3" fmla="*/ 5182329 h 5182329"/>
              <a:gd name="connsiteX0" fmla="*/ 0 w 6063522"/>
              <a:gd name="connsiteY0" fmla="*/ 5191860 h 5191860"/>
              <a:gd name="connsiteX1" fmla="*/ 2878664 w 6063522"/>
              <a:gd name="connsiteY1" fmla="*/ 0 h 5191860"/>
              <a:gd name="connsiteX2" fmla="*/ 6063522 w 6063522"/>
              <a:gd name="connsiteY2" fmla="*/ 1905745 h 5191860"/>
              <a:gd name="connsiteX3" fmla="*/ 0 w 6063522"/>
              <a:gd name="connsiteY3" fmla="*/ 5191860 h 5191860"/>
              <a:gd name="connsiteX0" fmla="*/ 0 w 6073111"/>
              <a:gd name="connsiteY0" fmla="*/ 5191860 h 5191860"/>
              <a:gd name="connsiteX1" fmla="*/ 2878664 w 6073111"/>
              <a:gd name="connsiteY1" fmla="*/ 0 h 5191860"/>
              <a:gd name="connsiteX2" fmla="*/ 6073111 w 6073111"/>
              <a:gd name="connsiteY2" fmla="*/ 1915276 h 5191860"/>
              <a:gd name="connsiteX3" fmla="*/ 0 w 6073111"/>
              <a:gd name="connsiteY3" fmla="*/ 5191860 h 5191860"/>
              <a:gd name="connsiteX0" fmla="*/ 0 w 6073111"/>
              <a:gd name="connsiteY0" fmla="*/ 5201391 h 5201391"/>
              <a:gd name="connsiteX1" fmla="*/ 2888253 w 6073111"/>
              <a:gd name="connsiteY1" fmla="*/ 0 h 5201391"/>
              <a:gd name="connsiteX2" fmla="*/ 6073111 w 6073111"/>
              <a:gd name="connsiteY2" fmla="*/ 1924807 h 5201391"/>
              <a:gd name="connsiteX3" fmla="*/ 0 w 6073111"/>
              <a:gd name="connsiteY3" fmla="*/ 5201391 h 5201391"/>
              <a:gd name="connsiteX0" fmla="*/ 0 w 6073111"/>
              <a:gd name="connsiteY0" fmla="*/ 5201391 h 5201391"/>
              <a:gd name="connsiteX1" fmla="*/ 4202163 w 6073111"/>
              <a:gd name="connsiteY1" fmla="*/ 0 h 5201391"/>
              <a:gd name="connsiteX2" fmla="*/ 6073111 w 6073111"/>
              <a:gd name="connsiteY2" fmla="*/ 1924807 h 5201391"/>
              <a:gd name="connsiteX3" fmla="*/ 0 w 6073111"/>
              <a:gd name="connsiteY3" fmla="*/ 5201391 h 5201391"/>
              <a:gd name="connsiteX0" fmla="*/ 0 w 6093450"/>
              <a:gd name="connsiteY0" fmla="*/ 5201391 h 5201391"/>
              <a:gd name="connsiteX1" fmla="*/ 4202163 w 6093450"/>
              <a:gd name="connsiteY1" fmla="*/ 0 h 5201391"/>
              <a:gd name="connsiteX2" fmla="*/ 6093450 w 6093450"/>
              <a:gd name="connsiteY2" fmla="*/ 1739044 h 5201391"/>
              <a:gd name="connsiteX3" fmla="*/ 0 w 6093450"/>
              <a:gd name="connsiteY3" fmla="*/ 5201391 h 5201391"/>
              <a:gd name="connsiteX0" fmla="*/ 0 w 6093450"/>
              <a:gd name="connsiteY0" fmla="*/ 5201391 h 5201391"/>
              <a:gd name="connsiteX1" fmla="*/ 4055721 w 6093450"/>
              <a:gd name="connsiteY1" fmla="*/ 0 h 5201391"/>
              <a:gd name="connsiteX2" fmla="*/ 6093450 w 6093450"/>
              <a:gd name="connsiteY2" fmla="*/ 1739044 h 5201391"/>
              <a:gd name="connsiteX3" fmla="*/ 0 w 6093450"/>
              <a:gd name="connsiteY3" fmla="*/ 5201391 h 5201391"/>
            </a:gdLst>
            <a:ahLst/>
            <a:cxnLst>
              <a:cxn ang="0">
                <a:pos x="connsiteX0" y="connsiteY0"/>
              </a:cxn>
              <a:cxn ang="0">
                <a:pos x="connsiteX1" y="connsiteY1"/>
              </a:cxn>
              <a:cxn ang="0">
                <a:pos x="connsiteX2" y="connsiteY2"/>
              </a:cxn>
              <a:cxn ang="0">
                <a:pos x="connsiteX3" y="connsiteY3"/>
              </a:cxn>
            </a:cxnLst>
            <a:rect l="l" t="t" r="r" b="b"/>
            <a:pathLst>
              <a:path w="6093450" h="5201391">
                <a:moveTo>
                  <a:pt x="0" y="5201391"/>
                </a:moveTo>
                <a:lnTo>
                  <a:pt x="4055721" y="0"/>
                </a:lnTo>
                <a:lnTo>
                  <a:pt x="6093450" y="1739044"/>
                </a:lnTo>
                <a:lnTo>
                  <a:pt x="0" y="5201391"/>
                </a:lnTo>
                <a:close/>
              </a:path>
            </a:pathLst>
          </a:custGeom>
          <a:gradFill flip="none" rotWithShape="1">
            <a:gsLst>
              <a:gs pos="52000">
                <a:schemeClr val="accent2"/>
              </a:gs>
              <a:gs pos="100000">
                <a:schemeClr val="accent1"/>
              </a:gs>
              <a:gs pos="20000">
                <a:schemeClr val="accent3"/>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dirty="0"/>
          </a:p>
        </p:txBody>
      </p:sp>
      <p:pic>
        <p:nvPicPr>
          <p:cNvPr id="38" name="Picture 3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tx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spTree>
    <p:extLst>
      <p:ext uri="{BB962C8B-B14F-4D97-AF65-F5344CB8AC3E}">
        <p14:creationId xmlns:p14="http://schemas.microsoft.com/office/powerpoint/2010/main" val="232614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_2 lin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1" cy="6858000"/>
          </a:xfrm>
          <a:prstGeom prst="rect">
            <a:avLst/>
          </a:prstGeom>
        </p:spPr>
      </p:pic>
      <p:sp>
        <p:nvSpPr>
          <p:cNvPr id="8" name="Freeform 7"/>
          <p:cNvSpPr/>
          <p:nvPr userDrawn="1"/>
        </p:nvSpPr>
        <p:spPr>
          <a:xfrm flipH="1" flipV="1">
            <a:off x="-1" y="0"/>
            <a:ext cx="12188950" cy="6858000"/>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6053933"/>
              <a:gd name="connsiteY0" fmla="*/ 5175181 h 5175181"/>
              <a:gd name="connsiteX1" fmla="*/ 2883458 w 6053933"/>
              <a:gd name="connsiteY1" fmla="*/ 0 h 5175181"/>
              <a:gd name="connsiteX2" fmla="*/ 6053933 w 6053933"/>
              <a:gd name="connsiteY2" fmla="*/ 1755636 h 5175181"/>
              <a:gd name="connsiteX3" fmla="*/ 0 w 6053933"/>
              <a:gd name="connsiteY3" fmla="*/ 5175181 h 5175181"/>
              <a:gd name="connsiteX0" fmla="*/ 0 w 6053933"/>
              <a:gd name="connsiteY0" fmla="*/ 5182329 h 5182329"/>
              <a:gd name="connsiteX1" fmla="*/ 2869075 w 6053933"/>
              <a:gd name="connsiteY1" fmla="*/ 0 h 5182329"/>
              <a:gd name="connsiteX2" fmla="*/ 6053933 w 6053933"/>
              <a:gd name="connsiteY2" fmla="*/ 1762784 h 5182329"/>
              <a:gd name="connsiteX3" fmla="*/ 0 w 6053933"/>
              <a:gd name="connsiteY3" fmla="*/ 5182329 h 5182329"/>
              <a:gd name="connsiteX0" fmla="*/ 0 w 6025167"/>
              <a:gd name="connsiteY0" fmla="*/ 5182329 h 5182329"/>
              <a:gd name="connsiteX1" fmla="*/ 2869075 w 6025167"/>
              <a:gd name="connsiteY1" fmla="*/ 0 h 5182329"/>
              <a:gd name="connsiteX2" fmla="*/ 6025167 w 6025167"/>
              <a:gd name="connsiteY2" fmla="*/ 1905745 h 5182329"/>
              <a:gd name="connsiteX3" fmla="*/ 0 w 6025167"/>
              <a:gd name="connsiteY3" fmla="*/ 5182329 h 5182329"/>
              <a:gd name="connsiteX0" fmla="*/ 0 w 6053933"/>
              <a:gd name="connsiteY0" fmla="*/ 5182329 h 5182329"/>
              <a:gd name="connsiteX1" fmla="*/ 2869075 w 6053933"/>
              <a:gd name="connsiteY1" fmla="*/ 0 h 5182329"/>
              <a:gd name="connsiteX2" fmla="*/ 6053933 w 6053933"/>
              <a:gd name="connsiteY2" fmla="*/ 1905745 h 5182329"/>
              <a:gd name="connsiteX3" fmla="*/ 0 w 6053933"/>
              <a:gd name="connsiteY3" fmla="*/ 5182329 h 5182329"/>
              <a:gd name="connsiteX0" fmla="*/ 0 w 6063522"/>
              <a:gd name="connsiteY0" fmla="*/ 5191860 h 5191860"/>
              <a:gd name="connsiteX1" fmla="*/ 2878664 w 6063522"/>
              <a:gd name="connsiteY1" fmla="*/ 0 h 5191860"/>
              <a:gd name="connsiteX2" fmla="*/ 6063522 w 6063522"/>
              <a:gd name="connsiteY2" fmla="*/ 1905745 h 5191860"/>
              <a:gd name="connsiteX3" fmla="*/ 0 w 6063522"/>
              <a:gd name="connsiteY3" fmla="*/ 5191860 h 5191860"/>
              <a:gd name="connsiteX0" fmla="*/ 0 w 6073111"/>
              <a:gd name="connsiteY0" fmla="*/ 5191860 h 5191860"/>
              <a:gd name="connsiteX1" fmla="*/ 2878664 w 6073111"/>
              <a:gd name="connsiteY1" fmla="*/ 0 h 5191860"/>
              <a:gd name="connsiteX2" fmla="*/ 6073111 w 6073111"/>
              <a:gd name="connsiteY2" fmla="*/ 1915276 h 5191860"/>
              <a:gd name="connsiteX3" fmla="*/ 0 w 6073111"/>
              <a:gd name="connsiteY3" fmla="*/ 5191860 h 5191860"/>
              <a:gd name="connsiteX0" fmla="*/ 0 w 6073111"/>
              <a:gd name="connsiteY0" fmla="*/ 5201391 h 5201391"/>
              <a:gd name="connsiteX1" fmla="*/ 2888253 w 6073111"/>
              <a:gd name="connsiteY1" fmla="*/ 0 h 5201391"/>
              <a:gd name="connsiteX2" fmla="*/ 6073111 w 6073111"/>
              <a:gd name="connsiteY2" fmla="*/ 1924807 h 5201391"/>
              <a:gd name="connsiteX3" fmla="*/ 0 w 6073111"/>
              <a:gd name="connsiteY3" fmla="*/ 5201391 h 5201391"/>
              <a:gd name="connsiteX0" fmla="*/ 0 w 6073111"/>
              <a:gd name="connsiteY0" fmla="*/ 5201391 h 5201391"/>
              <a:gd name="connsiteX1" fmla="*/ 4202163 w 6073111"/>
              <a:gd name="connsiteY1" fmla="*/ 0 h 5201391"/>
              <a:gd name="connsiteX2" fmla="*/ 6073111 w 6073111"/>
              <a:gd name="connsiteY2" fmla="*/ 1924807 h 5201391"/>
              <a:gd name="connsiteX3" fmla="*/ 0 w 6073111"/>
              <a:gd name="connsiteY3" fmla="*/ 5201391 h 5201391"/>
              <a:gd name="connsiteX0" fmla="*/ 0 w 6093450"/>
              <a:gd name="connsiteY0" fmla="*/ 5201391 h 5201391"/>
              <a:gd name="connsiteX1" fmla="*/ 4202163 w 6093450"/>
              <a:gd name="connsiteY1" fmla="*/ 0 h 5201391"/>
              <a:gd name="connsiteX2" fmla="*/ 6093450 w 6093450"/>
              <a:gd name="connsiteY2" fmla="*/ 1739044 h 5201391"/>
              <a:gd name="connsiteX3" fmla="*/ 0 w 6093450"/>
              <a:gd name="connsiteY3" fmla="*/ 5201391 h 5201391"/>
              <a:gd name="connsiteX0" fmla="*/ 0 w 6093450"/>
              <a:gd name="connsiteY0" fmla="*/ 5201391 h 5201391"/>
              <a:gd name="connsiteX1" fmla="*/ 4055721 w 6093450"/>
              <a:gd name="connsiteY1" fmla="*/ 0 h 5201391"/>
              <a:gd name="connsiteX2" fmla="*/ 6093450 w 6093450"/>
              <a:gd name="connsiteY2" fmla="*/ 1739044 h 5201391"/>
              <a:gd name="connsiteX3" fmla="*/ 0 w 6093450"/>
              <a:gd name="connsiteY3" fmla="*/ 5201391 h 5201391"/>
            </a:gdLst>
            <a:ahLst/>
            <a:cxnLst>
              <a:cxn ang="0">
                <a:pos x="connsiteX0" y="connsiteY0"/>
              </a:cxn>
              <a:cxn ang="0">
                <a:pos x="connsiteX1" y="connsiteY1"/>
              </a:cxn>
              <a:cxn ang="0">
                <a:pos x="connsiteX2" y="connsiteY2"/>
              </a:cxn>
              <a:cxn ang="0">
                <a:pos x="connsiteX3" y="connsiteY3"/>
              </a:cxn>
            </a:cxnLst>
            <a:rect l="l" t="t" r="r" b="b"/>
            <a:pathLst>
              <a:path w="6093450" h="5201391">
                <a:moveTo>
                  <a:pt x="0" y="5201391"/>
                </a:moveTo>
                <a:lnTo>
                  <a:pt x="4055721" y="0"/>
                </a:lnTo>
                <a:lnTo>
                  <a:pt x="6093450" y="1739044"/>
                </a:lnTo>
                <a:lnTo>
                  <a:pt x="0" y="5201391"/>
                </a:lnTo>
                <a:close/>
              </a:path>
            </a:pathLst>
          </a:custGeom>
          <a:gradFill flip="none" rotWithShape="1">
            <a:gsLst>
              <a:gs pos="52000">
                <a:schemeClr val="accent2"/>
              </a:gs>
              <a:gs pos="100000">
                <a:schemeClr val="accent1"/>
              </a:gs>
              <a:gs pos="20000">
                <a:schemeClr val="accent3"/>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dirty="0"/>
          </a:p>
        </p:txBody>
      </p:sp>
      <p:pic>
        <p:nvPicPr>
          <p:cNvPr id="38" name="Picture 3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
        <p:nvSpPr>
          <p:cNvPr id="22" name="Text Placeholder 7"/>
          <p:cNvSpPr>
            <a:spLocks noGrp="1"/>
          </p:cNvSpPr>
          <p:nvPr>
            <p:ph type="body" sz="quarter" idx="11" hasCustomPrompt="1"/>
          </p:nvPr>
        </p:nvSpPr>
        <p:spPr>
          <a:xfrm>
            <a:off x="384048" y="3895344"/>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dirty="0"/>
              <a:t>Date</a:t>
            </a:r>
          </a:p>
        </p:txBody>
      </p:sp>
    </p:spTree>
    <p:extLst>
      <p:ext uri="{BB962C8B-B14F-4D97-AF65-F5344CB8AC3E}">
        <p14:creationId xmlns:p14="http://schemas.microsoft.com/office/powerpoint/2010/main" val="91105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_3 line/subhea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15D413F-66B1-D23B-B22C-0455677DDE8D}"/>
              </a:ext>
            </a:extLst>
          </p:cNvPr>
          <p:cNvGraphicFramePr>
            <a:graphicFrameLocks noChangeAspect="1"/>
          </p:cNvGraphicFramePr>
          <p:nvPr userDrawn="1">
            <p:custDataLst>
              <p:tags r:id="rId1"/>
            </p:custDataLst>
            <p:extLst>
              <p:ext uri="{D42A27DB-BD31-4B8C-83A1-F6EECF244321}">
                <p14:modId xmlns:p14="http://schemas.microsoft.com/office/powerpoint/2010/main" val="2451233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6" name="Object 5" hidden="1">
                        <a:extLst>
                          <a:ext uri="{FF2B5EF4-FFF2-40B4-BE49-F238E27FC236}">
                            <a16:creationId xmlns:a16="http://schemas.microsoft.com/office/drawing/2014/main" id="{515D413F-66B1-D23B-B22C-0455677DDE8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35CBE7BE-2D7D-5BB5-8740-7565CA79A96D}"/>
              </a:ext>
            </a:extLst>
          </p:cNvPr>
          <p:cNvPicPr>
            <a:picLocks noChangeAspect="1"/>
          </p:cNvPicPr>
          <p:nvPr userDrawn="1"/>
        </p:nvPicPr>
        <p:blipFill rotWithShape="1">
          <a:blip r:embed="rId5"/>
          <a:srcRect b="15453"/>
          <a:stretch/>
        </p:blipFill>
        <p:spPr>
          <a:xfrm>
            <a:off x="0" y="-17421"/>
            <a:ext cx="12191999" cy="6875419"/>
          </a:xfrm>
          <a:prstGeom prst="rect">
            <a:avLst/>
          </a:prstGeom>
          <a:solidFill>
            <a:srgbClr val="FFFFFF">
              <a:alpha val="30196"/>
            </a:srgbClr>
          </a:solidFill>
        </p:spPr>
      </p:pic>
      <p:sp>
        <p:nvSpPr>
          <p:cNvPr id="7" name="Rectangle 6">
            <a:extLst>
              <a:ext uri="{FF2B5EF4-FFF2-40B4-BE49-F238E27FC236}">
                <a16:creationId xmlns:a16="http://schemas.microsoft.com/office/drawing/2014/main" id="{3BA27738-0B66-C330-438D-E3254D5129BD}"/>
              </a:ext>
            </a:extLst>
          </p:cNvPr>
          <p:cNvSpPr/>
          <p:nvPr userDrawn="1"/>
        </p:nvSpPr>
        <p:spPr>
          <a:xfrm>
            <a:off x="0" y="-17463"/>
            <a:ext cx="12192000" cy="6875463"/>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8" name="Freeform 7"/>
          <p:cNvSpPr/>
          <p:nvPr userDrawn="1"/>
        </p:nvSpPr>
        <p:spPr>
          <a:xfrm flipH="1" flipV="1">
            <a:off x="1" y="-17420"/>
            <a:ext cx="8130732" cy="6875419"/>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6053933"/>
              <a:gd name="connsiteY0" fmla="*/ 5175181 h 5175181"/>
              <a:gd name="connsiteX1" fmla="*/ 2883458 w 6053933"/>
              <a:gd name="connsiteY1" fmla="*/ 0 h 5175181"/>
              <a:gd name="connsiteX2" fmla="*/ 6053933 w 6053933"/>
              <a:gd name="connsiteY2" fmla="*/ 1755636 h 5175181"/>
              <a:gd name="connsiteX3" fmla="*/ 0 w 6053933"/>
              <a:gd name="connsiteY3" fmla="*/ 5175181 h 5175181"/>
              <a:gd name="connsiteX0" fmla="*/ 0 w 6053933"/>
              <a:gd name="connsiteY0" fmla="*/ 5182329 h 5182329"/>
              <a:gd name="connsiteX1" fmla="*/ 2869075 w 6053933"/>
              <a:gd name="connsiteY1" fmla="*/ 0 h 5182329"/>
              <a:gd name="connsiteX2" fmla="*/ 6053933 w 6053933"/>
              <a:gd name="connsiteY2" fmla="*/ 1762784 h 5182329"/>
              <a:gd name="connsiteX3" fmla="*/ 0 w 6053933"/>
              <a:gd name="connsiteY3" fmla="*/ 5182329 h 5182329"/>
              <a:gd name="connsiteX0" fmla="*/ 0 w 6025167"/>
              <a:gd name="connsiteY0" fmla="*/ 5182329 h 5182329"/>
              <a:gd name="connsiteX1" fmla="*/ 2869075 w 6025167"/>
              <a:gd name="connsiteY1" fmla="*/ 0 h 5182329"/>
              <a:gd name="connsiteX2" fmla="*/ 6025167 w 6025167"/>
              <a:gd name="connsiteY2" fmla="*/ 1905745 h 5182329"/>
              <a:gd name="connsiteX3" fmla="*/ 0 w 6025167"/>
              <a:gd name="connsiteY3" fmla="*/ 5182329 h 5182329"/>
              <a:gd name="connsiteX0" fmla="*/ 0 w 6053933"/>
              <a:gd name="connsiteY0" fmla="*/ 5182329 h 5182329"/>
              <a:gd name="connsiteX1" fmla="*/ 2869075 w 6053933"/>
              <a:gd name="connsiteY1" fmla="*/ 0 h 5182329"/>
              <a:gd name="connsiteX2" fmla="*/ 6053933 w 6053933"/>
              <a:gd name="connsiteY2" fmla="*/ 1905745 h 5182329"/>
              <a:gd name="connsiteX3" fmla="*/ 0 w 6053933"/>
              <a:gd name="connsiteY3" fmla="*/ 5182329 h 5182329"/>
              <a:gd name="connsiteX0" fmla="*/ 0 w 6063522"/>
              <a:gd name="connsiteY0" fmla="*/ 5191860 h 5191860"/>
              <a:gd name="connsiteX1" fmla="*/ 2878664 w 6063522"/>
              <a:gd name="connsiteY1" fmla="*/ 0 h 5191860"/>
              <a:gd name="connsiteX2" fmla="*/ 6063522 w 6063522"/>
              <a:gd name="connsiteY2" fmla="*/ 1905745 h 5191860"/>
              <a:gd name="connsiteX3" fmla="*/ 0 w 6063522"/>
              <a:gd name="connsiteY3" fmla="*/ 5191860 h 5191860"/>
              <a:gd name="connsiteX0" fmla="*/ 0 w 6073111"/>
              <a:gd name="connsiteY0" fmla="*/ 5191860 h 5191860"/>
              <a:gd name="connsiteX1" fmla="*/ 2878664 w 6073111"/>
              <a:gd name="connsiteY1" fmla="*/ 0 h 5191860"/>
              <a:gd name="connsiteX2" fmla="*/ 6073111 w 6073111"/>
              <a:gd name="connsiteY2" fmla="*/ 1915276 h 5191860"/>
              <a:gd name="connsiteX3" fmla="*/ 0 w 6073111"/>
              <a:gd name="connsiteY3" fmla="*/ 5191860 h 5191860"/>
              <a:gd name="connsiteX0" fmla="*/ 0 w 6073111"/>
              <a:gd name="connsiteY0" fmla="*/ 5201391 h 5201391"/>
              <a:gd name="connsiteX1" fmla="*/ 2888253 w 6073111"/>
              <a:gd name="connsiteY1" fmla="*/ 0 h 5201391"/>
              <a:gd name="connsiteX2" fmla="*/ 6073111 w 6073111"/>
              <a:gd name="connsiteY2" fmla="*/ 1924807 h 5201391"/>
              <a:gd name="connsiteX3" fmla="*/ 0 w 6073111"/>
              <a:gd name="connsiteY3" fmla="*/ 5201391 h 5201391"/>
              <a:gd name="connsiteX0" fmla="*/ 0 w 6073111"/>
              <a:gd name="connsiteY0" fmla="*/ 5201391 h 5201391"/>
              <a:gd name="connsiteX1" fmla="*/ 2888253 w 6073111"/>
              <a:gd name="connsiteY1" fmla="*/ 0 h 5201391"/>
              <a:gd name="connsiteX2" fmla="*/ 6073111 w 6073111"/>
              <a:gd name="connsiteY2" fmla="*/ 1739869 h 5201391"/>
              <a:gd name="connsiteX3" fmla="*/ 0 w 6073111"/>
              <a:gd name="connsiteY3" fmla="*/ 5201391 h 5201391"/>
              <a:gd name="connsiteX0" fmla="*/ 0 w 6073111"/>
              <a:gd name="connsiteY0" fmla="*/ 5201391 h 5201391"/>
              <a:gd name="connsiteX1" fmla="*/ 2973730 w 6073111"/>
              <a:gd name="connsiteY1" fmla="*/ 0 h 5201391"/>
              <a:gd name="connsiteX2" fmla="*/ 6073111 w 6073111"/>
              <a:gd name="connsiteY2" fmla="*/ 1739869 h 5201391"/>
              <a:gd name="connsiteX3" fmla="*/ 0 w 6073111"/>
              <a:gd name="connsiteY3" fmla="*/ 5201391 h 5201391"/>
              <a:gd name="connsiteX0" fmla="*/ 0 w 6112562"/>
              <a:gd name="connsiteY0" fmla="*/ 5201391 h 5201391"/>
              <a:gd name="connsiteX1" fmla="*/ 3013181 w 6112562"/>
              <a:gd name="connsiteY1" fmla="*/ 0 h 5201391"/>
              <a:gd name="connsiteX2" fmla="*/ 6112562 w 6112562"/>
              <a:gd name="connsiteY2" fmla="*/ 1739869 h 5201391"/>
              <a:gd name="connsiteX3" fmla="*/ 0 w 6112562"/>
              <a:gd name="connsiteY3" fmla="*/ 5201391 h 5201391"/>
              <a:gd name="connsiteX0" fmla="*/ 0 w 6138863"/>
              <a:gd name="connsiteY0" fmla="*/ 5214602 h 5214602"/>
              <a:gd name="connsiteX1" fmla="*/ 3039482 w 6138863"/>
              <a:gd name="connsiteY1" fmla="*/ 0 h 5214602"/>
              <a:gd name="connsiteX2" fmla="*/ 6138863 w 6138863"/>
              <a:gd name="connsiteY2" fmla="*/ 1739869 h 5214602"/>
              <a:gd name="connsiteX3" fmla="*/ 0 w 6138863"/>
              <a:gd name="connsiteY3" fmla="*/ 5214602 h 5214602"/>
            </a:gdLst>
            <a:ahLst/>
            <a:cxnLst>
              <a:cxn ang="0">
                <a:pos x="connsiteX0" y="connsiteY0"/>
              </a:cxn>
              <a:cxn ang="0">
                <a:pos x="connsiteX1" y="connsiteY1"/>
              </a:cxn>
              <a:cxn ang="0">
                <a:pos x="connsiteX2" y="connsiteY2"/>
              </a:cxn>
              <a:cxn ang="0">
                <a:pos x="connsiteX3" y="connsiteY3"/>
              </a:cxn>
            </a:cxnLst>
            <a:rect l="l" t="t" r="r" b="b"/>
            <a:pathLst>
              <a:path w="6138863" h="5214602">
                <a:moveTo>
                  <a:pt x="0" y="5214602"/>
                </a:moveTo>
                <a:lnTo>
                  <a:pt x="3039482" y="0"/>
                </a:lnTo>
                <a:lnTo>
                  <a:pt x="6138863" y="1739869"/>
                </a:lnTo>
                <a:lnTo>
                  <a:pt x="0" y="5214602"/>
                </a:lnTo>
                <a:close/>
              </a:path>
            </a:pathLst>
          </a:custGeom>
          <a:gradFill flip="none" rotWithShape="1">
            <a:gsLst>
              <a:gs pos="52000">
                <a:schemeClr val="accent2"/>
              </a:gs>
              <a:gs pos="100000">
                <a:schemeClr val="accent1"/>
              </a:gs>
              <a:gs pos="20000">
                <a:schemeClr val="accent3"/>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dirty="0"/>
          </a:p>
        </p:txBody>
      </p:sp>
      <p:pic>
        <p:nvPicPr>
          <p:cNvPr id="38" name="Picture 3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
        <p:nvSpPr>
          <p:cNvPr id="21"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tx1"/>
                </a:solidFill>
              </a:defRPr>
            </a:lvl1pPr>
          </a:lstStyle>
          <a:p>
            <a:pPr lvl="0"/>
            <a:r>
              <a:rPr lang="en-US" dirty="0"/>
              <a:t>Title subhead/presenters names, </a:t>
            </a:r>
            <a:br>
              <a:rPr lang="en-US" dirty="0"/>
            </a:br>
            <a:r>
              <a:rPr lang="en-US" dirty="0"/>
              <a:t>one or two lines</a:t>
            </a:r>
          </a:p>
        </p:txBody>
      </p:sp>
      <p:sp>
        <p:nvSpPr>
          <p:cNvPr id="22"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spTree>
    <p:extLst>
      <p:ext uri="{BB962C8B-B14F-4D97-AF65-F5344CB8AC3E}">
        <p14:creationId xmlns:p14="http://schemas.microsoft.com/office/powerpoint/2010/main" val="70047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_3 lin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1" cy="6858000"/>
          </a:xfrm>
          <a:prstGeom prst="rect">
            <a:avLst/>
          </a:prstGeom>
        </p:spPr>
      </p:pic>
      <p:sp>
        <p:nvSpPr>
          <p:cNvPr id="8" name="Freeform 7"/>
          <p:cNvSpPr/>
          <p:nvPr userDrawn="1"/>
        </p:nvSpPr>
        <p:spPr>
          <a:xfrm flipH="1" flipV="1">
            <a:off x="1" y="-17420"/>
            <a:ext cx="8130732" cy="6875419"/>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6053933"/>
              <a:gd name="connsiteY0" fmla="*/ 5175181 h 5175181"/>
              <a:gd name="connsiteX1" fmla="*/ 2883458 w 6053933"/>
              <a:gd name="connsiteY1" fmla="*/ 0 h 5175181"/>
              <a:gd name="connsiteX2" fmla="*/ 6053933 w 6053933"/>
              <a:gd name="connsiteY2" fmla="*/ 1755636 h 5175181"/>
              <a:gd name="connsiteX3" fmla="*/ 0 w 6053933"/>
              <a:gd name="connsiteY3" fmla="*/ 5175181 h 5175181"/>
              <a:gd name="connsiteX0" fmla="*/ 0 w 6053933"/>
              <a:gd name="connsiteY0" fmla="*/ 5182329 h 5182329"/>
              <a:gd name="connsiteX1" fmla="*/ 2869075 w 6053933"/>
              <a:gd name="connsiteY1" fmla="*/ 0 h 5182329"/>
              <a:gd name="connsiteX2" fmla="*/ 6053933 w 6053933"/>
              <a:gd name="connsiteY2" fmla="*/ 1762784 h 5182329"/>
              <a:gd name="connsiteX3" fmla="*/ 0 w 6053933"/>
              <a:gd name="connsiteY3" fmla="*/ 5182329 h 5182329"/>
              <a:gd name="connsiteX0" fmla="*/ 0 w 6025167"/>
              <a:gd name="connsiteY0" fmla="*/ 5182329 h 5182329"/>
              <a:gd name="connsiteX1" fmla="*/ 2869075 w 6025167"/>
              <a:gd name="connsiteY1" fmla="*/ 0 h 5182329"/>
              <a:gd name="connsiteX2" fmla="*/ 6025167 w 6025167"/>
              <a:gd name="connsiteY2" fmla="*/ 1905745 h 5182329"/>
              <a:gd name="connsiteX3" fmla="*/ 0 w 6025167"/>
              <a:gd name="connsiteY3" fmla="*/ 5182329 h 5182329"/>
              <a:gd name="connsiteX0" fmla="*/ 0 w 6053933"/>
              <a:gd name="connsiteY0" fmla="*/ 5182329 h 5182329"/>
              <a:gd name="connsiteX1" fmla="*/ 2869075 w 6053933"/>
              <a:gd name="connsiteY1" fmla="*/ 0 h 5182329"/>
              <a:gd name="connsiteX2" fmla="*/ 6053933 w 6053933"/>
              <a:gd name="connsiteY2" fmla="*/ 1905745 h 5182329"/>
              <a:gd name="connsiteX3" fmla="*/ 0 w 6053933"/>
              <a:gd name="connsiteY3" fmla="*/ 5182329 h 5182329"/>
              <a:gd name="connsiteX0" fmla="*/ 0 w 6063522"/>
              <a:gd name="connsiteY0" fmla="*/ 5191860 h 5191860"/>
              <a:gd name="connsiteX1" fmla="*/ 2878664 w 6063522"/>
              <a:gd name="connsiteY1" fmla="*/ 0 h 5191860"/>
              <a:gd name="connsiteX2" fmla="*/ 6063522 w 6063522"/>
              <a:gd name="connsiteY2" fmla="*/ 1905745 h 5191860"/>
              <a:gd name="connsiteX3" fmla="*/ 0 w 6063522"/>
              <a:gd name="connsiteY3" fmla="*/ 5191860 h 5191860"/>
              <a:gd name="connsiteX0" fmla="*/ 0 w 6073111"/>
              <a:gd name="connsiteY0" fmla="*/ 5191860 h 5191860"/>
              <a:gd name="connsiteX1" fmla="*/ 2878664 w 6073111"/>
              <a:gd name="connsiteY1" fmla="*/ 0 h 5191860"/>
              <a:gd name="connsiteX2" fmla="*/ 6073111 w 6073111"/>
              <a:gd name="connsiteY2" fmla="*/ 1915276 h 5191860"/>
              <a:gd name="connsiteX3" fmla="*/ 0 w 6073111"/>
              <a:gd name="connsiteY3" fmla="*/ 5191860 h 5191860"/>
              <a:gd name="connsiteX0" fmla="*/ 0 w 6073111"/>
              <a:gd name="connsiteY0" fmla="*/ 5201391 h 5201391"/>
              <a:gd name="connsiteX1" fmla="*/ 2888253 w 6073111"/>
              <a:gd name="connsiteY1" fmla="*/ 0 h 5201391"/>
              <a:gd name="connsiteX2" fmla="*/ 6073111 w 6073111"/>
              <a:gd name="connsiteY2" fmla="*/ 1924807 h 5201391"/>
              <a:gd name="connsiteX3" fmla="*/ 0 w 6073111"/>
              <a:gd name="connsiteY3" fmla="*/ 5201391 h 5201391"/>
              <a:gd name="connsiteX0" fmla="*/ 0 w 6073111"/>
              <a:gd name="connsiteY0" fmla="*/ 5201391 h 5201391"/>
              <a:gd name="connsiteX1" fmla="*/ 2888253 w 6073111"/>
              <a:gd name="connsiteY1" fmla="*/ 0 h 5201391"/>
              <a:gd name="connsiteX2" fmla="*/ 6073111 w 6073111"/>
              <a:gd name="connsiteY2" fmla="*/ 1739869 h 5201391"/>
              <a:gd name="connsiteX3" fmla="*/ 0 w 6073111"/>
              <a:gd name="connsiteY3" fmla="*/ 5201391 h 5201391"/>
              <a:gd name="connsiteX0" fmla="*/ 0 w 6073111"/>
              <a:gd name="connsiteY0" fmla="*/ 5201391 h 5201391"/>
              <a:gd name="connsiteX1" fmla="*/ 2973730 w 6073111"/>
              <a:gd name="connsiteY1" fmla="*/ 0 h 5201391"/>
              <a:gd name="connsiteX2" fmla="*/ 6073111 w 6073111"/>
              <a:gd name="connsiteY2" fmla="*/ 1739869 h 5201391"/>
              <a:gd name="connsiteX3" fmla="*/ 0 w 6073111"/>
              <a:gd name="connsiteY3" fmla="*/ 5201391 h 5201391"/>
              <a:gd name="connsiteX0" fmla="*/ 0 w 6112562"/>
              <a:gd name="connsiteY0" fmla="*/ 5201391 h 5201391"/>
              <a:gd name="connsiteX1" fmla="*/ 3013181 w 6112562"/>
              <a:gd name="connsiteY1" fmla="*/ 0 h 5201391"/>
              <a:gd name="connsiteX2" fmla="*/ 6112562 w 6112562"/>
              <a:gd name="connsiteY2" fmla="*/ 1739869 h 5201391"/>
              <a:gd name="connsiteX3" fmla="*/ 0 w 6112562"/>
              <a:gd name="connsiteY3" fmla="*/ 5201391 h 5201391"/>
              <a:gd name="connsiteX0" fmla="*/ 0 w 6138863"/>
              <a:gd name="connsiteY0" fmla="*/ 5214602 h 5214602"/>
              <a:gd name="connsiteX1" fmla="*/ 3039482 w 6138863"/>
              <a:gd name="connsiteY1" fmla="*/ 0 h 5214602"/>
              <a:gd name="connsiteX2" fmla="*/ 6138863 w 6138863"/>
              <a:gd name="connsiteY2" fmla="*/ 1739869 h 5214602"/>
              <a:gd name="connsiteX3" fmla="*/ 0 w 6138863"/>
              <a:gd name="connsiteY3" fmla="*/ 5214602 h 5214602"/>
            </a:gdLst>
            <a:ahLst/>
            <a:cxnLst>
              <a:cxn ang="0">
                <a:pos x="connsiteX0" y="connsiteY0"/>
              </a:cxn>
              <a:cxn ang="0">
                <a:pos x="connsiteX1" y="connsiteY1"/>
              </a:cxn>
              <a:cxn ang="0">
                <a:pos x="connsiteX2" y="connsiteY2"/>
              </a:cxn>
              <a:cxn ang="0">
                <a:pos x="connsiteX3" y="connsiteY3"/>
              </a:cxn>
            </a:cxnLst>
            <a:rect l="l" t="t" r="r" b="b"/>
            <a:pathLst>
              <a:path w="6138863" h="5214602">
                <a:moveTo>
                  <a:pt x="0" y="5214602"/>
                </a:moveTo>
                <a:lnTo>
                  <a:pt x="3039482" y="0"/>
                </a:lnTo>
                <a:lnTo>
                  <a:pt x="6138863" y="1739869"/>
                </a:lnTo>
                <a:lnTo>
                  <a:pt x="0" y="5214602"/>
                </a:lnTo>
                <a:close/>
              </a:path>
            </a:pathLst>
          </a:custGeom>
          <a:gradFill flip="none" rotWithShape="1">
            <a:gsLst>
              <a:gs pos="52000">
                <a:schemeClr val="accent2"/>
              </a:gs>
              <a:gs pos="100000">
                <a:schemeClr val="accent1"/>
              </a:gs>
              <a:gs pos="20000">
                <a:schemeClr val="accent3"/>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dirty="0"/>
          </a:p>
        </p:txBody>
      </p:sp>
      <p:pic>
        <p:nvPicPr>
          <p:cNvPr id="38" name="Picture 3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
        <p:nvSpPr>
          <p:cNvPr id="22"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dirty="0"/>
              <a:t>Date</a:t>
            </a:r>
          </a:p>
        </p:txBody>
      </p:sp>
    </p:spTree>
    <p:extLst>
      <p:ext uri="{BB962C8B-B14F-4D97-AF65-F5344CB8AC3E}">
        <p14:creationId xmlns:p14="http://schemas.microsoft.com/office/powerpoint/2010/main" val="88278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_4 line/subhead">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1" cy="6858000"/>
          </a:xfrm>
          <a:prstGeom prst="rect">
            <a:avLst/>
          </a:prstGeom>
        </p:spPr>
      </p:pic>
      <p:sp>
        <p:nvSpPr>
          <p:cNvPr id="10" name="Freeform 9"/>
          <p:cNvSpPr/>
          <p:nvPr userDrawn="1"/>
        </p:nvSpPr>
        <p:spPr>
          <a:xfrm flipH="1" flipV="1">
            <a:off x="-8709" y="-8709"/>
            <a:ext cx="8136266" cy="6875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3202595"/>
              <a:gd name="connsiteY0" fmla="*/ 5189477 h 5189477"/>
              <a:gd name="connsiteX1" fmla="*/ 10681 w 3202595"/>
              <a:gd name="connsiteY1" fmla="*/ 0 h 5189477"/>
              <a:gd name="connsiteX2" fmla="*/ 3202595 w 3202595"/>
              <a:gd name="connsiteY2" fmla="*/ 1769932 h 5189477"/>
              <a:gd name="connsiteX3" fmla="*/ 0 w 3202595"/>
              <a:gd name="connsiteY3" fmla="*/ 5189477 h 5189477"/>
              <a:gd name="connsiteX0" fmla="*/ 2962146 w 6164741"/>
              <a:gd name="connsiteY0" fmla="*/ 5403918 h 5403918"/>
              <a:gd name="connsiteX1" fmla="*/ 3 w 6164741"/>
              <a:gd name="connsiteY1" fmla="*/ 0 h 5403918"/>
              <a:gd name="connsiteX2" fmla="*/ 6164741 w 6164741"/>
              <a:gd name="connsiteY2" fmla="*/ 1984373 h 5403918"/>
              <a:gd name="connsiteX3" fmla="*/ 2962146 w 6164741"/>
              <a:gd name="connsiteY3" fmla="*/ 5403918 h 5403918"/>
              <a:gd name="connsiteX0" fmla="*/ 2962143 w 6164738"/>
              <a:gd name="connsiteY0" fmla="*/ 5403918 h 5403918"/>
              <a:gd name="connsiteX1" fmla="*/ 0 w 6164738"/>
              <a:gd name="connsiteY1" fmla="*/ 0 h 5403918"/>
              <a:gd name="connsiteX2" fmla="*/ 6164738 w 6164738"/>
              <a:gd name="connsiteY2" fmla="*/ 1984373 h 5403918"/>
              <a:gd name="connsiteX3" fmla="*/ 2962143 w 6164738"/>
              <a:gd name="connsiteY3" fmla="*/ 5403918 h 5403918"/>
              <a:gd name="connsiteX0" fmla="*/ 2962143 w 6164738"/>
              <a:gd name="connsiteY0" fmla="*/ 5403918 h 5403918"/>
              <a:gd name="connsiteX1" fmla="*/ 0 w 6164738"/>
              <a:gd name="connsiteY1" fmla="*/ 0 h 5403918"/>
              <a:gd name="connsiteX2" fmla="*/ 6164738 w 6164738"/>
              <a:gd name="connsiteY2" fmla="*/ 1984373 h 5403918"/>
              <a:gd name="connsiteX3" fmla="*/ 2962143 w 6164738"/>
              <a:gd name="connsiteY3" fmla="*/ 5403918 h 5403918"/>
              <a:gd name="connsiteX0" fmla="*/ 2819219 w 6021814"/>
              <a:gd name="connsiteY0" fmla="*/ 5189477 h 5189477"/>
              <a:gd name="connsiteX1" fmla="*/ 0 w 6021814"/>
              <a:gd name="connsiteY1" fmla="*/ 0 h 5189477"/>
              <a:gd name="connsiteX2" fmla="*/ 6021814 w 6021814"/>
              <a:gd name="connsiteY2" fmla="*/ 1769932 h 5189477"/>
              <a:gd name="connsiteX3" fmla="*/ 2819219 w 6021814"/>
              <a:gd name="connsiteY3" fmla="*/ 5189477 h 5189477"/>
              <a:gd name="connsiteX0" fmla="*/ 2819219 w 6007522"/>
              <a:gd name="connsiteY0" fmla="*/ 5189477 h 5189477"/>
              <a:gd name="connsiteX1" fmla="*/ 0 w 6007522"/>
              <a:gd name="connsiteY1" fmla="*/ 0 h 5189477"/>
              <a:gd name="connsiteX2" fmla="*/ 6007522 w 6007522"/>
              <a:gd name="connsiteY2" fmla="*/ 3299613 h 5189477"/>
              <a:gd name="connsiteX3" fmla="*/ 2819219 w 6007522"/>
              <a:gd name="connsiteY3" fmla="*/ 5189477 h 5189477"/>
              <a:gd name="connsiteX0" fmla="*/ 2819219 w 6021814"/>
              <a:gd name="connsiteY0" fmla="*/ 5189477 h 5189477"/>
              <a:gd name="connsiteX1" fmla="*/ 0 w 6021814"/>
              <a:gd name="connsiteY1" fmla="*/ 0 h 5189477"/>
              <a:gd name="connsiteX2" fmla="*/ 6021814 w 6021814"/>
              <a:gd name="connsiteY2" fmla="*/ 3385390 h 5189477"/>
              <a:gd name="connsiteX3" fmla="*/ 2819219 w 6021814"/>
              <a:gd name="connsiteY3" fmla="*/ 5189477 h 5189477"/>
              <a:gd name="connsiteX0" fmla="*/ 2862096 w 6021814"/>
              <a:gd name="connsiteY0" fmla="*/ 5189477 h 5189477"/>
              <a:gd name="connsiteX1" fmla="*/ 0 w 6021814"/>
              <a:gd name="connsiteY1" fmla="*/ 0 h 5189477"/>
              <a:gd name="connsiteX2" fmla="*/ 6021814 w 6021814"/>
              <a:gd name="connsiteY2" fmla="*/ 3385390 h 5189477"/>
              <a:gd name="connsiteX3" fmla="*/ 2862096 w 6021814"/>
              <a:gd name="connsiteY3" fmla="*/ 5189477 h 5189477"/>
              <a:gd name="connsiteX0" fmla="*/ 2862096 w 6021814"/>
              <a:gd name="connsiteY0" fmla="*/ 5189477 h 5189477"/>
              <a:gd name="connsiteX1" fmla="*/ 0 w 6021814"/>
              <a:gd name="connsiteY1" fmla="*/ 0 h 5189477"/>
              <a:gd name="connsiteX2" fmla="*/ 6021814 w 6021814"/>
              <a:gd name="connsiteY2" fmla="*/ 3385390 h 5189477"/>
              <a:gd name="connsiteX3" fmla="*/ 2862096 w 6021814"/>
              <a:gd name="connsiteY3" fmla="*/ 5189477 h 5189477"/>
              <a:gd name="connsiteX0" fmla="*/ 2862096 w 5993229"/>
              <a:gd name="connsiteY0" fmla="*/ 5189477 h 5189477"/>
              <a:gd name="connsiteX1" fmla="*/ 0 w 5993229"/>
              <a:gd name="connsiteY1" fmla="*/ 0 h 5189477"/>
              <a:gd name="connsiteX2" fmla="*/ 5993229 w 5993229"/>
              <a:gd name="connsiteY2" fmla="*/ 3394921 h 5189477"/>
              <a:gd name="connsiteX3" fmla="*/ 2862096 w 5993229"/>
              <a:gd name="connsiteY3" fmla="*/ 5189477 h 5189477"/>
              <a:gd name="connsiteX0" fmla="*/ 2940500 w 5993229"/>
              <a:gd name="connsiteY0" fmla="*/ 5196067 h 5196067"/>
              <a:gd name="connsiteX1" fmla="*/ 0 w 5993229"/>
              <a:gd name="connsiteY1" fmla="*/ 0 h 5196067"/>
              <a:gd name="connsiteX2" fmla="*/ 5993229 w 5993229"/>
              <a:gd name="connsiteY2" fmla="*/ 3394921 h 5196067"/>
              <a:gd name="connsiteX3" fmla="*/ 2940500 w 5993229"/>
              <a:gd name="connsiteY3" fmla="*/ 5196067 h 5196067"/>
              <a:gd name="connsiteX0" fmla="*/ 2940500 w 5999763"/>
              <a:gd name="connsiteY0" fmla="*/ 5196067 h 5196067"/>
              <a:gd name="connsiteX1" fmla="*/ 0 w 5999763"/>
              <a:gd name="connsiteY1" fmla="*/ 0 h 5196067"/>
              <a:gd name="connsiteX2" fmla="*/ 5999763 w 5999763"/>
              <a:gd name="connsiteY2" fmla="*/ 3467409 h 5196067"/>
              <a:gd name="connsiteX3" fmla="*/ 2940500 w 5999763"/>
              <a:gd name="connsiteY3" fmla="*/ 5196067 h 5196067"/>
              <a:gd name="connsiteX0" fmla="*/ 3045039 w 6104302"/>
              <a:gd name="connsiteY0" fmla="*/ 5202656 h 5202656"/>
              <a:gd name="connsiteX1" fmla="*/ 0 w 6104302"/>
              <a:gd name="connsiteY1" fmla="*/ 0 h 5202656"/>
              <a:gd name="connsiteX2" fmla="*/ 6104302 w 6104302"/>
              <a:gd name="connsiteY2" fmla="*/ 3473998 h 5202656"/>
              <a:gd name="connsiteX3" fmla="*/ 3045039 w 6104302"/>
              <a:gd name="connsiteY3" fmla="*/ 5202656 h 5202656"/>
            </a:gdLst>
            <a:ahLst/>
            <a:cxnLst>
              <a:cxn ang="0">
                <a:pos x="connsiteX0" y="connsiteY0"/>
              </a:cxn>
              <a:cxn ang="0">
                <a:pos x="connsiteX1" y="connsiteY1"/>
              </a:cxn>
              <a:cxn ang="0">
                <a:pos x="connsiteX2" y="connsiteY2"/>
              </a:cxn>
              <a:cxn ang="0">
                <a:pos x="connsiteX3" y="connsiteY3"/>
              </a:cxn>
            </a:cxnLst>
            <a:rect l="l" t="t" r="r" b="b"/>
            <a:pathLst>
              <a:path w="6104302" h="5202656">
                <a:moveTo>
                  <a:pt x="3045039" y="5202656"/>
                </a:moveTo>
                <a:cubicBezTo>
                  <a:pt x="3034307" y="5174064"/>
                  <a:pt x="10732" y="42888"/>
                  <a:pt x="0" y="0"/>
                </a:cubicBezTo>
                <a:lnTo>
                  <a:pt x="6104302" y="3473998"/>
                </a:lnTo>
                <a:lnTo>
                  <a:pt x="3045039" y="5202656"/>
                </a:lnTo>
                <a:close/>
              </a:path>
            </a:pathLst>
          </a:custGeom>
          <a:gradFill flip="none" rotWithShape="1">
            <a:gsLst>
              <a:gs pos="22000">
                <a:schemeClr val="accent3"/>
              </a:gs>
              <a:gs pos="51000">
                <a:schemeClr val="accent2"/>
              </a:gs>
              <a:gs pos="98374">
                <a:schemeClr val="accent1"/>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dirty="0"/>
          </a:p>
        </p:txBody>
      </p:sp>
      <p:sp>
        <p:nvSpPr>
          <p:cNvPr id="43" name="Text Placeholder 7"/>
          <p:cNvSpPr>
            <a:spLocks noGrp="1"/>
          </p:cNvSpPr>
          <p:nvPr>
            <p:ph type="body" sz="quarter" idx="10" hasCustomPrompt="1"/>
          </p:nvPr>
        </p:nvSpPr>
        <p:spPr>
          <a:xfrm>
            <a:off x="384048" y="5204499"/>
            <a:ext cx="1978025"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sp>
        <p:nvSpPr>
          <p:cNvPr id="6" name="Text Placeholder 5"/>
          <p:cNvSpPr>
            <a:spLocks noGrp="1"/>
          </p:cNvSpPr>
          <p:nvPr>
            <p:ph type="body" sz="quarter" idx="12" hasCustomPrompt="1"/>
          </p:nvPr>
        </p:nvSpPr>
        <p:spPr>
          <a:xfrm>
            <a:off x="384048" y="3895344"/>
            <a:ext cx="9514682" cy="864848"/>
          </a:xfrm>
          <a:prstGeom prst="rect">
            <a:avLst/>
          </a:prstGeom>
        </p:spPr>
        <p:txBody>
          <a:bodyPr lIns="0" tIns="0" rIns="0" bIns="0"/>
          <a:lstStyle>
            <a:lvl1pPr>
              <a:lnSpc>
                <a:spcPct val="90000"/>
              </a:lnSpc>
              <a:defRPr sz="2800">
                <a:solidFill>
                  <a:schemeClr val="tx1"/>
                </a:solidFill>
              </a:defRPr>
            </a:lvl1pPr>
          </a:lstStyle>
          <a:p>
            <a:pPr lvl="0"/>
            <a:r>
              <a:rPr lang="en-US" dirty="0"/>
              <a:t>Title subhead/presenters names, </a:t>
            </a:r>
            <a:br>
              <a:rPr lang="en-US" dirty="0"/>
            </a:br>
            <a:r>
              <a:rPr lang="en-US" dirty="0"/>
              <a:t>one or two lines</a:t>
            </a:r>
          </a:p>
        </p:txBody>
      </p:sp>
      <p:pic>
        <p:nvPicPr>
          <p:cNvPr id="34" name="Picture 3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38204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_4 lin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1" cy="6858000"/>
          </a:xfrm>
          <a:prstGeom prst="rect">
            <a:avLst/>
          </a:prstGeom>
        </p:spPr>
      </p:pic>
      <p:sp>
        <p:nvSpPr>
          <p:cNvPr id="10" name="Freeform 9"/>
          <p:cNvSpPr/>
          <p:nvPr userDrawn="1"/>
        </p:nvSpPr>
        <p:spPr>
          <a:xfrm flipH="1" flipV="1">
            <a:off x="-8709" y="-8709"/>
            <a:ext cx="8136266" cy="6875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3202595"/>
              <a:gd name="connsiteY0" fmla="*/ 5189477 h 5189477"/>
              <a:gd name="connsiteX1" fmla="*/ 10681 w 3202595"/>
              <a:gd name="connsiteY1" fmla="*/ 0 h 5189477"/>
              <a:gd name="connsiteX2" fmla="*/ 3202595 w 3202595"/>
              <a:gd name="connsiteY2" fmla="*/ 1769932 h 5189477"/>
              <a:gd name="connsiteX3" fmla="*/ 0 w 3202595"/>
              <a:gd name="connsiteY3" fmla="*/ 5189477 h 5189477"/>
              <a:gd name="connsiteX0" fmla="*/ 2962146 w 6164741"/>
              <a:gd name="connsiteY0" fmla="*/ 5403918 h 5403918"/>
              <a:gd name="connsiteX1" fmla="*/ 3 w 6164741"/>
              <a:gd name="connsiteY1" fmla="*/ 0 h 5403918"/>
              <a:gd name="connsiteX2" fmla="*/ 6164741 w 6164741"/>
              <a:gd name="connsiteY2" fmla="*/ 1984373 h 5403918"/>
              <a:gd name="connsiteX3" fmla="*/ 2962146 w 6164741"/>
              <a:gd name="connsiteY3" fmla="*/ 5403918 h 5403918"/>
              <a:gd name="connsiteX0" fmla="*/ 2962143 w 6164738"/>
              <a:gd name="connsiteY0" fmla="*/ 5403918 h 5403918"/>
              <a:gd name="connsiteX1" fmla="*/ 0 w 6164738"/>
              <a:gd name="connsiteY1" fmla="*/ 0 h 5403918"/>
              <a:gd name="connsiteX2" fmla="*/ 6164738 w 6164738"/>
              <a:gd name="connsiteY2" fmla="*/ 1984373 h 5403918"/>
              <a:gd name="connsiteX3" fmla="*/ 2962143 w 6164738"/>
              <a:gd name="connsiteY3" fmla="*/ 5403918 h 5403918"/>
              <a:gd name="connsiteX0" fmla="*/ 2962143 w 6164738"/>
              <a:gd name="connsiteY0" fmla="*/ 5403918 h 5403918"/>
              <a:gd name="connsiteX1" fmla="*/ 0 w 6164738"/>
              <a:gd name="connsiteY1" fmla="*/ 0 h 5403918"/>
              <a:gd name="connsiteX2" fmla="*/ 6164738 w 6164738"/>
              <a:gd name="connsiteY2" fmla="*/ 1984373 h 5403918"/>
              <a:gd name="connsiteX3" fmla="*/ 2962143 w 6164738"/>
              <a:gd name="connsiteY3" fmla="*/ 5403918 h 5403918"/>
              <a:gd name="connsiteX0" fmla="*/ 2819219 w 6021814"/>
              <a:gd name="connsiteY0" fmla="*/ 5189477 h 5189477"/>
              <a:gd name="connsiteX1" fmla="*/ 0 w 6021814"/>
              <a:gd name="connsiteY1" fmla="*/ 0 h 5189477"/>
              <a:gd name="connsiteX2" fmla="*/ 6021814 w 6021814"/>
              <a:gd name="connsiteY2" fmla="*/ 1769932 h 5189477"/>
              <a:gd name="connsiteX3" fmla="*/ 2819219 w 6021814"/>
              <a:gd name="connsiteY3" fmla="*/ 5189477 h 5189477"/>
              <a:gd name="connsiteX0" fmla="*/ 2819219 w 6007522"/>
              <a:gd name="connsiteY0" fmla="*/ 5189477 h 5189477"/>
              <a:gd name="connsiteX1" fmla="*/ 0 w 6007522"/>
              <a:gd name="connsiteY1" fmla="*/ 0 h 5189477"/>
              <a:gd name="connsiteX2" fmla="*/ 6007522 w 6007522"/>
              <a:gd name="connsiteY2" fmla="*/ 3299613 h 5189477"/>
              <a:gd name="connsiteX3" fmla="*/ 2819219 w 6007522"/>
              <a:gd name="connsiteY3" fmla="*/ 5189477 h 5189477"/>
              <a:gd name="connsiteX0" fmla="*/ 2819219 w 6021814"/>
              <a:gd name="connsiteY0" fmla="*/ 5189477 h 5189477"/>
              <a:gd name="connsiteX1" fmla="*/ 0 w 6021814"/>
              <a:gd name="connsiteY1" fmla="*/ 0 h 5189477"/>
              <a:gd name="connsiteX2" fmla="*/ 6021814 w 6021814"/>
              <a:gd name="connsiteY2" fmla="*/ 3385390 h 5189477"/>
              <a:gd name="connsiteX3" fmla="*/ 2819219 w 6021814"/>
              <a:gd name="connsiteY3" fmla="*/ 5189477 h 5189477"/>
              <a:gd name="connsiteX0" fmla="*/ 2862096 w 6021814"/>
              <a:gd name="connsiteY0" fmla="*/ 5189477 h 5189477"/>
              <a:gd name="connsiteX1" fmla="*/ 0 w 6021814"/>
              <a:gd name="connsiteY1" fmla="*/ 0 h 5189477"/>
              <a:gd name="connsiteX2" fmla="*/ 6021814 w 6021814"/>
              <a:gd name="connsiteY2" fmla="*/ 3385390 h 5189477"/>
              <a:gd name="connsiteX3" fmla="*/ 2862096 w 6021814"/>
              <a:gd name="connsiteY3" fmla="*/ 5189477 h 5189477"/>
              <a:gd name="connsiteX0" fmla="*/ 2862096 w 6021814"/>
              <a:gd name="connsiteY0" fmla="*/ 5189477 h 5189477"/>
              <a:gd name="connsiteX1" fmla="*/ 0 w 6021814"/>
              <a:gd name="connsiteY1" fmla="*/ 0 h 5189477"/>
              <a:gd name="connsiteX2" fmla="*/ 6021814 w 6021814"/>
              <a:gd name="connsiteY2" fmla="*/ 3385390 h 5189477"/>
              <a:gd name="connsiteX3" fmla="*/ 2862096 w 6021814"/>
              <a:gd name="connsiteY3" fmla="*/ 5189477 h 5189477"/>
              <a:gd name="connsiteX0" fmla="*/ 2862096 w 5993229"/>
              <a:gd name="connsiteY0" fmla="*/ 5189477 h 5189477"/>
              <a:gd name="connsiteX1" fmla="*/ 0 w 5993229"/>
              <a:gd name="connsiteY1" fmla="*/ 0 h 5189477"/>
              <a:gd name="connsiteX2" fmla="*/ 5993229 w 5993229"/>
              <a:gd name="connsiteY2" fmla="*/ 3394921 h 5189477"/>
              <a:gd name="connsiteX3" fmla="*/ 2862096 w 5993229"/>
              <a:gd name="connsiteY3" fmla="*/ 5189477 h 5189477"/>
              <a:gd name="connsiteX0" fmla="*/ 2940500 w 5993229"/>
              <a:gd name="connsiteY0" fmla="*/ 5196067 h 5196067"/>
              <a:gd name="connsiteX1" fmla="*/ 0 w 5993229"/>
              <a:gd name="connsiteY1" fmla="*/ 0 h 5196067"/>
              <a:gd name="connsiteX2" fmla="*/ 5993229 w 5993229"/>
              <a:gd name="connsiteY2" fmla="*/ 3394921 h 5196067"/>
              <a:gd name="connsiteX3" fmla="*/ 2940500 w 5993229"/>
              <a:gd name="connsiteY3" fmla="*/ 5196067 h 5196067"/>
              <a:gd name="connsiteX0" fmla="*/ 2940500 w 5999763"/>
              <a:gd name="connsiteY0" fmla="*/ 5196067 h 5196067"/>
              <a:gd name="connsiteX1" fmla="*/ 0 w 5999763"/>
              <a:gd name="connsiteY1" fmla="*/ 0 h 5196067"/>
              <a:gd name="connsiteX2" fmla="*/ 5999763 w 5999763"/>
              <a:gd name="connsiteY2" fmla="*/ 3467409 h 5196067"/>
              <a:gd name="connsiteX3" fmla="*/ 2940500 w 5999763"/>
              <a:gd name="connsiteY3" fmla="*/ 5196067 h 5196067"/>
              <a:gd name="connsiteX0" fmla="*/ 3045039 w 6104302"/>
              <a:gd name="connsiteY0" fmla="*/ 5202656 h 5202656"/>
              <a:gd name="connsiteX1" fmla="*/ 0 w 6104302"/>
              <a:gd name="connsiteY1" fmla="*/ 0 h 5202656"/>
              <a:gd name="connsiteX2" fmla="*/ 6104302 w 6104302"/>
              <a:gd name="connsiteY2" fmla="*/ 3473998 h 5202656"/>
              <a:gd name="connsiteX3" fmla="*/ 3045039 w 6104302"/>
              <a:gd name="connsiteY3" fmla="*/ 5202656 h 5202656"/>
            </a:gdLst>
            <a:ahLst/>
            <a:cxnLst>
              <a:cxn ang="0">
                <a:pos x="connsiteX0" y="connsiteY0"/>
              </a:cxn>
              <a:cxn ang="0">
                <a:pos x="connsiteX1" y="connsiteY1"/>
              </a:cxn>
              <a:cxn ang="0">
                <a:pos x="connsiteX2" y="connsiteY2"/>
              </a:cxn>
              <a:cxn ang="0">
                <a:pos x="connsiteX3" y="connsiteY3"/>
              </a:cxn>
            </a:cxnLst>
            <a:rect l="l" t="t" r="r" b="b"/>
            <a:pathLst>
              <a:path w="6104302" h="5202656">
                <a:moveTo>
                  <a:pt x="3045039" y="5202656"/>
                </a:moveTo>
                <a:cubicBezTo>
                  <a:pt x="3034307" y="5174064"/>
                  <a:pt x="10732" y="42888"/>
                  <a:pt x="0" y="0"/>
                </a:cubicBezTo>
                <a:lnTo>
                  <a:pt x="6104302" y="3473998"/>
                </a:lnTo>
                <a:lnTo>
                  <a:pt x="3045039" y="5202656"/>
                </a:lnTo>
                <a:close/>
              </a:path>
            </a:pathLst>
          </a:custGeom>
          <a:gradFill flip="none" rotWithShape="1">
            <a:gsLst>
              <a:gs pos="22000">
                <a:schemeClr val="accent3"/>
              </a:gs>
              <a:gs pos="51000">
                <a:schemeClr val="accent2"/>
              </a:gs>
              <a:gs pos="98374">
                <a:schemeClr val="accent1"/>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43"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34" name="Picture 3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70403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_5 line/subhead">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1" cy="6867524"/>
          </a:xfrm>
          <a:prstGeom prst="rect">
            <a:avLst/>
          </a:prstGeom>
        </p:spPr>
      </p:pic>
      <p:pic>
        <p:nvPicPr>
          <p:cNvPr id="34" name="Picture 3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grpSp>
        <p:nvGrpSpPr>
          <p:cNvPr id="31" name="Group 30"/>
          <p:cNvGrpSpPr/>
          <p:nvPr userDrawn="1"/>
        </p:nvGrpSpPr>
        <p:grpSpPr>
          <a:xfrm>
            <a:off x="6095262" y="0"/>
            <a:ext cx="6101116" cy="6858864"/>
            <a:chOff x="6095262" y="0"/>
            <a:chExt cx="6101116" cy="6858864"/>
          </a:xfrm>
        </p:grpSpPr>
        <p:sp>
          <p:nvSpPr>
            <p:cNvPr id="8" name="Freeform 7"/>
            <p:cNvSpPr/>
            <p:nvPr userDrawn="1"/>
          </p:nvSpPr>
          <p:spPr>
            <a:xfrm>
              <a:off x="6105525" y="0"/>
              <a:ext cx="6082158" cy="6858000"/>
            </a:xfrm>
            <a:custGeom>
              <a:avLst/>
              <a:gdLst>
                <a:gd name="connsiteX0" fmla="*/ 6096000 w 6096000"/>
                <a:gd name="connsiteY0" fmla="*/ 0 h 6867525"/>
                <a:gd name="connsiteX1" fmla="*/ 0 w 6096000"/>
                <a:gd name="connsiteY1" fmla="*/ 9525 h 6867525"/>
                <a:gd name="connsiteX2" fmla="*/ 3362325 w 6096000"/>
                <a:gd name="connsiteY2" fmla="*/ 6867525 h 6867525"/>
                <a:gd name="connsiteX3" fmla="*/ 6096000 w 6096000"/>
                <a:gd name="connsiteY3" fmla="*/ 6858000 h 6867525"/>
                <a:gd name="connsiteX4" fmla="*/ 6096000 w 6096000"/>
                <a:gd name="connsiteY4" fmla="*/ 0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7525">
                  <a:moveTo>
                    <a:pt x="6096000" y="0"/>
                  </a:moveTo>
                  <a:lnTo>
                    <a:pt x="0" y="9525"/>
                  </a:lnTo>
                  <a:lnTo>
                    <a:pt x="3362325" y="6867525"/>
                  </a:lnTo>
                  <a:lnTo>
                    <a:pt x="6096000" y="6858000"/>
                  </a:lnTo>
                  <a:lnTo>
                    <a:pt x="60960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3" name="Freeform 32"/>
            <p:cNvSpPr/>
            <p:nvPr userDrawn="1"/>
          </p:nvSpPr>
          <p:spPr>
            <a:xfrm flipH="1">
              <a:off x="6099048" y="0"/>
              <a:ext cx="6096736" cy="4569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2623 w 3395129"/>
                <a:gd name="connsiteY0" fmla="*/ 652 h 3446751"/>
                <a:gd name="connsiteX1" fmla="*/ 0 w 3395129"/>
                <a:gd name="connsiteY1" fmla="*/ 3446751 h 3446751"/>
                <a:gd name="connsiteX2" fmla="*/ 3395129 w 3395129"/>
                <a:gd name="connsiteY2" fmla="*/ 0 h 3446751"/>
                <a:gd name="connsiteX3" fmla="*/ 2623 w 3395129"/>
                <a:gd name="connsiteY3" fmla="*/ 652 h 3446751"/>
              </a:gdLst>
              <a:ahLst/>
              <a:cxnLst>
                <a:cxn ang="0">
                  <a:pos x="connsiteX0" y="connsiteY0"/>
                </a:cxn>
                <a:cxn ang="0">
                  <a:pos x="connsiteX1" y="connsiteY1"/>
                </a:cxn>
                <a:cxn ang="0">
                  <a:pos x="connsiteX2" y="connsiteY2"/>
                </a:cxn>
                <a:cxn ang="0">
                  <a:pos x="connsiteX3" y="connsiteY3"/>
                </a:cxn>
              </a:cxnLst>
              <a:rect l="l" t="t" r="r" b="b"/>
              <a:pathLst>
                <a:path w="3395129" h="3446751">
                  <a:moveTo>
                    <a:pt x="2623" y="652"/>
                  </a:moveTo>
                  <a:cubicBezTo>
                    <a:pt x="1749" y="1149352"/>
                    <a:pt x="874" y="2298051"/>
                    <a:pt x="0" y="3446751"/>
                  </a:cubicBezTo>
                  <a:lnTo>
                    <a:pt x="3395129" y="0"/>
                  </a:lnTo>
                  <a:lnTo>
                    <a:pt x="2623" y="652"/>
                  </a:lnTo>
                  <a:close/>
                </a:path>
              </a:pathLst>
            </a:custGeom>
            <a:gradFill flip="none" rotWithShape="1">
              <a:gsLst>
                <a:gs pos="1000">
                  <a:schemeClr val="accent2"/>
                </a:gs>
                <a:gs pos="100000">
                  <a:schemeClr val="accent1"/>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userDrawn="1"/>
          </p:nvSpPr>
          <p:spPr>
            <a:xfrm flipH="1">
              <a:off x="9451181" y="4569416"/>
              <a:ext cx="2745197" cy="2289448"/>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1529836 w 1529836"/>
                <a:gd name="connsiteY0" fmla="*/ 1726951 h 1726951"/>
                <a:gd name="connsiteX1" fmla="*/ 4894 w 1529836"/>
                <a:gd name="connsiteY1" fmla="*/ 0 h 1726951"/>
                <a:gd name="connsiteX2" fmla="*/ 0 w 1529836"/>
                <a:gd name="connsiteY2" fmla="*/ 1719114 h 1726951"/>
                <a:gd name="connsiteX3" fmla="*/ 1529836 w 1529836"/>
                <a:gd name="connsiteY3" fmla="*/ 1726951 h 1726951"/>
                <a:gd name="connsiteX0" fmla="*/ 1524956 w 1524956"/>
                <a:gd name="connsiteY0" fmla="*/ 1726951 h 1726951"/>
                <a:gd name="connsiteX1" fmla="*/ 14 w 1524956"/>
                <a:gd name="connsiteY1" fmla="*/ 0 h 1726951"/>
                <a:gd name="connsiteX2" fmla="*/ 139661 w 1524956"/>
                <a:gd name="connsiteY2" fmla="*/ 1496385 h 1726951"/>
                <a:gd name="connsiteX3" fmla="*/ 1524956 w 1524956"/>
                <a:gd name="connsiteY3" fmla="*/ 1726951 h 1726951"/>
                <a:gd name="connsiteX0" fmla="*/ 1525273 w 1525273"/>
                <a:gd name="connsiteY0" fmla="*/ 1726951 h 1726951"/>
                <a:gd name="connsiteX1" fmla="*/ 331 w 1525273"/>
                <a:gd name="connsiteY1" fmla="*/ 0 h 1726951"/>
                <a:gd name="connsiteX2" fmla="*/ 2068 w 1525273"/>
                <a:gd name="connsiteY2" fmla="*/ 1726299 h 1726951"/>
                <a:gd name="connsiteX3" fmla="*/ 1525273 w 1525273"/>
                <a:gd name="connsiteY3" fmla="*/ 1726951 h 1726951"/>
              </a:gdLst>
              <a:ahLst/>
              <a:cxnLst>
                <a:cxn ang="0">
                  <a:pos x="connsiteX0" y="connsiteY0"/>
                </a:cxn>
                <a:cxn ang="0">
                  <a:pos x="connsiteX1" y="connsiteY1"/>
                </a:cxn>
                <a:cxn ang="0">
                  <a:pos x="connsiteX2" y="connsiteY2"/>
                </a:cxn>
                <a:cxn ang="0">
                  <a:pos x="connsiteX3" y="connsiteY3"/>
                </a:cxn>
              </a:cxnLst>
              <a:rect l="l" t="t" r="r" b="b"/>
              <a:pathLst>
                <a:path w="1525273" h="1726951">
                  <a:moveTo>
                    <a:pt x="1525273" y="1726951"/>
                  </a:moveTo>
                  <a:lnTo>
                    <a:pt x="331" y="0"/>
                  </a:lnTo>
                  <a:cubicBezTo>
                    <a:pt x="-1300" y="573038"/>
                    <a:pt x="3699" y="1153261"/>
                    <a:pt x="2068" y="1726299"/>
                  </a:cubicBezTo>
                  <a:lnTo>
                    <a:pt x="1525273" y="1726951"/>
                  </a:lnTo>
                  <a:close/>
                </a:path>
              </a:pathLst>
            </a:custGeom>
            <a:gradFill flip="none" rotWithShape="1">
              <a:gsLst>
                <a:gs pos="100000">
                  <a:schemeClr val="accent2"/>
                </a:gs>
                <a:gs pos="0">
                  <a:schemeClr val="accent1"/>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userDrawn="1"/>
          </p:nvSpPr>
          <p:spPr>
            <a:xfrm flipH="1">
              <a:off x="6095262" y="0"/>
              <a:ext cx="6100521" cy="6858864"/>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Lst>
              <a:ahLst/>
              <a:cxnLst>
                <a:cxn ang="0">
                  <a:pos x="connsiteX0" y="connsiteY0"/>
                </a:cxn>
                <a:cxn ang="0">
                  <a:pos x="connsiteX1" y="connsiteY1"/>
                </a:cxn>
                <a:cxn ang="0">
                  <a:pos x="connsiteX2" y="connsiteY2"/>
                </a:cxn>
                <a:cxn ang="0">
                  <a:pos x="connsiteX3" y="connsiteY3"/>
                </a:cxn>
              </a:cxnLst>
              <a:rect l="l" t="t" r="r" b="b"/>
              <a:pathLst>
                <a:path w="3395129" h="5173702">
                  <a:moveTo>
                    <a:pt x="1524942" y="5173702"/>
                  </a:moveTo>
                  <a:lnTo>
                    <a:pt x="0" y="3446751"/>
                  </a:lnTo>
                  <a:lnTo>
                    <a:pt x="3395129" y="0"/>
                  </a:lnTo>
                  <a:lnTo>
                    <a:pt x="1524942" y="5173702"/>
                  </a:lnTo>
                  <a:close/>
                </a:path>
              </a:pathLst>
            </a:custGeom>
            <a:gradFill flip="none" rotWithShape="1">
              <a:gsLst>
                <a:gs pos="1000">
                  <a:schemeClr val="accent2"/>
                </a:gs>
                <a:gs pos="100000">
                  <a:schemeClr val="accent1"/>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43" name="Text Placeholder 7"/>
          <p:cNvSpPr>
            <a:spLocks noGrp="1"/>
          </p:cNvSpPr>
          <p:nvPr>
            <p:ph type="body" sz="quarter" idx="10" hasCustomPrompt="1"/>
          </p:nvPr>
        </p:nvSpPr>
        <p:spPr>
          <a:xfrm>
            <a:off x="384048" y="5204499"/>
            <a:ext cx="1978025"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sp>
        <p:nvSpPr>
          <p:cNvPr id="6" name="Text Placeholder 5"/>
          <p:cNvSpPr>
            <a:spLocks noGrp="1"/>
          </p:cNvSpPr>
          <p:nvPr>
            <p:ph type="body" sz="quarter" idx="12" hasCustomPrompt="1"/>
          </p:nvPr>
        </p:nvSpPr>
        <p:spPr>
          <a:xfrm>
            <a:off x="384048" y="3895344"/>
            <a:ext cx="9514682" cy="864848"/>
          </a:xfrm>
          <a:prstGeom prst="rect">
            <a:avLst/>
          </a:prstGeom>
        </p:spPr>
        <p:txBody>
          <a:bodyPr lIns="0" tIns="0" rIns="0" bIns="0"/>
          <a:lstStyle>
            <a:lvl1pPr>
              <a:lnSpc>
                <a:spcPct val="90000"/>
              </a:lnSpc>
              <a:defRPr sz="2800">
                <a:solidFill>
                  <a:schemeClr val="tx1"/>
                </a:solidFill>
              </a:defRPr>
            </a:lvl1pPr>
          </a:lstStyle>
          <a:p>
            <a:pPr lvl="0"/>
            <a:r>
              <a:rPr lang="en-US" dirty="0"/>
              <a:t>Title subhead/presenters names, </a:t>
            </a:r>
            <a:br>
              <a:rPr lang="en-US" dirty="0"/>
            </a:br>
            <a:r>
              <a:rPr lang="en-US" dirty="0"/>
              <a:t>one or two lines</a:t>
            </a:r>
          </a:p>
        </p:txBody>
      </p:sp>
    </p:spTree>
    <p:extLst>
      <p:ext uri="{BB962C8B-B14F-4D97-AF65-F5344CB8AC3E}">
        <p14:creationId xmlns:p14="http://schemas.microsoft.com/office/powerpoint/2010/main" val="15352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_5 lin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1" cy="6858000"/>
          </a:xfrm>
          <a:prstGeom prst="rect">
            <a:avLst/>
          </a:prstGeom>
        </p:spPr>
      </p:pic>
      <p:pic>
        <p:nvPicPr>
          <p:cNvPr id="34" name="Picture 3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grpSp>
        <p:nvGrpSpPr>
          <p:cNvPr id="22" name="Group 21"/>
          <p:cNvGrpSpPr/>
          <p:nvPr userDrawn="1"/>
        </p:nvGrpSpPr>
        <p:grpSpPr>
          <a:xfrm>
            <a:off x="6095262" y="0"/>
            <a:ext cx="6101116" cy="6858864"/>
            <a:chOff x="6095262" y="0"/>
            <a:chExt cx="6101116" cy="6858864"/>
          </a:xfrm>
        </p:grpSpPr>
        <p:sp>
          <p:nvSpPr>
            <p:cNvPr id="23" name="Freeform 22"/>
            <p:cNvSpPr/>
            <p:nvPr userDrawn="1"/>
          </p:nvSpPr>
          <p:spPr>
            <a:xfrm>
              <a:off x="6105525" y="0"/>
              <a:ext cx="6082158" cy="6858000"/>
            </a:xfrm>
            <a:custGeom>
              <a:avLst/>
              <a:gdLst>
                <a:gd name="connsiteX0" fmla="*/ 6096000 w 6096000"/>
                <a:gd name="connsiteY0" fmla="*/ 0 h 6867525"/>
                <a:gd name="connsiteX1" fmla="*/ 0 w 6096000"/>
                <a:gd name="connsiteY1" fmla="*/ 9525 h 6867525"/>
                <a:gd name="connsiteX2" fmla="*/ 3362325 w 6096000"/>
                <a:gd name="connsiteY2" fmla="*/ 6867525 h 6867525"/>
                <a:gd name="connsiteX3" fmla="*/ 6096000 w 6096000"/>
                <a:gd name="connsiteY3" fmla="*/ 6858000 h 6867525"/>
                <a:gd name="connsiteX4" fmla="*/ 6096000 w 6096000"/>
                <a:gd name="connsiteY4" fmla="*/ 0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7525">
                  <a:moveTo>
                    <a:pt x="6096000" y="0"/>
                  </a:moveTo>
                  <a:lnTo>
                    <a:pt x="0" y="9525"/>
                  </a:lnTo>
                  <a:lnTo>
                    <a:pt x="3362325" y="6867525"/>
                  </a:lnTo>
                  <a:lnTo>
                    <a:pt x="6096000" y="6858000"/>
                  </a:lnTo>
                  <a:lnTo>
                    <a:pt x="609600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4" name="Freeform 23"/>
            <p:cNvSpPr/>
            <p:nvPr userDrawn="1"/>
          </p:nvSpPr>
          <p:spPr>
            <a:xfrm flipH="1">
              <a:off x="6099048" y="0"/>
              <a:ext cx="6096736" cy="4569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2623 w 3395129"/>
                <a:gd name="connsiteY0" fmla="*/ 652 h 3446751"/>
                <a:gd name="connsiteX1" fmla="*/ 0 w 3395129"/>
                <a:gd name="connsiteY1" fmla="*/ 3446751 h 3446751"/>
                <a:gd name="connsiteX2" fmla="*/ 3395129 w 3395129"/>
                <a:gd name="connsiteY2" fmla="*/ 0 h 3446751"/>
                <a:gd name="connsiteX3" fmla="*/ 2623 w 3395129"/>
                <a:gd name="connsiteY3" fmla="*/ 652 h 3446751"/>
              </a:gdLst>
              <a:ahLst/>
              <a:cxnLst>
                <a:cxn ang="0">
                  <a:pos x="connsiteX0" y="connsiteY0"/>
                </a:cxn>
                <a:cxn ang="0">
                  <a:pos x="connsiteX1" y="connsiteY1"/>
                </a:cxn>
                <a:cxn ang="0">
                  <a:pos x="connsiteX2" y="connsiteY2"/>
                </a:cxn>
                <a:cxn ang="0">
                  <a:pos x="connsiteX3" y="connsiteY3"/>
                </a:cxn>
              </a:cxnLst>
              <a:rect l="l" t="t" r="r" b="b"/>
              <a:pathLst>
                <a:path w="3395129" h="3446751">
                  <a:moveTo>
                    <a:pt x="2623" y="652"/>
                  </a:moveTo>
                  <a:cubicBezTo>
                    <a:pt x="1749" y="1149352"/>
                    <a:pt x="874" y="2298051"/>
                    <a:pt x="0" y="3446751"/>
                  </a:cubicBezTo>
                  <a:lnTo>
                    <a:pt x="3395129" y="0"/>
                  </a:lnTo>
                  <a:lnTo>
                    <a:pt x="2623" y="652"/>
                  </a:lnTo>
                  <a:close/>
                </a:path>
              </a:pathLst>
            </a:custGeom>
            <a:gradFill flip="none" rotWithShape="1">
              <a:gsLst>
                <a:gs pos="1000">
                  <a:schemeClr val="accent2"/>
                </a:gs>
                <a:gs pos="100000">
                  <a:schemeClr val="accent3"/>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userDrawn="1"/>
          </p:nvSpPr>
          <p:spPr>
            <a:xfrm flipH="1">
              <a:off x="9451181" y="4569416"/>
              <a:ext cx="2745197" cy="2289448"/>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1529836 w 1529836"/>
                <a:gd name="connsiteY0" fmla="*/ 1726951 h 1726951"/>
                <a:gd name="connsiteX1" fmla="*/ 4894 w 1529836"/>
                <a:gd name="connsiteY1" fmla="*/ 0 h 1726951"/>
                <a:gd name="connsiteX2" fmla="*/ 0 w 1529836"/>
                <a:gd name="connsiteY2" fmla="*/ 1719114 h 1726951"/>
                <a:gd name="connsiteX3" fmla="*/ 1529836 w 1529836"/>
                <a:gd name="connsiteY3" fmla="*/ 1726951 h 1726951"/>
                <a:gd name="connsiteX0" fmla="*/ 1524956 w 1524956"/>
                <a:gd name="connsiteY0" fmla="*/ 1726951 h 1726951"/>
                <a:gd name="connsiteX1" fmla="*/ 14 w 1524956"/>
                <a:gd name="connsiteY1" fmla="*/ 0 h 1726951"/>
                <a:gd name="connsiteX2" fmla="*/ 139661 w 1524956"/>
                <a:gd name="connsiteY2" fmla="*/ 1496385 h 1726951"/>
                <a:gd name="connsiteX3" fmla="*/ 1524956 w 1524956"/>
                <a:gd name="connsiteY3" fmla="*/ 1726951 h 1726951"/>
                <a:gd name="connsiteX0" fmla="*/ 1525273 w 1525273"/>
                <a:gd name="connsiteY0" fmla="*/ 1726951 h 1726951"/>
                <a:gd name="connsiteX1" fmla="*/ 331 w 1525273"/>
                <a:gd name="connsiteY1" fmla="*/ 0 h 1726951"/>
                <a:gd name="connsiteX2" fmla="*/ 2068 w 1525273"/>
                <a:gd name="connsiteY2" fmla="*/ 1726299 h 1726951"/>
                <a:gd name="connsiteX3" fmla="*/ 1525273 w 1525273"/>
                <a:gd name="connsiteY3" fmla="*/ 1726951 h 1726951"/>
              </a:gdLst>
              <a:ahLst/>
              <a:cxnLst>
                <a:cxn ang="0">
                  <a:pos x="connsiteX0" y="connsiteY0"/>
                </a:cxn>
                <a:cxn ang="0">
                  <a:pos x="connsiteX1" y="connsiteY1"/>
                </a:cxn>
                <a:cxn ang="0">
                  <a:pos x="connsiteX2" y="connsiteY2"/>
                </a:cxn>
                <a:cxn ang="0">
                  <a:pos x="connsiteX3" y="connsiteY3"/>
                </a:cxn>
              </a:cxnLst>
              <a:rect l="l" t="t" r="r" b="b"/>
              <a:pathLst>
                <a:path w="1525273" h="1726951">
                  <a:moveTo>
                    <a:pt x="1525273" y="1726951"/>
                  </a:moveTo>
                  <a:lnTo>
                    <a:pt x="331" y="0"/>
                  </a:lnTo>
                  <a:cubicBezTo>
                    <a:pt x="-1300" y="573038"/>
                    <a:pt x="3699" y="1153261"/>
                    <a:pt x="2068" y="1726299"/>
                  </a:cubicBezTo>
                  <a:lnTo>
                    <a:pt x="1525273" y="1726951"/>
                  </a:lnTo>
                  <a:close/>
                </a:path>
              </a:pathLst>
            </a:custGeom>
            <a:gradFill flip="none" rotWithShape="1">
              <a:gsLst>
                <a:gs pos="100000">
                  <a:schemeClr val="accent2"/>
                </a:gs>
                <a:gs pos="0">
                  <a:schemeClr val="accent3"/>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userDrawn="1"/>
          </p:nvSpPr>
          <p:spPr>
            <a:xfrm flipH="1">
              <a:off x="6095262" y="0"/>
              <a:ext cx="6100521" cy="6858864"/>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Lst>
              <a:ahLst/>
              <a:cxnLst>
                <a:cxn ang="0">
                  <a:pos x="connsiteX0" y="connsiteY0"/>
                </a:cxn>
                <a:cxn ang="0">
                  <a:pos x="connsiteX1" y="connsiteY1"/>
                </a:cxn>
                <a:cxn ang="0">
                  <a:pos x="connsiteX2" y="connsiteY2"/>
                </a:cxn>
                <a:cxn ang="0">
                  <a:pos x="connsiteX3" y="connsiteY3"/>
                </a:cxn>
              </a:cxnLst>
              <a:rect l="l" t="t" r="r" b="b"/>
              <a:pathLst>
                <a:path w="3395129" h="5173702">
                  <a:moveTo>
                    <a:pt x="1524942" y="5173702"/>
                  </a:moveTo>
                  <a:lnTo>
                    <a:pt x="0" y="3446751"/>
                  </a:lnTo>
                  <a:lnTo>
                    <a:pt x="3395129" y="0"/>
                  </a:lnTo>
                  <a:lnTo>
                    <a:pt x="1524942" y="5173702"/>
                  </a:lnTo>
                  <a:close/>
                </a:path>
              </a:pathLst>
            </a:custGeom>
            <a:gradFill flip="none" rotWithShape="1">
              <a:gsLst>
                <a:gs pos="1000">
                  <a:schemeClr val="accent2"/>
                </a:gs>
                <a:gs pos="100000">
                  <a:schemeClr val="accent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43"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spTree>
    <p:extLst>
      <p:ext uri="{BB962C8B-B14F-4D97-AF65-F5344CB8AC3E}">
        <p14:creationId xmlns:p14="http://schemas.microsoft.com/office/powerpoint/2010/main" val="145345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Ins="0"/>
          <a:lstStyle/>
          <a:p>
            <a:r>
              <a:rPr lang="en-US"/>
              <a:t>Click to edit Master title style</a:t>
            </a:r>
            <a:endParaRPr lang="en-GB" dirty="0"/>
          </a:p>
        </p:txBody>
      </p:sp>
      <p:sp>
        <p:nvSpPr>
          <p:cNvPr id="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4" name="TextBox 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a:p>
        </p:txBody>
      </p:sp>
      <p:grpSp>
        <p:nvGrpSpPr>
          <p:cNvPr id="5" name="Group 22"/>
          <p:cNvGrpSpPr>
            <a:grpSpLocks/>
          </p:cNvGrpSpPr>
          <p:nvPr userDrawn="1"/>
        </p:nvGrpSpPr>
        <p:grpSpPr bwMode="auto">
          <a:xfrm>
            <a:off x="-264086" y="6596401"/>
            <a:ext cx="2147228" cy="184155"/>
            <a:chOff x="9374212" y="6574531"/>
            <a:chExt cx="2147228" cy="182885"/>
          </a:xfrm>
        </p:grpSpPr>
        <p:grpSp>
          <p:nvGrpSpPr>
            <p:cNvPr id="6" name="Group 8"/>
            <p:cNvGrpSpPr>
              <a:grpSpLocks/>
            </p:cNvGrpSpPr>
            <p:nvPr/>
          </p:nvGrpSpPr>
          <p:grpSpPr bwMode="auto">
            <a:xfrm>
              <a:off x="9374212" y="6574531"/>
              <a:ext cx="2147228" cy="182883"/>
              <a:chOff x="9378677" y="6574531"/>
              <a:chExt cx="2147228" cy="182883"/>
            </a:xfrm>
          </p:grpSpPr>
          <p:sp>
            <p:nvSpPr>
              <p:cNvPr id="8"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9"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April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0"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7"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288115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_1 REVERSED line/subhead">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049" y="0"/>
            <a:ext cx="12192001" cy="6858000"/>
          </a:xfrm>
          <a:prstGeom prst="rect">
            <a:avLst/>
          </a:prstGeom>
        </p:spPr>
      </p:pic>
      <p:sp>
        <p:nvSpPr>
          <p:cNvPr id="19" name="Freeform 18"/>
          <p:cNvSpPr/>
          <p:nvPr userDrawn="1"/>
        </p:nvSpPr>
        <p:spPr>
          <a:xfrm flipH="1" flipV="1">
            <a:off x="-18560" y="0"/>
            <a:ext cx="12188952" cy="6858000"/>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Lst>
            <a:ahLst/>
            <a:cxnLst>
              <a:cxn ang="0">
                <a:pos x="connsiteX0" y="connsiteY0"/>
              </a:cxn>
              <a:cxn ang="0">
                <a:pos x="connsiteX1" y="connsiteY1"/>
              </a:cxn>
              <a:cxn ang="0">
                <a:pos x="connsiteX2" y="connsiteY2"/>
              </a:cxn>
              <a:cxn ang="0">
                <a:pos x="connsiteX3" y="connsiteY3"/>
              </a:cxn>
            </a:cxnLst>
            <a:rect l="l" t="t" r="r" b="b"/>
            <a:pathLst>
              <a:path w="9178997" h="5154183">
                <a:moveTo>
                  <a:pt x="3048116" y="5154183"/>
                </a:moveTo>
                <a:lnTo>
                  <a:pt x="0" y="0"/>
                </a:lnTo>
                <a:lnTo>
                  <a:pt x="9178997" y="1698542"/>
                </a:lnTo>
                <a:lnTo>
                  <a:pt x="3048116" y="5154183"/>
                </a:lnTo>
                <a:close/>
              </a:path>
            </a:pathLst>
          </a:custGeom>
          <a:gradFill flip="none" rotWithShape="1">
            <a:gsLst>
              <a:gs pos="61000">
                <a:schemeClr val="accent2"/>
              </a:gs>
              <a:gs pos="31000">
                <a:schemeClr val="accent3"/>
              </a:gs>
              <a:gs pos="100000">
                <a:schemeClr val="accent1"/>
              </a:gs>
            </a:gsLst>
            <a:lin ang="12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4048" y="2282634"/>
            <a:ext cx="9521825" cy="1051116"/>
          </a:xfrm>
          <a:prstGeom prst="rect">
            <a:avLst/>
          </a:prstGeom>
        </p:spPr>
        <p:txBody>
          <a:bodyPr vert="horz" wrap="square" lIns="0" tIns="0" rIns="0" bIns="0" anchor="t" anchorCtr="0">
            <a:noAutofit/>
          </a:bodyPr>
          <a:lstStyle>
            <a:lvl1pPr algn="l">
              <a:defRPr sz="7200" b="0">
                <a:solidFill>
                  <a:schemeClr val="bg1"/>
                </a:solidFill>
                <a:latin typeface="3M Circular TT Bold" panose="020B0804020101010102" pitchFamily="34" charset="0"/>
                <a:cs typeface="3M Circular TT Bold" panose="020B0804020101010102" pitchFamily="34" charset="0"/>
              </a:defRPr>
            </a:lvl1pPr>
          </a:lstStyle>
          <a:p>
            <a:r>
              <a:rPr lang="en-US" dirty="0"/>
              <a:t>One-line title</a:t>
            </a:r>
            <a:endParaRPr lang="en-GB" dirty="0"/>
          </a:p>
        </p:txBody>
      </p:sp>
      <p:sp>
        <p:nvSpPr>
          <p:cNvPr id="3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3" name="Text Placeholder 7"/>
          <p:cNvSpPr>
            <a:spLocks noGrp="1"/>
          </p:cNvSpPr>
          <p:nvPr>
            <p:ph type="body" sz="quarter" idx="10" hasCustomPrompt="1"/>
          </p:nvPr>
        </p:nvSpPr>
        <p:spPr>
          <a:xfrm>
            <a:off x="384048" y="5204499"/>
            <a:ext cx="4449209"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dirty="0"/>
              <a:t>Date</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414152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_1 REVERSED lin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049" y="0"/>
            <a:ext cx="12192001" cy="6858000"/>
          </a:xfrm>
          <a:prstGeom prst="rect">
            <a:avLst/>
          </a:prstGeom>
        </p:spPr>
      </p:pic>
      <p:sp>
        <p:nvSpPr>
          <p:cNvPr id="8" name="Freeform 7"/>
          <p:cNvSpPr/>
          <p:nvPr userDrawn="1"/>
        </p:nvSpPr>
        <p:spPr>
          <a:xfrm flipH="1" flipV="1">
            <a:off x="-18560" y="0"/>
            <a:ext cx="12188952" cy="6858000"/>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Lst>
            <a:ahLst/>
            <a:cxnLst>
              <a:cxn ang="0">
                <a:pos x="connsiteX0" y="connsiteY0"/>
              </a:cxn>
              <a:cxn ang="0">
                <a:pos x="connsiteX1" y="connsiteY1"/>
              </a:cxn>
              <a:cxn ang="0">
                <a:pos x="connsiteX2" y="connsiteY2"/>
              </a:cxn>
              <a:cxn ang="0">
                <a:pos x="connsiteX3" y="connsiteY3"/>
              </a:cxn>
            </a:cxnLst>
            <a:rect l="l" t="t" r="r" b="b"/>
            <a:pathLst>
              <a:path w="9178997" h="5154183">
                <a:moveTo>
                  <a:pt x="3048116" y="5154183"/>
                </a:moveTo>
                <a:lnTo>
                  <a:pt x="0" y="0"/>
                </a:lnTo>
                <a:lnTo>
                  <a:pt x="9178997" y="1698542"/>
                </a:lnTo>
                <a:lnTo>
                  <a:pt x="3048116" y="5154183"/>
                </a:lnTo>
                <a:close/>
              </a:path>
            </a:pathLst>
          </a:custGeom>
          <a:gradFill flip="none" rotWithShape="1">
            <a:gsLst>
              <a:gs pos="61000">
                <a:schemeClr val="accent2"/>
              </a:gs>
              <a:gs pos="31000">
                <a:schemeClr val="accent3"/>
              </a:gs>
              <a:gs pos="100000">
                <a:schemeClr val="accent1"/>
              </a:gs>
            </a:gsLst>
            <a:lin ang="12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4048" y="2286000"/>
            <a:ext cx="9521825" cy="1051116"/>
          </a:xfrm>
          <a:prstGeom prst="rect">
            <a:avLst/>
          </a:prstGeom>
        </p:spPr>
        <p:txBody>
          <a:bodyPr vert="horz" wrap="square" lIns="0" tIns="0" rIns="0" bIns="0" anchor="t" anchorCtr="0">
            <a:noAutofit/>
          </a:bodyPr>
          <a:lstStyle>
            <a:lvl1pPr algn="l">
              <a:defRPr sz="7200" b="0">
                <a:solidFill>
                  <a:schemeClr val="bg1"/>
                </a:solidFill>
                <a:latin typeface="3M Circular TT Bold" panose="020B0804020101010102" pitchFamily="34" charset="0"/>
                <a:cs typeface="3M Circular TT Bold" panose="020B0804020101010102" pitchFamily="34" charset="0"/>
              </a:defRPr>
            </a:lvl1pPr>
          </a:lstStyle>
          <a:p>
            <a:r>
              <a:rPr lang="en-US" dirty="0"/>
              <a:t>One-line title</a:t>
            </a:r>
            <a:endParaRPr lang="en-GB" dirty="0"/>
          </a:p>
        </p:txBody>
      </p:sp>
      <p:sp>
        <p:nvSpPr>
          <p:cNvPr id="23"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dirty="0"/>
              <a:t>Date</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15998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_2 REVERSED line/subhead">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049" y="0"/>
            <a:ext cx="12192001" cy="6858000"/>
          </a:xfrm>
          <a:prstGeom prst="rect">
            <a:avLst/>
          </a:prstGeom>
        </p:spPr>
      </p:pic>
      <p:sp>
        <p:nvSpPr>
          <p:cNvPr id="8" name="Freeform 7"/>
          <p:cNvSpPr/>
          <p:nvPr userDrawn="1"/>
        </p:nvSpPr>
        <p:spPr>
          <a:xfrm flipH="1" flipV="1">
            <a:off x="-1" y="0"/>
            <a:ext cx="12188950" cy="6858000"/>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6053933"/>
              <a:gd name="connsiteY0" fmla="*/ 5175181 h 5175181"/>
              <a:gd name="connsiteX1" fmla="*/ 2883458 w 6053933"/>
              <a:gd name="connsiteY1" fmla="*/ 0 h 5175181"/>
              <a:gd name="connsiteX2" fmla="*/ 6053933 w 6053933"/>
              <a:gd name="connsiteY2" fmla="*/ 1755636 h 5175181"/>
              <a:gd name="connsiteX3" fmla="*/ 0 w 6053933"/>
              <a:gd name="connsiteY3" fmla="*/ 5175181 h 5175181"/>
              <a:gd name="connsiteX0" fmla="*/ 0 w 6053933"/>
              <a:gd name="connsiteY0" fmla="*/ 5182329 h 5182329"/>
              <a:gd name="connsiteX1" fmla="*/ 2869075 w 6053933"/>
              <a:gd name="connsiteY1" fmla="*/ 0 h 5182329"/>
              <a:gd name="connsiteX2" fmla="*/ 6053933 w 6053933"/>
              <a:gd name="connsiteY2" fmla="*/ 1762784 h 5182329"/>
              <a:gd name="connsiteX3" fmla="*/ 0 w 6053933"/>
              <a:gd name="connsiteY3" fmla="*/ 5182329 h 5182329"/>
              <a:gd name="connsiteX0" fmla="*/ 0 w 6025167"/>
              <a:gd name="connsiteY0" fmla="*/ 5182329 h 5182329"/>
              <a:gd name="connsiteX1" fmla="*/ 2869075 w 6025167"/>
              <a:gd name="connsiteY1" fmla="*/ 0 h 5182329"/>
              <a:gd name="connsiteX2" fmla="*/ 6025167 w 6025167"/>
              <a:gd name="connsiteY2" fmla="*/ 1905745 h 5182329"/>
              <a:gd name="connsiteX3" fmla="*/ 0 w 6025167"/>
              <a:gd name="connsiteY3" fmla="*/ 5182329 h 5182329"/>
              <a:gd name="connsiteX0" fmla="*/ 0 w 6053933"/>
              <a:gd name="connsiteY0" fmla="*/ 5182329 h 5182329"/>
              <a:gd name="connsiteX1" fmla="*/ 2869075 w 6053933"/>
              <a:gd name="connsiteY1" fmla="*/ 0 h 5182329"/>
              <a:gd name="connsiteX2" fmla="*/ 6053933 w 6053933"/>
              <a:gd name="connsiteY2" fmla="*/ 1905745 h 5182329"/>
              <a:gd name="connsiteX3" fmla="*/ 0 w 6053933"/>
              <a:gd name="connsiteY3" fmla="*/ 5182329 h 5182329"/>
              <a:gd name="connsiteX0" fmla="*/ 0 w 6063522"/>
              <a:gd name="connsiteY0" fmla="*/ 5191860 h 5191860"/>
              <a:gd name="connsiteX1" fmla="*/ 2878664 w 6063522"/>
              <a:gd name="connsiteY1" fmla="*/ 0 h 5191860"/>
              <a:gd name="connsiteX2" fmla="*/ 6063522 w 6063522"/>
              <a:gd name="connsiteY2" fmla="*/ 1905745 h 5191860"/>
              <a:gd name="connsiteX3" fmla="*/ 0 w 6063522"/>
              <a:gd name="connsiteY3" fmla="*/ 5191860 h 5191860"/>
              <a:gd name="connsiteX0" fmla="*/ 0 w 6073111"/>
              <a:gd name="connsiteY0" fmla="*/ 5191860 h 5191860"/>
              <a:gd name="connsiteX1" fmla="*/ 2878664 w 6073111"/>
              <a:gd name="connsiteY1" fmla="*/ 0 h 5191860"/>
              <a:gd name="connsiteX2" fmla="*/ 6073111 w 6073111"/>
              <a:gd name="connsiteY2" fmla="*/ 1915276 h 5191860"/>
              <a:gd name="connsiteX3" fmla="*/ 0 w 6073111"/>
              <a:gd name="connsiteY3" fmla="*/ 5191860 h 5191860"/>
              <a:gd name="connsiteX0" fmla="*/ 0 w 6073111"/>
              <a:gd name="connsiteY0" fmla="*/ 5201391 h 5201391"/>
              <a:gd name="connsiteX1" fmla="*/ 2888253 w 6073111"/>
              <a:gd name="connsiteY1" fmla="*/ 0 h 5201391"/>
              <a:gd name="connsiteX2" fmla="*/ 6073111 w 6073111"/>
              <a:gd name="connsiteY2" fmla="*/ 1924807 h 5201391"/>
              <a:gd name="connsiteX3" fmla="*/ 0 w 6073111"/>
              <a:gd name="connsiteY3" fmla="*/ 5201391 h 5201391"/>
              <a:gd name="connsiteX0" fmla="*/ 0 w 6073111"/>
              <a:gd name="connsiteY0" fmla="*/ 5201391 h 5201391"/>
              <a:gd name="connsiteX1" fmla="*/ 4202163 w 6073111"/>
              <a:gd name="connsiteY1" fmla="*/ 0 h 5201391"/>
              <a:gd name="connsiteX2" fmla="*/ 6073111 w 6073111"/>
              <a:gd name="connsiteY2" fmla="*/ 1924807 h 5201391"/>
              <a:gd name="connsiteX3" fmla="*/ 0 w 6073111"/>
              <a:gd name="connsiteY3" fmla="*/ 5201391 h 5201391"/>
              <a:gd name="connsiteX0" fmla="*/ 0 w 6093450"/>
              <a:gd name="connsiteY0" fmla="*/ 5201391 h 5201391"/>
              <a:gd name="connsiteX1" fmla="*/ 4202163 w 6093450"/>
              <a:gd name="connsiteY1" fmla="*/ 0 h 5201391"/>
              <a:gd name="connsiteX2" fmla="*/ 6093450 w 6093450"/>
              <a:gd name="connsiteY2" fmla="*/ 1739044 h 5201391"/>
              <a:gd name="connsiteX3" fmla="*/ 0 w 6093450"/>
              <a:gd name="connsiteY3" fmla="*/ 5201391 h 5201391"/>
              <a:gd name="connsiteX0" fmla="*/ 0 w 6093450"/>
              <a:gd name="connsiteY0" fmla="*/ 5201391 h 5201391"/>
              <a:gd name="connsiteX1" fmla="*/ 4055721 w 6093450"/>
              <a:gd name="connsiteY1" fmla="*/ 0 h 5201391"/>
              <a:gd name="connsiteX2" fmla="*/ 6093450 w 6093450"/>
              <a:gd name="connsiteY2" fmla="*/ 1739044 h 5201391"/>
              <a:gd name="connsiteX3" fmla="*/ 0 w 6093450"/>
              <a:gd name="connsiteY3" fmla="*/ 5201391 h 5201391"/>
            </a:gdLst>
            <a:ahLst/>
            <a:cxnLst>
              <a:cxn ang="0">
                <a:pos x="connsiteX0" y="connsiteY0"/>
              </a:cxn>
              <a:cxn ang="0">
                <a:pos x="connsiteX1" y="connsiteY1"/>
              </a:cxn>
              <a:cxn ang="0">
                <a:pos x="connsiteX2" y="connsiteY2"/>
              </a:cxn>
              <a:cxn ang="0">
                <a:pos x="connsiteX3" y="connsiteY3"/>
              </a:cxn>
            </a:cxnLst>
            <a:rect l="l" t="t" r="r" b="b"/>
            <a:pathLst>
              <a:path w="6093450" h="5201391">
                <a:moveTo>
                  <a:pt x="0" y="5201391"/>
                </a:moveTo>
                <a:lnTo>
                  <a:pt x="4055721" y="0"/>
                </a:lnTo>
                <a:lnTo>
                  <a:pt x="6093450" y="1739044"/>
                </a:lnTo>
                <a:lnTo>
                  <a:pt x="0" y="5201391"/>
                </a:lnTo>
                <a:close/>
              </a:path>
            </a:pathLst>
          </a:custGeom>
          <a:gradFill flip="none" rotWithShape="1">
            <a:gsLst>
              <a:gs pos="52000">
                <a:schemeClr val="accent2"/>
              </a:gs>
              <a:gs pos="100000">
                <a:schemeClr val="accent1"/>
              </a:gs>
              <a:gs pos="20000">
                <a:schemeClr val="accent3"/>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8496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_2 REVERSED lin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049" y="0"/>
            <a:ext cx="12192001" cy="6858000"/>
          </a:xfrm>
          <a:prstGeom prst="rect">
            <a:avLst/>
          </a:prstGeom>
        </p:spPr>
      </p:pic>
      <p:sp>
        <p:nvSpPr>
          <p:cNvPr id="8" name="Freeform 7"/>
          <p:cNvSpPr/>
          <p:nvPr userDrawn="1"/>
        </p:nvSpPr>
        <p:spPr>
          <a:xfrm flipH="1" flipV="1">
            <a:off x="-1" y="0"/>
            <a:ext cx="12188950" cy="6858000"/>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6053933"/>
              <a:gd name="connsiteY0" fmla="*/ 5175181 h 5175181"/>
              <a:gd name="connsiteX1" fmla="*/ 2883458 w 6053933"/>
              <a:gd name="connsiteY1" fmla="*/ 0 h 5175181"/>
              <a:gd name="connsiteX2" fmla="*/ 6053933 w 6053933"/>
              <a:gd name="connsiteY2" fmla="*/ 1755636 h 5175181"/>
              <a:gd name="connsiteX3" fmla="*/ 0 w 6053933"/>
              <a:gd name="connsiteY3" fmla="*/ 5175181 h 5175181"/>
              <a:gd name="connsiteX0" fmla="*/ 0 w 6053933"/>
              <a:gd name="connsiteY0" fmla="*/ 5182329 h 5182329"/>
              <a:gd name="connsiteX1" fmla="*/ 2869075 w 6053933"/>
              <a:gd name="connsiteY1" fmla="*/ 0 h 5182329"/>
              <a:gd name="connsiteX2" fmla="*/ 6053933 w 6053933"/>
              <a:gd name="connsiteY2" fmla="*/ 1762784 h 5182329"/>
              <a:gd name="connsiteX3" fmla="*/ 0 w 6053933"/>
              <a:gd name="connsiteY3" fmla="*/ 5182329 h 5182329"/>
              <a:gd name="connsiteX0" fmla="*/ 0 w 6025167"/>
              <a:gd name="connsiteY0" fmla="*/ 5182329 h 5182329"/>
              <a:gd name="connsiteX1" fmla="*/ 2869075 w 6025167"/>
              <a:gd name="connsiteY1" fmla="*/ 0 h 5182329"/>
              <a:gd name="connsiteX2" fmla="*/ 6025167 w 6025167"/>
              <a:gd name="connsiteY2" fmla="*/ 1905745 h 5182329"/>
              <a:gd name="connsiteX3" fmla="*/ 0 w 6025167"/>
              <a:gd name="connsiteY3" fmla="*/ 5182329 h 5182329"/>
              <a:gd name="connsiteX0" fmla="*/ 0 w 6053933"/>
              <a:gd name="connsiteY0" fmla="*/ 5182329 h 5182329"/>
              <a:gd name="connsiteX1" fmla="*/ 2869075 w 6053933"/>
              <a:gd name="connsiteY1" fmla="*/ 0 h 5182329"/>
              <a:gd name="connsiteX2" fmla="*/ 6053933 w 6053933"/>
              <a:gd name="connsiteY2" fmla="*/ 1905745 h 5182329"/>
              <a:gd name="connsiteX3" fmla="*/ 0 w 6053933"/>
              <a:gd name="connsiteY3" fmla="*/ 5182329 h 5182329"/>
              <a:gd name="connsiteX0" fmla="*/ 0 w 6063522"/>
              <a:gd name="connsiteY0" fmla="*/ 5191860 h 5191860"/>
              <a:gd name="connsiteX1" fmla="*/ 2878664 w 6063522"/>
              <a:gd name="connsiteY1" fmla="*/ 0 h 5191860"/>
              <a:gd name="connsiteX2" fmla="*/ 6063522 w 6063522"/>
              <a:gd name="connsiteY2" fmla="*/ 1905745 h 5191860"/>
              <a:gd name="connsiteX3" fmla="*/ 0 w 6063522"/>
              <a:gd name="connsiteY3" fmla="*/ 5191860 h 5191860"/>
              <a:gd name="connsiteX0" fmla="*/ 0 w 6073111"/>
              <a:gd name="connsiteY0" fmla="*/ 5191860 h 5191860"/>
              <a:gd name="connsiteX1" fmla="*/ 2878664 w 6073111"/>
              <a:gd name="connsiteY1" fmla="*/ 0 h 5191860"/>
              <a:gd name="connsiteX2" fmla="*/ 6073111 w 6073111"/>
              <a:gd name="connsiteY2" fmla="*/ 1915276 h 5191860"/>
              <a:gd name="connsiteX3" fmla="*/ 0 w 6073111"/>
              <a:gd name="connsiteY3" fmla="*/ 5191860 h 5191860"/>
              <a:gd name="connsiteX0" fmla="*/ 0 w 6073111"/>
              <a:gd name="connsiteY0" fmla="*/ 5201391 h 5201391"/>
              <a:gd name="connsiteX1" fmla="*/ 2888253 w 6073111"/>
              <a:gd name="connsiteY1" fmla="*/ 0 h 5201391"/>
              <a:gd name="connsiteX2" fmla="*/ 6073111 w 6073111"/>
              <a:gd name="connsiteY2" fmla="*/ 1924807 h 5201391"/>
              <a:gd name="connsiteX3" fmla="*/ 0 w 6073111"/>
              <a:gd name="connsiteY3" fmla="*/ 5201391 h 5201391"/>
              <a:gd name="connsiteX0" fmla="*/ 0 w 6073111"/>
              <a:gd name="connsiteY0" fmla="*/ 5201391 h 5201391"/>
              <a:gd name="connsiteX1" fmla="*/ 4202163 w 6073111"/>
              <a:gd name="connsiteY1" fmla="*/ 0 h 5201391"/>
              <a:gd name="connsiteX2" fmla="*/ 6073111 w 6073111"/>
              <a:gd name="connsiteY2" fmla="*/ 1924807 h 5201391"/>
              <a:gd name="connsiteX3" fmla="*/ 0 w 6073111"/>
              <a:gd name="connsiteY3" fmla="*/ 5201391 h 5201391"/>
              <a:gd name="connsiteX0" fmla="*/ 0 w 6093450"/>
              <a:gd name="connsiteY0" fmla="*/ 5201391 h 5201391"/>
              <a:gd name="connsiteX1" fmla="*/ 4202163 w 6093450"/>
              <a:gd name="connsiteY1" fmla="*/ 0 h 5201391"/>
              <a:gd name="connsiteX2" fmla="*/ 6093450 w 6093450"/>
              <a:gd name="connsiteY2" fmla="*/ 1739044 h 5201391"/>
              <a:gd name="connsiteX3" fmla="*/ 0 w 6093450"/>
              <a:gd name="connsiteY3" fmla="*/ 5201391 h 5201391"/>
              <a:gd name="connsiteX0" fmla="*/ 0 w 6093450"/>
              <a:gd name="connsiteY0" fmla="*/ 5201391 h 5201391"/>
              <a:gd name="connsiteX1" fmla="*/ 4055721 w 6093450"/>
              <a:gd name="connsiteY1" fmla="*/ 0 h 5201391"/>
              <a:gd name="connsiteX2" fmla="*/ 6093450 w 6093450"/>
              <a:gd name="connsiteY2" fmla="*/ 1739044 h 5201391"/>
              <a:gd name="connsiteX3" fmla="*/ 0 w 6093450"/>
              <a:gd name="connsiteY3" fmla="*/ 5201391 h 5201391"/>
            </a:gdLst>
            <a:ahLst/>
            <a:cxnLst>
              <a:cxn ang="0">
                <a:pos x="connsiteX0" y="connsiteY0"/>
              </a:cxn>
              <a:cxn ang="0">
                <a:pos x="connsiteX1" y="connsiteY1"/>
              </a:cxn>
              <a:cxn ang="0">
                <a:pos x="connsiteX2" y="connsiteY2"/>
              </a:cxn>
              <a:cxn ang="0">
                <a:pos x="connsiteX3" y="connsiteY3"/>
              </a:cxn>
            </a:cxnLst>
            <a:rect l="l" t="t" r="r" b="b"/>
            <a:pathLst>
              <a:path w="6093450" h="5201391">
                <a:moveTo>
                  <a:pt x="0" y="5201391"/>
                </a:moveTo>
                <a:lnTo>
                  <a:pt x="4055721" y="0"/>
                </a:lnTo>
                <a:lnTo>
                  <a:pt x="6093450" y="1739044"/>
                </a:lnTo>
                <a:lnTo>
                  <a:pt x="0" y="5201391"/>
                </a:lnTo>
                <a:close/>
              </a:path>
            </a:pathLst>
          </a:custGeom>
          <a:gradFill flip="none" rotWithShape="1">
            <a:gsLst>
              <a:gs pos="52000">
                <a:schemeClr val="accent2"/>
              </a:gs>
              <a:gs pos="100000">
                <a:schemeClr val="accent1"/>
              </a:gs>
              <a:gs pos="20000">
                <a:schemeClr val="accent3"/>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dirty="0"/>
          </a:p>
        </p:txBody>
      </p:sp>
      <p:sp>
        <p:nvSpPr>
          <p:cNvPr id="22" name="Text Placeholder 7"/>
          <p:cNvSpPr>
            <a:spLocks noGrp="1"/>
          </p:cNvSpPr>
          <p:nvPr>
            <p:ph type="body" sz="quarter" idx="11" hasCustomPrompt="1"/>
          </p:nvPr>
        </p:nvSpPr>
        <p:spPr>
          <a:xfrm>
            <a:off x="384048" y="3895344"/>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dirty="0"/>
              <a:t>Date</a:t>
            </a: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56540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_3 REVERSED line/subhead">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049" y="0"/>
            <a:ext cx="12192001" cy="6858000"/>
          </a:xfrm>
          <a:prstGeom prst="rect">
            <a:avLst/>
          </a:prstGeom>
        </p:spPr>
      </p:pic>
      <p:sp>
        <p:nvSpPr>
          <p:cNvPr id="8" name="Freeform 7"/>
          <p:cNvSpPr/>
          <p:nvPr userDrawn="1"/>
        </p:nvSpPr>
        <p:spPr>
          <a:xfrm flipH="1" flipV="1">
            <a:off x="1" y="-17420"/>
            <a:ext cx="8130732" cy="6875419"/>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6053933"/>
              <a:gd name="connsiteY0" fmla="*/ 5175181 h 5175181"/>
              <a:gd name="connsiteX1" fmla="*/ 2883458 w 6053933"/>
              <a:gd name="connsiteY1" fmla="*/ 0 h 5175181"/>
              <a:gd name="connsiteX2" fmla="*/ 6053933 w 6053933"/>
              <a:gd name="connsiteY2" fmla="*/ 1755636 h 5175181"/>
              <a:gd name="connsiteX3" fmla="*/ 0 w 6053933"/>
              <a:gd name="connsiteY3" fmla="*/ 5175181 h 5175181"/>
              <a:gd name="connsiteX0" fmla="*/ 0 w 6053933"/>
              <a:gd name="connsiteY0" fmla="*/ 5182329 h 5182329"/>
              <a:gd name="connsiteX1" fmla="*/ 2869075 w 6053933"/>
              <a:gd name="connsiteY1" fmla="*/ 0 h 5182329"/>
              <a:gd name="connsiteX2" fmla="*/ 6053933 w 6053933"/>
              <a:gd name="connsiteY2" fmla="*/ 1762784 h 5182329"/>
              <a:gd name="connsiteX3" fmla="*/ 0 w 6053933"/>
              <a:gd name="connsiteY3" fmla="*/ 5182329 h 5182329"/>
              <a:gd name="connsiteX0" fmla="*/ 0 w 6025167"/>
              <a:gd name="connsiteY0" fmla="*/ 5182329 h 5182329"/>
              <a:gd name="connsiteX1" fmla="*/ 2869075 w 6025167"/>
              <a:gd name="connsiteY1" fmla="*/ 0 h 5182329"/>
              <a:gd name="connsiteX2" fmla="*/ 6025167 w 6025167"/>
              <a:gd name="connsiteY2" fmla="*/ 1905745 h 5182329"/>
              <a:gd name="connsiteX3" fmla="*/ 0 w 6025167"/>
              <a:gd name="connsiteY3" fmla="*/ 5182329 h 5182329"/>
              <a:gd name="connsiteX0" fmla="*/ 0 w 6053933"/>
              <a:gd name="connsiteY0" fmla="*/ 5182329 h 5182329"/>
              <a:gd name="connsiteX1" fmla="*/ 2869075 w 6053933"/>
              <a:gd name="connsiteY1" fmla="*/ 0 h 5182329"/>
              <a:gd name="connsiteX2" fmla="*/ 6053933 w 6053933"/>
              <a:gd name="connsiteY2" fmla="*/ 1905745 h 5182329"/>
              <a:gd name="connsiteX3" fmla="*/ 0 w 6053933"/>
              <a:gd name="connsiteY3" fmla="*/ 5182329 h 5182329"/>
              <a:gd name="connsiteX0" fmla="*/ 0 w 6063522"/>
              <a:gd name="connsiteY0" fmla="*/ 5191860 h 5191860"/>
              <a:gd name="connsiteX1" fmla="*/ 2878664 w 6063522"/>
              <a:gd name="connsiteY1" fmla="*/ 0 h 5191860"/>
              <a:gd name="connsiteX2" fmla="*/ 6063522 w 6063522"/>
              <a:gd name="connsiteY2" fmla="*/ 1905745 h 5191860"/>
              <a:gd name="connsiteX3" fmla="*/ 0 w 6063522"/>
              <a:gd name="connsiteY3" fmla="*/ 5191860 h 5191860"/>
              <a:gd name="connsiteX0" fmla="*/ 0 w 6073111"/>
              <a:gd name="connsiteY0" fmla="*/ 5191860 h 5191860"/>
              <a:gd name="connsiteX1" fmla="*/ 2878664 w 6073111"/>
              <a:gd name="connsiteY1" fmla="*/ 0 h 5191860"/>
              <a:gd name="connsiteX2" fmla="*/ 6073111 w 6073111"/>
              <a:gd name="connsiteY2" fmla="*/ 1915276 h 5191860"/>
              <a:gd name="connsiteX3" fmla="*/ 0 w 6073111"/>
              <a:gd name="connsiteY3" fmla="*/ 5191860 h 5191860"/>
              <a:gd name="connsiteX0" fmla="*/ 0 w 6073111"/>
              <a:gd name="connsiteY0" fmla="*/ 5201391 h 5201391"/>
              <a:gd name="connsiteX1" fmla="*/ 2888253 w 6073111"/>
              <a:gd name="connsiteY1" fmla="*/ 0 h 5201391"/>
              <a:gd name="connsiteX2" fmla="*/ 6073111 w 6073111"/>
              <a:gd name="connsiteY2" fmla="*/ 1924807 h 5201391"/>
              <a:gd name="connsiteX3" fmla="*/ 0 w 6073111"/>
              <a:gd name="connsiteY3" fmla="*/ 5201391 h 5201391"/>
              <a:gd name="connsiteX0" fmla="*/ 0 w 6073111"/>
              <a:gd name="connsiteY0" fmla="*/ 5201391 h 5201391"/>
              <a:gd name="connsiteX1" fmla="*/ 2888253 w 6073111"/>
              <a:gd name="connsiteY1" fmla="*/ 0 h 5201391"/>
              <a:gd name="connsiteX2" fmla="*/ 6073111 w 6073111"/>
              <a:gd name="connsiteY2" fmla="*/ 1739869 h 5201391"/>
              <a:gd name="connsiteX3" fmla="*/ 0 w 6073111"/>
              <a:gd name="connsiteY3" fmla="*/ 5201391 h 5201391"/>
              <a:gd name="connsiteX0" fmla="*/ 0 w 6073111"/>
              <a:gd name="connsiteY0" fmla="*/ 5201391 h 5201391"/>
              <a:gd name="connsiteX1" fmla="*/ 2973730 w 6073111"/>
              <a:gd name="connsiteY1" fmla="*/ 0 h 5201391"/>
              <a:gd name="connsiteX2" fmla="*/ 6073111 w 6073111"/>
              <a:gd name="connsiteY2" fmla="*/ 1739869 h 5201391"/>
              <a:gd name="connsiteX3" fmla="*/ 0 w 6073111"/>
              <a:gd name="connsiteY3" fmla="*/ 5201391 h 5201391"/>
              <a:gd name="connsiteX0" fmla="*/ 0 w 6112562"/>
              <a:gd name="connsiteY0" fmla="*/ 5201391 h 5201391"/>
              <a:gd name="connsiteX1" fmla="*/ 3013181 w 6112562"/>
              <a:gd name="connsiteY1" fmla="*/ 0 h 5201391"/>
              <a:gd name="connsiteX2" fmla="*/ 6112562 w 6112562"/>
              <a:gd name="connsiteY2" fmla="*/ 1739869 h 5201391"/>
              <a:gd name="connsiteX3" fmla="*/ 0 w 6112562"/>
              <a:gd name="connsiteY3" fmla="*/ 5201391 h 5201391"/>
              <a:gd name="connsiteX0" fmla="*/ 0 w 6138863"/>
              <a:gd name="connsiteY0" fmla="*/ 5214602 h 5214602"/>
              <a:gd name="connsiteX1" fmla="*/ 3039482 w 6138863"/>
              <a:gd name="connsiteY1" fmla="*/ 0 h 5214602"/>
              <a:gd name="connsiteX2" fmla="*/ 6138863 w 6138863"/>
              <a:gd name="connsiteY2" fmla="*/ 1739869 h 5214602"/>
              <a:gd name="connsiteX3" fmla="*/ 0 w 6138863"/>
              <a:gd name="connsiteY3" fmla="*/ 5214602 h 5214602"/>
            </a:gdLst>
            <a:ahLst/>
            <a:cxnLst>
              <a:cxn ang="0">
                <a:pos x="connsiteX0" y="connsiteY0"/>
              </a:cxn>
              <a:cxn ang="0">
                <a:pos x="connsiteX1" y="connsiteY1"/>
              </a:cxn>
              <a:cxn ang="0">
                <a:pos x="connsiteX2" y="connsiteY2"/>
              </a:cxn>
              <a:cxn ang="0">
                <a:pos x="connsiteX3" y="connsiteY3"/>
              </a:cxn>
            </a:cxnLst>
            <a:rect l="l" t="t" r="r" b="b"/>
            <a:pathLst>
              <a:path w="6138863" h="5214602">
                <a:moveTo>
                  <a:pt x="0" y="5214602"/>
                </a:moveTo>
                <a:lnTo>
                  <a:pt x="3039482" y="0"/>
                </a:lnTo>
                <a:lnTo>
                  <a:pt x="6138863" y="1739869"/>
                </a:lnTo>
                <a:lnTo>
                  <a:pt x="0" y="5214602"/>
                </a:lnTo>
                <a:close/>
              </a:path>
            </a:pathLst>
          </a:custGeom>
          <a:gradFill flip="none" rotWithShape="1">
            <a:gsLst>
              <a:gs pos="52000">
                <a:schemeClr val="accent2"/>
              </a:gs>
              <a:gs pos="100000">
                <a:schemeClr val="accent1"/>
              </a:gs>
              <a:gs pos="20000">
                <a:schemeClr val="accent3"/>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dirty="0"/>
          </a:p>
        </p:txBody>
      </p:sp>
      <p:sp>
        <p:nvSpPr>
          <p:cNvPr id="21"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22"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15657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_3 REVERSED lin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049" y="0"/>
            <a:ext cx="12192001" cy="6858000"/>
          </a:xfrm>
          <a:prstGeom prst="rect">
            <a:avLst/>
          </a:prstGeom>
        </p:spPr>
      </p:pic>
      <p:sp>
        <p:nvSpPr>
          <p:cNvPr id="8" name="Freeform 7"/>
          <p:cNvSpPr/>
          <p:nvPr userDrawn="1"/>
        </p:nvSpPr>
        <p:spPr>
          <a:xfrm flipH="1" flipV="1">
            <a:off x="1" y="-17420"/>
            <a:ext cx="8130732" cy="6875419"/>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6053933"/>
              <a:gd name="connsiteY0" fmla="*/ 5175181 h 5175181"/>
              <a:gd name="connsiteX1" fmla="*/ 2883458 w 6053933"/>
              <a:gd name="connsiteY1" fmla="*/ 0 h 5175181"/>
              <a:gd name="connsiteX2" fmla="*/ 6053933 w 6053933"/>
              <a:gd name="connsiteY2" fmla="*/ 1755636 h 5175181"/>
              <a:gd name="connsiteX3" fmla="*/ 0 w 6053933"/>
              <a:gd name="connsiteY3" fmla="*/ 5175181 h 5175181"/>
              <a:gd name="connsiteX0" fmla="*/ 0 w 6053933"/>
              <a:gd name="connsiteY0" fmla="*/ 5182329 h 5182329"/>
              <a:gd name="connsiteX1" fmla="*/ 2869075 w 6053933"/>
              <a:gd name="connsiteY1" fmla="*/ 0 h 5182329"/>
              <a:gd name="connsiteX2" fmla="*/ 6053933 w 6053933"/>
              <a:gd name="connsiteY2" fmla="*/ 1762784 h 5182329"/>
              <a:gd name="connsiteX3" fmla="*/ 0 w 6053933"/>
              <a:gd name="connsiteY3" fmla="*/ 5182329 h 5182329"/>
              <a:gd name="connsiteX0" fmla="*/ 0 w 6025167"/>
              <a:gd name="connsiteY0" fmla="*/ 5182329 h 5182329"/>
              <a:gd name="connsiteX1" fmla="*/ 2869075 w 6025167"/>
              <a:gd name="connsiteY1" fmla="*/ 0 h 5182329"/>
              <a:gd name="connsiteX2" fmla="*/ 6025167 w 6025167"/>
              <a:gd name="connsiteY2" fmla="*/ 1905745 h 5182329"/>
              <a:gd name="connsiteX3" fmla="*/ 0 w 6025167"/>
              <a:gd name="connsiteY3" fmla="*/ 5182329 h 5182329"/>
              <a:gd name="connsiteX0" fmla="*/ 0 w 6053933"/>
              <a:gd name="connsiteY0" fmla="*/ 5182329 h 5182329"/>
              <a:gd name="connsiteX1" fmla="*/ 2869075 w 6053933"/>
              <a:gd name="connsiteY1" fmla="*/ 0 h 5182329"/>
              <a:gd name="connsiteX2" fmla="*/ 6053933 w 6053933"/>
              <a:gd name="connsiteY2" fmla="*/ 1905745 h 5182329"/>
              <a:gd name="connsiteX3" fmla="*/ 0 w 6053933"/>
              <a:gd name="connsiteY3" fmla="*/ 5182329 h 5182329"/>
              <a:gd name="connsiteX0" fmla="*/ 0 w 6063522"/>
              <a:gd name="connsiteY0" fmla="*/ 5191860 h 5191860"/>
              <a:gd name="connsiteX1" fmla="*/ 2878664 w 6063522"/>
              <a:gd name="connsiteY1" fmla="*/ 0 h 5191860"/>
              <a:gd name="connsiteX2" fmla="*/ 6063522 w 6063522"/>
              <a:gd name="connsiteY2" fmla="*/ 1905745 h 5191860"/>
              <a:gd name="connsiteX3" fmla="*/ 0 w 6063522"/>
              <a:gd name="connsiteY3" fmla="*/ 5191860 h 5191860"/>
              <a:gd name="connsiteX0" fmla="*/ 0 w 6073111"/>
              <a:gd name="connsiteY0" fmla="*/ 5191860 h 5191860"/>
              <a:gd name="connsiteX1" fmla="*/ 2878664 w 6073111"/>
              <a:gd name="connsiteY1" fmla="*/ 0 h 5191860"/>
              <a:gd name="connsiteX2" fmla="*/ 6073111 w 6073111"/>
              <a:gd name="connsiteY2" fmla="*/ 1915276 h 5191860"/>
              <a:gd name="connsiteX3" fmla="*/ 0 w 6073111"/>
              <a:gd name="connsiteY3" fmla="*/ 5191860 h 5191860"/>
              <a:gd name="connsiteX0" fmla="*/ 0 w 6073111"/>
              <a:gd name="connsiteY0" fmla="*/ 5201391 h 5201391"/>
              <a:gd name="connsiteX1" fmla="*/ 2888253 w 6073111"/>
              <a:gd name="connsiteY1" fmla="*/ 0 h 5201391"/>
              <a:gd name="connsiteX2" fmla="*/ 6073111 w 6073111"/>
              <a:gd name="connsiteY2" fmla="*/ 1924807 h 5201391"/>
              <a:gd name="connsiteX3" fmla="*/ 0 w 6073111"/>
              <a:gd name="connsiteY3" fmla="*/ 5201391 h 5201391"/>
              <a:gd name="connsiteX0" fmla="*/ 0 w 6073111"/>
              <a:gd name="connsiteY0" fmla="*/ 5201391 h 5201391"/>
              <a:gd name="connsiteX1" fmla="*/ 2888253 w 6073111"/>
              <a:gd name="connsiteY1" fmla="*/ 0 h 5201391"/>
              <a:gd name="connsiteX2" fmla="*/ 6073111 w 6073111"/>
              <a:gd name="connsiteY2" fmla="*/ 1739869 h 5201391"/>
              <a:gd name="connsiteX3" fmla="*/ 0 w 6073111"/>
              <a:gd name="connsiteY3" fmla="*/ 5201391 h 5201391"/>
              <a:gd name="connsiteX0" fmla="*/ 0 w 6073111"/>
              <a:gd name="connsiteY0" fmla="*/ 5201391 h 5201391"/>
              <a:gd name="connsiteX1" fmla="*/ 2973730 w 6073111"/>
              <a:gd name="connsiteY1" fmla="*/ 0 h 5201391"/>
              <a:gd name="connsiteX2" fmla="*/ 6073111 w 6073111"/>
              <a:gd name="connsiteY2" fmla="*/ 1739869 h 5201391"/>
              <a:gd name="connsiteX3" fmla="*/ 0 w 6073111"/>
              <a:gd name="connsiteY3" fmla="*/ 5201391 h 5201391"/>
              <a:gd name="connsiteX0" fmla="*/ 0 w 6112562"/>
              <a:gd name="connsiteY0" fmla="*/ 5201391 h 5201391"/>
              <a:gd name="connsiteX1" fmla="*/ 3013181 w 6112562"/>
              <a:gd name="connsiteY1" fmla="*/ 0 h 5201391"/>
              <a:gd name="connsiteX2" fmla="*/ 6112562 w 6112562"/>
              <a:gd name="connsiteY2" fmla="*/ 1739869 h 5201391"/>
              <a:gd name="connsiteX3" fmla="*/ 0 w 6112562"/>
              <a:gd name="connsiteY3" fmla="*/ 5201391 h 5201391"/>
              <a:gd name="connsiteX0" fmla="*/ 0 w 6138863"/>
              <a:gd name="connsiteY0" fmla="*/ 5214602 h 5214602"/>
              <a:gd name="connsiteX1" fmla="*/ 3039482 w 6138863"/>
              <a:gd name="connsiteY1" fmla="*/ 0 h 5214602"/>
              <a:gd name="connsiteX2" fmla="*/ 6138863 w 6138863"/>
              <a:gd name="connsiteY2" fmla="*/ 1739869 h 5214602"/>
              <a:gd name="connsiteX3" fmla="*/ 0 w 6138863"/>
              <a:gd name="connsiteY3" fmla="*/ 5214602 h 5214602"/>
            </a:gdLst>
            <a:ahLst/>
            <a:cxnLst>
              <a:cxn ang="0">
                <a:pos x="connsiteX0" y="connsiteY0"/>
              </a:cxn>
              <a:cxn ang="0">
                <a:pos x="connsiteX1" y="connsiteY1"/>
              </a:cxn>
              <a:cxn ang="0">
                <a:pos x="connsiteX2" y="connsiteY2"/>
              </a:cxn>
              <a:cxn ang="0">
                <a:pos x="connsiteX3" y="connsiteY3"/>
              </a:cxn>
            </a:cxnLst>
            <a:rect l="l" t="t" r="r" b="b"/>
            <a:pathLst>
              <a:path w="6138863" h="5214602">
                <a:moveTo>
                  <a:pt x="0" y="5214602"/>
                </a:moveTo>
                <a:lnTo>
                  <a:pt x="3039482" y="0"/>
                </a:lnTo>
                <a:lnTo>
                  <a:pt x="6138863" y="1739869"/>
                </a:lnTo>
                <a:lnTo>
                  <a:pt x="0" y="5214602"/>
                </a:lnTo>
                <a:close/>
              </a:path>
            </a:pathLst>
          </a:custGeom>
          <a:gradFill flip="none" rotWithShape="1">
            <a:gsLst>
              <a:gs pos="52000">
                <a:schemeClr val="accent2"/>
              </a:gs>
              <a:gs pos="100000">
                <a:schemeClr val="accent1"/>
              </a:gs>
              <a:gs pos="20000">
                <a:schemeClr val="accent3"/>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dirty="0"/>
          </a:p>
        </p:txBody>
      </p:sp>
      <p:sp>
        <p:nvSpPr>
          <p:cNvPr id="22"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dirty="0"/>
              <a:t>Date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19933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_4 REVERSED line/subhead">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049" y="0"/>
            <a:ext cx="12192001" cy="6858000"/>
          </a:xfrm>
          <a:prstGeom prst="rect">
            <a:avLst/>
          </a:prstGeom>
        </p:spPr>
      </p:pic>
      <p:sp>
        <p:nvSpPr>
          <p:cNvPr id="10" name="Freeform 9"/>
          <p:cNvSpPr/>
          <p:nvPr userDrawn="1"/>
        </p:nvSpPr>
        <p:spPr>
          <a:xfrm flipH="1" flipV="1">
            <a:off x="-8709" y="-8709"/>
            <a:ext cx="8136266" cy="6875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3202595"/>
              <a:gd name="connsiteY0" fmla="*/ 5189477 h 5189477"/>
              <a:gd name="connsiteX1" fmla="*/ 10681 w 3202595"/>
              <a:gd name="connsiteY1" fmla="*/ 0 h 5189477"/>
              <a:gd name="connsiteX2" fmla="*/ 3202595 w 3202595"/>
              <a:gd name="connsiteY2" fmla="*/ 1769932 h 5189477"/>
              <a:gd name="connsiteX3" fmla="*/ 0 w 3202595"/>
              <a:gd name="connsiteY3" fmla="*/ 5189477 h 5189477"/>
              <a:gd name="connsiteX0" fmla="*/ 2962146 w 6164741"/>
              <a:gd name="connsiteY0" fmla="*/ 5403918 h 5403918"/>
              <a:gd name="connsiteX1" fmla="*/ 3 w 6164741"/>
              <a:gd name="connsiteY1" fmla="*/ 0 h 5403918"/>
              <a:gd name="connsiteX2" fmla="*/ 6164741 w 6164741"/>
              <a:gd name="connsiteY2" fmla="*/ 1984373 h 5403918"/>
              <a:gd name="connsiteX3" fmla="*/ 2962146 w 6164741"/>
              <a:gd name="connsiteY3" fmla="*/ 5403918 h 5403918"/>
              <a:gd name="connsiteX0" fmla="*/ 2962143 w 6164738"/>
              <a:gd name="connsiteY0" fmla="*/ 5403918 h 5403918"/>
              <a:gd name="connsiteX1" fmla="*/ 0 w 6164738"/>
              <a:gd name="connsiteY1" fmla="*/ 0 h 5403918"/>
              <a:gd name="connsiteX2" fmla="*/ 6164738 w 6164738"/>
              <a:gd name="connsiteY2" fmla="*/ 1984373 h 5403918"/>
              <a:gd name="connsiteX3" fmla="*/ 2962143 w 6164738"/>
              <a:gd name="connsiteY3" fmla="*/ 5403918 h 5403918"/>
              <a:gd name="connsiteX0" fmla="*/ 2962143 w 6164738"/>
              <a:gd name="connsiteY0" fmla="*/ 5403918 h 5403918"/>
              <a:gd name="connsiteX1" fmla="*/ 0 w 6164738"/>
              <a:gd name="connsiteY1" fmla="*/ 0 h 5403918"/>
              <a:gd name="connsiteX2" fmla="*/ 6164738 w 6164738"/>
              <a:gd name="connsiteY2" fmla="*/ 1984373 h 5403918"/>
              <a:gd name="connsiteX3" fmla="*/ 2962143 w 6164738"/>
              <a:gd name="connsiteY3" fmla="*/ 5403918 h 5403918"/>
              <a:gd name="connsiteX0" fmla="*/ 2819219 w 6021814"/>
              <a:gd name="connsiteY0" fmla="*/ 5189477 h 5189477"/>
              <a:gd name="connsiteX1" fmla="*/ 0 w 6021814"/>
              <a:gd name="connsiteY1" fmla="*/ 0 h 5189477"/>
              <a:gd name="connsiteX2" fmla="*/ 6021814 w 6021814"/>
              <a:gd name="connsiteY2" fmla="*/ 1769932 h 5189477"/>
              <a:gd name="connsiteX3" fmla="*/ 2819219 w 6021814"/>
              <a:gd name="connsiteY3" fmla="*/ 5189477 h 5189477"/>
              <a:gd name="connsiteX0" fmla="*/ 2819219 w 6007522"/>
              <a:gd name="connsiteY0" fmla="*/ 5189477 h 5189477"/>
              <a:gd name="connsiteX1" fmla="*/ 0 w 6007522"/>
              <a:gd name="connsiteY1" fmla="*/ 0 h 5189477"/>
              <a:gd name="connsiteX2" fmla="*/ 6007522 w 6007522"/>
              <a:gd name="connsiteY2" fmla="*/ 3299613 h 5189477"/>
              <a:gd name="connsiteX3" fmla="*/ 2819219 w 6007522"/>
              <a:gd name="connsiteY3" fmla="*/ 5189477 h 5189477"/>
              <a:gd name="connsiteX0" fmla="*/ 2819219 w 6021814"/>
              <a:gd name="connsiteY0" fmla="*/ 5189477 h 5189477"/>
              <a:gd name="connsiteX1" fmla="*/ 0 w 6021814"/>
              <a:gd name="connsiteY1" fmla="*/ 0 h 5189477"/>
              <a:gd name="connsiteX2" fmla="*/ 6021814 w 6021814"/>
              <a:gd name="connsiteY2" fmla="*/ 3385390 h 5189477"/>
              <a:gd name="connsiteX3" fmla="*/ 2819219 w 6021814"/>
              <a:gd name="connsiteY3" fmla="*/ 5189477 h 5189477"/>
              <a:gd name="connsiteX0" fmla="*/ 2862096 w 6021814"/>
              <a:gd name="connsiteY0" fmla="*/ 5189477 h 5189477"/>
              <a:gd name="connsiteX1" fmla="*/ 0 w 6021814"/>
              <a:gd name="connsiteY1" fmla="*/ 0 h 5189477"/>
              <a:gd name="connsiteX2" fmla="*/ 6021814 w 6021814"/>
              <a:gd name="connsiteY2" fmla="*/ 3385390 h 5189477"/>
              <a:gd name="connsiteX3" fmla="*/ 2862096 w 6021814"/>
              <a:gd name="connsiteY3" fmla="*/ 5189477 h 5189477"/>
              <a:gd name="connsiteX0" fmla="*/ 2862096 w 6021814"/>
              <a:gd name="connsiteY0" fmla="*/ 5189477 h 5189477"/>
              <a:gd name="connsiteX1" fmla="*/ 0 w 6021814"/>
              <a:gd name="connsiteY1" fmla="*/ 0 h 5189477"/>
              <a:gd name="connsiteX2" fmla="*/ 6021814 w 6021814"/>
              <a:gd name="connsiteY2" fmla="*/ 3385390 h 5189477"/>
              <a:gd name="connsiteX3" fmla="*/ 2862096 w 6021814"/>
              <a:gd name="connsiteY3" fmla="*/ 5189477 h 5189477"/>
              <a:gd name="connsiteX0" fmla="*/ 2862096 w 5993229"/>
              <a:gd name="connsiteY0" fmla="*/ 5189477 h 5189477"/>
              <a:gd name="connsiteX1" fmla="*/ 0 w 5993229"/>
              <a:gd name="connsiteY1" fmla="*/ 0 h 5189477"/>
              <a:gd name="connsiteX2" fmla="*/ 5993229 w 5993229"/>
              <a:gd name="connsiteY2" fmla="*/ 3394921 h 5189477"/>
              <a:gd name="connsiteX3" fmla="*/ 2862096 w 5993229"/>
              <a:gd name="connsiteY3" fmla="*/ 5189477 h 5189477"/>
              <a:gd name="connsiteX0" fmla="*/ 2940500 w 5993229"/>
              <a:gd name="connsiteY0" fmla="*/ 5196067 h 5196067"/>
              <a:gd name="connsiteX1" fmla="*/ 0 w 5993229"/>
              <a:gd name="connsiteY1" fmla="*/ 0 h 5196067"/>
              <a:gd name="connsiteX2" fmla="*/ 5993229 w 5993229"/>
              <a:gd name="connsiteY2" fmla="*/ 3394921 h 5196067"/>
              <a:gd name="connsiteX3" fmla="*/ 2940500 w 5993229"/>
              <a:gd name="connsiteY3" fmla="*/ 5196067 h 5196067"/>
              <a:gd name="connsiteX0" fmla="*/ 2940500 w 5999763"/>
              <a:gd name="connsiteY0" fmla="*/ 5196067 h 5196067"/>
              <a:gd name="connsiteX1" fmla="*/ 0 w 5999763"/>
              <a:gd name="connsiteY1" fmla="*/ 0 h 5196067"/>
              <a:gd name="connsiteX2" fmla="*/ 5999763 w 5999763"/>
              <a:gd name="connsiteY2" fmla="*/ 3467409 h 5196067"/>
              <a:gd name="connsiteX3" fmla="*/ 2940500 w 5999763"/>
              <a:gd name="connsiteY3" fmla="*/ 5196067 h 5196067"/>
              <a:gd name="connsiteX0" fmla="*/ 3045039 w 6104302"/>
              <a:gd name="connsiteY0" fmla="*/ 5202656 h 5202656"/>
              <a:gd name="connsiteX1" fmla="*/ 0 w 6104302"/>
              <a:gd name="connsiteY1" fmla="*/ 0 h 5202656"/>
              <a:gd name="connsiteX2" fmla="*/ 6104302 w 6104302"/>
              <a:gd name="connsiteY2" fmla="*/ 3473998 h 5202656"/>
              <a:gd name="connsiteX3" fmla="*/ 3045039 w 6104302"/>
              <a:gd name="connsiteY3" fmla="*/ 5202656 h 5202656"/>
            </a:gdLst>
            <a:ahLst/>
            <a:cxnLst>
              <a:cxn ang="0">
                <a:pos x="connsiteX0" y="connsiteY0"/>
              </a:cxn>
              <a:cxn ang="0">
                <a:pos x="connsiteX1" y="connsiteY1"/>
              </a:cxn>
              <a:cxn ang="0">
                <a:pos x="connsiteX2" y="connsiteY2"/>
              </a:cxn>
              <a:cxn ang="0">
                <a:pos x="connsiteX3" y="connsiteY3"/>
              </a:cxn>
            </a:cxnLst>
            <a:rect l="l" t="t" r="r" b="b"/>
            <a:pathLst>
              <a:path w="6104302" h="5202656">
                <a:moveTo>
                  <a:pt x="3045039" y="5202656"/>
                </a:moveTo>
                <a:cubicBezTo>
                  <a:pt x="3034307" y="5174064"/>
                  <a:pt x="10732" y="42888"/>
                  <a:pt x="0" y="0"/>
                </a:cubicBezTo>
                <a:lnTo>
                  <a:pt x="6104302" y="3473998"/>
                </a:lnTo>
                <a:lnTo>
                  <a:pt x="3045039" y="5202656"/>
                </a:lnTo>
                <a:close/>
              </a:path>
            </a:pathLst>
          </a:custGeom>
          <a:gradFill flip="none" rotWithShape="1">
            <a:gsLst>
              <a:gs pos="22000">
                <a:schemeClr val="accent3"/>
              </a:gs>
              <a:gs pos="51000">
                <a:schemeClr val="accent2"/>
              </a:gs>
              <a:gs pos="98374">
                <a:schemeClr val="accent1"/>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dirty="0"/>
          </a:p>
        </p:txBody>
      </p:sp>
      <p:sp>
        <p:nvSpPr>
          <p:cNvPr id="43" name="Text Placeholder 7"/>
          <p:cNvSpPr>
            <a:spLocks noGrp="1"/>
          </p:cNvSpPr>
          <p:nvPr>
            <p:ph type="body" sz="quarter" idx="10" hasCustomPrompt="1"/>
          </p:nvPr>
        </p:nvSpPr>
        <p:spPr>
          <a:xfrm>
            <a:off x="384048" y="5204499"/>
            <a:ext cx="1978025"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sp>
        <p:nvSpPr>
          <p:cNvPr id="6" name="Text Placeholder 5"/>
          <p:cNvSpPr>
            <a:spLocks noGrp="1"/>
          </p:cNvSpPr>
          <p:nvPr>
            <p:ph type="body" sz="quarter" idx="12" hasCustomPrompt="1"/>
          </p:nvPr>
        </p:nvSpPr>
        <p:spPr>
          <a:xfrm>
            <a:off x="384048" y="3895344"/>
            <a:ext cx="9514682"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25770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_4 REVERSED lin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049" y="0"/>
            <a:ext cx="12192001" cy="6858000"/>
          </a:xfrm>
          <a:prstGeom prst="rect">
            <a:avLst/>
          </a:prstGeom>
        </p:spPr>
      </p:pic>
      <p:sp>
        <p:nvSpPr>
          <p:cNvPr id="10" name="Freeform 9"/>
          <p:cNvSpPr/>
          <p:nvPr userDrawn="1"/>
        </p:nvSpPr>
        <p:spPr>
          <a:xfrm flipH="1" flipV="1">
            <a:off x="-8709" y="-8709"/>
            <a:ext cx="8136266" cy="6875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3202595"/>
              <a:gd name="connsiteY0" fmla="*/ 5189477 h 5189477"/>
              <a:gd name="connsiteX1" fmla="*/ 10681 w 3202595"/>
              <a:gd name="connsiteY1" fmla="*/ 0 h 5189477"/>
              <a:gd name="connsiteX2" fmla="*/ 3202595 w 3202595"/>
              <a:gd name="connsiteY2" fmla="*/ 1769932 h 5189477"/>
              <a:gd name="connsiteX3" fmla="*/ 0 w 3202595"/>
              <a:gd name="connsiteY3" fmla="*/ 5189477 h 5189477"/>
              <a:gd name="connsiteX0" fmla="*/ 2962146 w 6164741"/>
              <a:gd name="connsiteY0" fmla="*/ 5403918 h 5403918"/>
              <a:gd name="connsiteX1" fmla="*/ 3 w 6164741"/>
              <a:gd name="connsiteY1" fmla="*/ 0 h 5403918"/>
              <a:gd name="connsiteX2" fmla="*/ 6164741 w 6164741"/>
              <a:gd name="connsiteY2" fmla="*/ 1984373 h 5403918"/>
              <a:gd name="connsiteX3" fmla="*/ 2962146 w 6164741"/>
              <a:gd name="connsiteY3" fmla="*/ 5403918 h 5403918"/>
              <a:gd name="connsiteX0" fmla="*/ 2962143 w 6164738"/>
              <a:gd name="connsiteY0" fmla="*/ 5403918 h 5403918"/>
              <a:gd name="connsiteX1" fmla="*/ 0 w 6164738"/>
              <a:gd name="connsiteY1" fmla="*/ 0 h 5403918"/>
              <a:gd name="connsiteX2" fmla="*/ 6164738 w 6164738"/>
              <a:gd name="connsiteY2" fmla="*/ 1984373 h 5403918"/>
              <a:gd name="connsiteX3" fmla="*/ 2962143 w 6164738"/>
              <a:gd name="connsiteY3" fmla="*/ 5403918 h 5403918"/>
              <a:gd name="connsiteX0" fmla="*/ 2962143 w 6164738"/>
              <a:gd name="connsiteY0" fmla="*/ 5403918 h 5403918"/>
              <a:gd name="connsiteX1" fmla="*/ 0 w 6164738"/>
              <a:gd name="connsiteY1" fmla="*/ 0 h 5403918"/>
              <a:gd name="connsiteX2" fmla="*/ 6164738 w 6164738"/>
              <a:gd name="connsiteY2" fmla="*/ 1984373 h 5403918"/>
              <a:gd name="connsiteX3" fmla="*/ 2962143 w 6164738"/>
              <a:gd name="connsiteY3" fmla="*/ 5403918 h 5403918"/>
              <a:gd name="connsiteX0" fmla="*/ 2819219 w 6021814"/>
              <a:gd name="connsiteY0" fmla="*/ 5189477 h 5189477"/>
              <a:gd name="connsiteX1" fmla="*/ 0 w 6021814"/>
              <a:gd name="connsiteY1" fmla="*/ 0 h 5189477"/>
              <a:gd name="connsiteX2" fmla="*/ 6021814 w 6021814"/>
              <a:gd name="connsiteY2" fmla="*/ 1769932 h 5189477"/>
              <a:gd name="connsiteX3" fmla="*/ 2819219 w 6021814"/>
              <a:gd name="connsiteY3" fmla="*/ 5189477 h 5189477"/>
              <a:gd name="connsiteX0" fmla="*/ 2819219 w 6007522"/>
              <a:gd name="connsiteY0" fmla="*/ 5189477 h 5189477"/>
              <a:gd name="connsiteX1" fmla="*/ 0 w 6007522"/>
              <a:gd name="connsiteY1" fmla="*/ 0 h 5189477"/>
              <a:gd name="connsiteX2" fmla="*/ 6007522 w 6007522"/>
              <a:gd name="connsiteY2" fmla="*/ 3299613 h 5189477"/>
              <a:gd name="connsiteX3" fmla="*/ 2819219 w 6007522"/>
              <a:gd name="connsiteY3" fmla="*/ 5189477 h 5189477"/>
              <a:gd name="connsiteX0" fmla="*/ 2819219 w 6021814"/>
              <a:gd name="connsiteY0" fmla="*/ 5189477 h 5189477"/>
              <a:gd name="connsiteX1" fmla="*/ 0 w 6021814"/>
              <a:gd name="connsiteY1" fmla="*/ 0 h 5189477"/>
              <a:gd name="connsiteX2" fmla="*/ 6021814 w 6021814"/>
              <a:gd name="connsiteY2" fmla="*/ 3385390 h 5189477"/>
              <a:gd name="connsiteX3" fmla="*/ 2819219 w 6021814"/>
              <a:gd name="connsiteY3" fmla="*/ 5189477 h 5189477"/>
              <a:gd name="connsiteX0" fmla="*/ 2862096 w 6021814"/>
              <a:gd name="connsiteY0" fmla="*/ 5189477 h 5189477"/>
              <a:gd name="connsiteX1" fmla="*/ 0 w 6021814"/>
              <a:gd name="connsiteY1" fmla="*/ 0 h 5189477"/>
              <a:gd name="connsiteX2" fmla="*/ 6021814 w 6021814"/>
              <a:gd name="connsiteY2" fmla="*/ 3385390 h 5189477"/>
              <a:gd name="connsiteX3" fmla="*/ 2862096 w 6021814"/>
              <a:gd name="connsiteY3" fmla="*/ 5189477 h 5189477"/>
              <a:gd name="connsiteX0" fmla="*/ 2862096 w 6021814"/>
              <a:gd name="connsiteY0" fmla="*/ 5189477 h 5189477"/>
              <a:gd name="connsiteX1" fmla="*/ 0 w 6021814"/>
              <a:gd name="connsiteY1" fmla="*/ 0 h 5189477"/>
              <a:gd name="connsiteX2" fmla="*/ 6021814 w 6021814"/>
              <a:gd name="connsiteY2" fmla="*/ 3385390 h 5189477"/>
              <a:gd name="connsiteX3" fmla="*/ 2862096 w 6021814"/>
              <a:gd name="connsiteY3" fmla="*/ 5189477 h 5189477"/>
              <a:gd name="connsiteX0" fmla="*/ 2862096 w 5993229"/>
              <a:gd name="connsiteY0" fmla="*/ 5189477 h 5189477"/>
              <a:gd name="connsiteX1" fmla="*/ 0 w 5993229"/>
              <a:gd name="connsiteY1" fmla="*/ 0 h 5189477"/>
              <a:gd name="connsiteX2" fmla="*/ 5993229 w 5993229"/>
              <a:gd name="connsiteY2" fmla="*/ 3394921 h 5189477"/>
              <a:gd name="connsiteX3" fmla="*/ 2862096 w 5993229"/>
              <a:gd name="connsiteY3" fmla="*/ 5189477 h 5189477"/>
              <a:gd name="connsiteX0" fmla="*/ 2940500 w 5993229"/>
              <a:gd name="connsiteY0" fmla="*/ 5196067 h 5196067"/>
              <a:gd name="connsiteX1" fmla="*/ 0 w 5993229"/>
              <a:gd name="connsiteY1" fmla="*/ 0 h 5196067"/>
              <a:gd name="connsiteX2" fmla="*/ 5993229 w 5993229"/>
              <a:gd name="connsiteY2" fmla="*/ 3394921 h 5196067"/>
              <a:gd name="connsiteX3" fmla="*/ 2940500 w 5993229"/>
              <a:gd name="connsiteY3" fmla="*/ 5196067 h 5196067"/>
              <a:gd name="connsiteX0" fmla="*/ 2940500 w 5999763"/>
              <a:gd name="connsiteY0" fmla="*/ 5196067 h 5196067"/>
              <a:gd name="connsiteX1" fmla="*/ 0 w 5999763"/>
              <a:gd name="connsiteY1" fmla="*/ 0 h 5196067"/>
              <a:gd name="connsiteX2" fmla="*/ 5999763 w 5999763"/>
              <a:gd name="connsiteY2" fmla="*/ 3467409 h 5196067"/>
              <a:gd name="connsiteX3" fmla="*/ 2940500 w 5999763"/>
              <a:gd name="connsiteY3" fmla="*/ 5196067 h 5196067"/>
              <a:gd name="connsiteX0" fmla="*/ 3045039 w 6104302"/>
              <a:gd name="connsiteY0" fmla="*/ 5202656 h 5202656"/>
              <a:gd name="connsiteX1" fmla="*/ 0 w 6104302"/>
              <a:gd name="connsiteY1" fmla="*/ 0 h 5202656"/>
              <a:gd name="connsiteX2" fmla="*/ 6104302 w 6104302"/>
              <a:gd name="connsiteY2" fmla="*/ 3473998 h 5202656"/>
              <a:gd name="connsiteX3" fmla="*/ 3045039 w 6104302"/>
              <a:gd name="connsiteY3" fmla="*/ 5202656 h 5202656"/>
            </a:gdLst>
            <a:ahLst/>
            <a:cxnLst>
              <a:cxn ang="0">
                <a:pos x="connsiteX0" y="connsiteY0"/>
              </a:cxn>
              <a:cxn ang="0">
                <a:pos x="connsiteX1" y="connsiteY1"/>
              </a:cxn>
              <a:cxn ang="0">
                <a:pos x="connsiteX2" y="connsiteY2"/>
              </a:cxn>
              <a:cxn ang="0">
                <a:pos x="connsiteX3" y="connsiteY3"/>
              </a:cxn>
            </a:cxnLst>
            <a:rect l="l" t="t" r="r" b="b"/>
            <a:pathLst>
              <a:path w="6104302" h="5202656">
                <a:moveTo>
                  <a:pt x="3045039" y="5202656"/>
                </a:moveTo>
                <a:cubicBezTo>
                  <a:pt x="3034307" y="5174064"/>
                  <a:pt x="10732" y="42888"/>
                  <a:pt x="0" y="0"/>
                </a:cubicBezTo>
                <a:lnTo>
                  <a:pt x="6104302" y="3473998"/>
                </a:lnTo>
                <a:lnTo>
                  <a:pt x="3045039" y="5202656"/>
                </a:lnTo>
                <a:close/>
              </a:path>
            </a:pathLst>
          </a:custGeom>
          <a:gradFill flip="none" rotWithShape="1">
            <a:gsLst>
              <a:gs pos="22000">
                <a:schemeClr val="accent3"/>
              </a:gs>
              <a:gs pos="51000">
                <a:schemeClr val="accent2"/>
              </a:gs>
              <a:gs pos="98374">
                <a:schemeClr val="accent1"/>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43"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01657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_5 REVERSED line/subhead">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049" y="0"/>
            <a:ext cx="12192001" cy="6858000"/>
          </a:xfrm>
          <a:prstGeom prst="rect">
            <a:avLst/>
          </a:prstGeom>
        </p:spPr>
      </p:pic>
      <p:grpSp>
        <p:nvGrpSpPr>
          <p:cNvPr id="31" name="Group 30"/>
          <p:cNvGrpSpPr/>
          <p:nvPr userDrawn="1"/>
        </p:nvGrpSpPr>
        <p:grpSpPr>
          <a:xfrm>
            <a:off x="6095262" y="0"/>
            <a:ext cx="6101116" cy="6858864"/>
            <a:chOff x="6095262" y="0"/>
            <a:chExt cx="6101116" cy="6858864"/>
          </a:xfrm>
        </p:grpSpPr>
        <p:sp>
          <p:nvSpPr>
            <p:cNvPr id="8" name="Freeform 7"/>
            <p:cNvSpPr/>
            <p:nvPr userDrawn="1"/>
          </p:nvSpPr>
          <p:spPr>
            <a:xfrm>
              <a:off x="6105525" y="0"/>
              <a:ext cx="6082158" cy="6858000"/>
            </a:xfrm>
            <a:custGeom>
              <a:avLst/>
              <a:gdLst>
                <a:gd name="connsiteX0" fmla="*/ 6096000 w 6096000"/>
                <a:gd name="connsiteY0" fmla="*/ 0 h 6867525"/>
                <a:gd name="connsiteX1" fmla="*/ 0 w 6096000"/>
                <a:gd name="connsiteY1" fmla="*/ 9525 h 6867525"/>
                <a:gd name="connsiteX2" fmla="*/ 3362325 w 6096000"/>
                <a:gd name="connsiteY2" fmla="*/ 6867525 h 6867525"/>
                <a:gd name="connsiteX3" fmla="*/ 6096000 w 6096000"/>
                <a:gd name="connsiteY3" fmla="*/ 6858000 h 6867525"/>
                <a:gd name="connsiteX4" fmla="*/ 6096000 w 6096000"/>
                <a:gd name="connsiteY4" fmla="*/ 0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7525">
                  <a:moveTo>
                    <a:pt x="6096000" y="0"/>
                  </a:moveTo>
                  <a:lnTo>
                    <a:pt x="0" y="9525"/>
                  </a:lnTo>
                  <a:lnTo>
                    <a:pt x="3362325" y="6867525"/>
                  </a:lnTo>
                  <a:lnTo>
                    <a:pt x="6096000" y="6858000"/>
                  </a:lnTo>
                  <a:lnTo>
                    <a:pt x="60960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3" name="Freeform 32"/>
            <p:cNvSpPr/>
            <p:nvPr userDrawn="1"/>
          </p:nvSpPr>
          <p:spPr>
            <a:xfrm flipH="1">
              <a:off x="6099048" y="0"/>
              <a:ext cx="6096736" cy="4569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2623 w 3395129"/>
                <a:gd name="connsiteY0" fmla="*/ 652 h 3446751"/>
                <a:gd name="connsiteX1" fmla="*/ 0 w 3395129"/>
                <a:gd name="connsiteY1" fmla="*/ 3446751 h 3446751"/>
                <a:gd name="connsiteX2" fmla="*/ 3395129 w 3395129"/>
                <a:gd name="connsiteY2" fmla="*/ 0 h 3446751"/>
                <a:gd name="connsiteX3" fmla="*/ 2623 w 3395129"/>
                <a:gd name="connsiteY3" fmla="*/ 652 h 3446751"/>
              </a:gdLst>
              <a:ahLst/>
              <a:cxnLst>
                <a:cxn ang="0">
                  <a:pos x="connsiteX0" y="connsiteY0"/>
                </a:cxn>
                <a:cxn ang="0">
                  <a:pos x="connsiteX1" y="connsiteY1"/>
                </a:cxn>
                <a:cxn ang="0">
                  <a:pos x="connsiteX2" y="connsiteY2"/>
                </a:cxn>
                <a:cxn ang="0">
                  <a:pos x="connsiteX3" y="connsiteY3"/>
                </a:cxn>
              </a:cxnLst>
              <a:rect l="l" t="t" r="r" b="b"/>
              <a:pathLst>
                <a:path w="3395129" h="3446751">
                  <a:moveTo>
                    <a:pt x="2623" y="652"/>
                  </a:moveTo>
                  <a:cubicBezTo>
                    <a:pt x="1749" y="1149352"/>
                    <a:pt x="874" y="2298051"/>
                    <a:pt x="0" y="3446751"/>
                  </a:cubicBezTo>
                  <a:lnTo>
                    <a:pt x="3395129" y="0"/>
                  </a:lnTo>
                  <a:lnTo>
                    <a:pt x="2623" y="652"/>
                  </a:lnTo>
                  <a:close/>
                </a:path>
              </a:pathLst>
            </a:custGeom>
            <a:gradFill flip="none" rotWithShape="1">
              <a:gsLst>
                <a:gs pos="1000">
                  <a:schemeClr val="accent2"/>
                </a:gs>
                <a:gs pos="100000">
                  <a:schemeClr val="accent1"/>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userDrawn="1"/>
          </p:nvSpPr>
          <p:spPr>
            <a:xfrm flipH="1">
              <a:off x="9451181" y="4569416"/>
              <a:ext cx="2745197" cy="2289448"/>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1529836 w 1529836"/>
                <a:gd name="connsiteY0" fmla="*/ 1726951 h 1726951"/>
                <a:gd name="connsiteX1" fmla="*/ 4894 w 1529836"/>
                <a:gd name="connsiteY1" fmla="*/ 0 h 1726951"/>
                <a:gd name="connsiteX2" fmla="*/ 0 w 1529836"/>
                <a:gd name="connsiteY2" fmla="*/ 1719114 h 1726951"/>
                <a:gd name="connsiteX3" fmla="*/ 1529836 w 1529836"/>
                <a:gd name="connsiteY3" fmla="*/ 1726951 h 1726951"/>
                <a:gd name="connsiteX0" fmla="*/ 1524956 w 1524956"/>
                <a:gd name="connsiteY0" fmla="*/ 1726951 h 1726951"/>
                <a:gd name="connsiteX1" fmla="*/ 14 w 1524956"/>
                <a:gd name="connsiteY1" fmla="*/ 0 h 1726951"/>
                <a:gd name="connsiteX2" fmla="*/ 139661 w 1524956"/>
                <a:gd name="connsiteY2" fmla="*/ 1496385 h 1726951"/>
                <a:gd name="connsiteX3" fmla="*/ 1524956 w 1524956"/>
                <a:gd name="connsiteY3" fmla="*/ 1726951 h 1726951"/>
                <a:gd name="connsiteX0" fmla="*/ 1525273 w 1525273"/>
                <a:gd name="connsiteY0" fmla="*/ 1726951 h 1726951"/>
                <a:gd name="connsiteX1" fmla="*/ 331 w 1525273"/>
                <a:gd name="connsiteY1" fmla="*/ 0 h 1726951"/>
                <a:gd name="connsiteX2" fmla="*/ 2068 w 1525273"/>
                <a:gd name="connsiteY2" fmla="*/ 1726299 h 1726951"/>
                <a:gd name="connsiteX3" fmla="*/ 1525273 w 1525273"/>
                <a:gd name="connsiteY3" fmla="*/ 1726951 h 1726951"/>
              </a:gdLst>
              <a:ahLst/>
              <a:cxnLst>
                <a:cxn ang="0">
                  <a:pos x="connsiteX0" y="connsiteY0"/>
                </a:cxn>
                <a:cxn ang="0">
                  <a:pos x="connsiteX1" y="connsiteY1"/>
                </a:cxn>
                <a:cxn ang="0">
                  <a:pos x="connsiteX2" y="connsiteY2"/>
                </a:cxn>
                <a:cxn ang="0">
                  <a:pos x="connsiteX3" y="connsiteY3"/>
                </a:cxn>
              </a:cxnLst>
              <a:rect l="l" t="t" r="r" b="b"/>
              <a:pathLst>
                <a:path w="1525273" h="1726951">
                  <a:moveTo>
                    <a:pt x="1525273" y="1726951"/>
                  </a:moveTo>
                  <a:lnTo>
                    <a:pt x="331" y="0"/>
                  </a:lnTo>
                  <a:cubicBezTo>
                    <a:pt x="-1300" y="573038"/>
                    <a:pt x="3699" y="1153261"/>
                    <a:pt x="2068" y="1726299"/>
                  </a:cubicBezTo>
                  <a:lnTo>
                    <a:pt x="1525273" y="1726951"/>
                  </a:lnTo>
                  <a:close/>
                </a:path>
              </a:pathLst>
            </a:custGeom>
            <a:gradFill flip="none" rotWithShape="1">
              <a:gsLst>
                <a:gs pos="100000">
                  <a:schemeClr val="accent2"/>
                </a:gs>
                <a:gs pos="0">
                  <a:schemeClr val="accent1"/>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userDrawn="1"/>
          </p:nvSpPr>
          <p:spPr>
            <a:xfrm flipH="1">
              <a:off x="6095262" y="0"/>
              <a:ext cx="6100521" cy="6858864"/>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Lst>
              <a:ahLst/>
              <a:cxnLst>
                <a:cxn ang="0">
                  <a:pos x="connsiteX0" y="connsiteY0"/>
                </a:cxn>
                <a:cxn ang="0">
                  <a:pos x="connsiteX1" y="connsiteY1"/>
                </a:cxn>
                <a:cxn ang="0">
                  <a:pos x="connsiteX2" y="connsiteY2"/>
                </a:cxn>
                <a:cxn ang="0">
                  <a:pos x="connsiteX3" y="connsiteY3"/>
                </a:cxn>
              </a:cxnLst>
              <a:rect l="l" t="t" r="r" b="b"/>
              <a:pathLst>
                <a:path w="3395129" h="5173702">
                  <a:moveTo>
                    <a:pt x="1524942" y="5173702"/>
                  </a:moveTo>
                  <a:lnTo>
                    <a:pt x="0" y="3446751"/>
                  </a:lnTo>
                  <a:lnTo>
                    <a:pt x="3395129" y="0"/>
                  </a:lnTo>
                  <a:lnTo>
                    <a:pt x="1524942" y="5173702"/>
                  </a:lnTo>
                  <a:close/>
                </a:path>
              </a:pathLst>
            </a:custGeom>
            <a:gradFill flip="none" rotWithShape="1">
              <a:gsLst>
                <a:gs pos="1000">
                  <a:schemeClr val="accent2"/>
                </a:gs>
                <a:gs pos="100000">
                  <a:schemeClr val="accent1"/>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43" name="Text Placeholder 7"/>
          <p:cNvSpPr>
            <a:spLocks noGrp="1"/>
          </p:cNvSpPr>
          <p:nvPr>
            <p:ph type="body" sz="quarter" idx="10" hasCustomPrompt="1"/>
          </p:nvPr>
        </p:nvSpPr>
        <p:spPr>
          <a:xfrm>
            <a:off x="384048" y="5204499"/>
            <a:ext cx="1978025"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sp>
        <p:nvSpPr>
          <p:cNvPr id="6" name="Text Placeholder 5"/>
          <p:cNvSpPr>
            <a:spLocks noGrp="1"/>
          </p:cNvSpPr>
          <p:nvPr>
            <p:ph type="body" sz="quarter" idx="12" hasCustomPrompt="1"/>
          </p:nvPr>
        </p:nvSpPr>
        <p:spPr>
          <a:xfrm>
            <a:off x="384048" y="3895344"/>
            <a:ext cx="9514682"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Tree>
    <p:extLst>
      <p:ext uri="{BB962C8B-B14F-4D97-AF65-F5344CB8AC3E}">
        <p14:creationId xmlns:p14="http://schemas.microsoft.com/office/powerpoint/2010/main" val="383119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_5 REVERSED lin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049" y="0"/>
            <a:ext cx="12192001" cy="6858000"/>
          </a:xfrm>
          <a:prstGeom prst="rect">
            <a:avLst/>
          </a:prstGeom>
        </p:spPr>
      </p:pic>
      <p:grpSp>
        <p:nvGrpSpPr>
          <p:cNvPr id="22" name="Group 21"/>
          <p:cNvGrpSpPr/>
          <p:nvPr userDrawn="1"/>
        </p:nvGrpSpPr>
        <p:grpSpPr>
          <a:xfrm>
            <a:off x="6095262" y="0"/>
            <a:ext cx="6101116" cy="6858864"/>
            <a:chOff x="6095262" y="0"/>
            <a:chExt cx="6101116" cy="6858864"/>
          </a:xfrm>
        </p:grpSpPr>
        <p:sp>
          <p:nvSpPr>
            <p:cNvPr id="23" name="Freeform 22"/>
            <p:cNvSpPr/>
            <p:nvPr userDrawn="1"/>
          </p:nvSpPr>
          <p:spPr>
            <a:xfrm>
              <a:off x="6105525" y="0"/>
              <a:ext cx="6082158" cy="6858000"/>
            </a:xfrm>
            <a:custGeom>
              <a:avLst/>
              <a:gdLst>
                <a:gd name="connsiteX0" fmla="*/ 6096000 w 6096000"/>
                <a:gd name="connsiteY0" fmla="*/ 0 h 6867525"/>
                <a:gd name="connsiteX1" fmla="*/ 0 w 6096000"/>
                <a:gd name="connsiteY1" fmla="*/ 9525 h 6867525"/>
                <a:gd name="connsiteX2" fmla="*/ 3362325 w 6096000"/>
                <a:gd name="connsiteY2" fmla="*/ 6867525 h 6867525"/>
                <a:gd name="connsiteX3" fmla="*/ 6096000 w 6096000"/>
                <a:gd name="connsiteY3" fmla="*/ 6858000 h 6867525"/>
                <a:gd name="connsiteX4" fmla="*/ 6096000 w 6096000"/>
                <a:gd name="connsiteY4" fmla="*/ 0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7525">
                  <a:moveTo>
                    <a:pt x="6096000" y="0"/>
                  </a:moveTo>
                  <a:lnTo>
                    <a:pt x="0" y="9525"/>
                  </a:lnTo>
                  <a:lnTo>
                    <a:pt x="3362325" y="6867525"/>
                  </a:lnTo>
                  <a:lnTo>
                    <a:pt x="6096000" y="6858000"/>
                  </a:lnTo>
                  <a:lnTo>
                    <a:pt x="609600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4" name="Freeform 23"/>
            <p:cNvSpPr/>
            <p:nvPr userDrawn="1"/>
          </p:nvSpPr>
          <p:spPr>
            <a:xfrm flipH="1">
              <a:off x="6099048" y="0"/>
              <a:ext cx="6096736" cy="4569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2623 w 3395129"/>
                <a:gd name="connsiteY0" fmla="*/ 652 h 3446751"/>
                <a:gd name="connsiteX1" fmla="*/ 0 w 3395129"/>
                <a:gd name="connsiteY1" fmla="*/ 3446751 h 3446751"/>
                <a:gd name="connsiteX2" fmla="*/ 3395129 w 3395129"/>
                <a:gd name="connsiteY2" fmla="*/ 0 h 3446751"/>
                <a:gd name="connsiteX3" fmla="*/ 2623 w 3395129"/>
                <a:gd name="connsiteY3" fmla="*/ 652 h 3446751"/>
              </a:gdLst>
              <a:ahLst/>
              <a:cxnLst>
                <a:cxn ang="0">
                  <a:pos x="connsiteX0" y="connsiteY0"/>
                </a:cxn>
                <a:cxn ang="0">
                  <a:pos x="connsiteX1" y="connsiteY1"/>
                </a:cxn>
                <a:cxn ang="0">
                  <a:pos x="connsiteX2" y="connsiteY2"/>
                </a:cxn>
                <a:cxn ang="0">
                  <a:pos x="connsiteX3" y="connsiteY3"/>
                </a:cxn>
              </a:cxnLst>
              <a:rect l="l" t="t" r="r" b="b"/>
              <a:pathLst>
                <a:path w="3395129" h="3446751">
                  <a:moveTo>
                    <a:pt x="2623" y="652"/>
                  </a:moveTo>
                  <a:cubicBezTo>
                    <a:pt x="1749" y="1149352"/>
                    <a:pt x="874" y="2298051"/>
                    <a:pt x="0" y="3446751"/>
                  </a:cubicBezTo>
                  <a:lnTo>
                    <a:pt x="3395129" y="0"/>
                  </a:lnTo>
                  <a:lnTo>
                    <a:pt x="2623" y="652"/>
                  </a:lnTo>
                  <a:close/>
                </a:path>
              </a:pathLst>
            </a:custGeom>
            <a:gradFill flip="none" rotWithShape="1">
              <a:gsLst>
                <a:gs pos="1000">
                  <a:schemeClr val="accent2"/>
                </a:gs>
                <a:gs pos="100000">
                  <a:schemeClr val="accent3"/>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userDrawn="1"/>
          </p:nvSpPr>
          <p:spPr>
            <a:xfrm flipH="1">
              <a:off x="9451181" y="4569416"/>
              <a:ext cx="2745197" cy="2289448"/>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1529836 w 1529836"/>
                <a:gd name="connsiteY0" fmla="*/ 1726951 h 1726951"/>
                <a:gd name="connsiteX1" fmla="*/ 4894 w 1529836"/>
                <a:gd name="connsiteY1" fmla="*/ 0 h 1726951"/>
                <a:gd name="connsiteX2" fmla="*/ 0 w 1529836"/>
                <a:gd name="connsiteY2" fmla="*/ 1719114 h 1726951"/>
                <a:gd name="connsiteX3" fmla="*/ 1529836 w 1529836"/>
                <a:gd name="connsiteY3" fmla="*/ 1726951 h 1726951"/>
                <a:gd name="connsiteX0" fmla="*/ 1524956 w 1524956"/>
                <a:gd name="connsiteY0" fmla="*/ 1726951 h 1726951"/>
                <a:gd name="connsiteX1" fmla="*/ 14 w 1524956"/>
                <a:gd name="connsiteY1" fmla="*/ 0 h 1726951"/>
                <a:gd name="connsiteX2" fmla="*/ 139661 w 1524956"/>
                <a:gd name="connsiteY2" fmla="*/ 1496385 h 1726951"/>
                <a:gd name="connsiteX3" fmla="*/ 1524956 w 1524956"/>
                <a:gd name="connsiteY3" fmla="*/ 1726951 h 1726951"/>
                <a:gd name="connsiteX0" fmla="*/ 1525273 w 1525273"/>
                <a:gd name="connsiteY0" fmla="*/ 1726951 h 1726951"/>
                <a:gd name="connsiteX1" fmla="*/ 331 w 1525273"/>
                <a:gd name="connsiteY1" fmla="*/ 0 h 1726951"/>
                <a:gd name="connsiteX2" fmla="*/ 2068 w 1525273"/>
                <a:gd name="connsiteY2" fmla="*/ 1726299 h 1726951"/>
                <a:gd name="connsiteX3" fmla="*/ 1525273 w 1525273"/>
                <a:gd name="connsiteY3" fmla="*/ 1726951 h 1726951"/>
              </a:gdLst>
              <a:ahLst/>
              <a:cxnLst>
                <a:cxn ang="0">
                  <a:pos x="connsiteX0" y="connsiteY0"/>
                </a:cxn>
                <a:cxn ang="0">
                  <a:pos x="connsiteX1" y="connsiteY1"/>
                </a:cxn>
                <a:cxn ang="0">
                  <a:pos x="connsiteX2" y="connsiteY2"/>
                </a:cxn>
                <a:cxn ang="0">
                  <a:pos x="connsiteX3" y="connsiteY3"/>
                </a:cxn>
              </a:cxnLst>
              <a:rect l="l" t="t" r="r" b="b"/>
              <a:pathLst>
                <a:path w="1525273" h="1726951">
                  <a:moveTo>
                    <a:pt x="1525273" y="1726951"/>
                  </a:moveTo>
                  <a:lnTo>
                    <a:pt x="331" y="0"/>
                  </a:lnTo>
                  <a:cubicBezTo>
                    <a:pt x="-1300" y="573038"/>
                    <a:pt x="3699" y="1153261"/>
                    <a:pt x="2068" y="1726299"/>
                  </a:cubicBezTo>
                  <a:lnTo>
                    <a:pt x="1525273" y="1726951"/>
                  </a:lnTo>
                  <a:close/>
                </a:path>
              </a:pathLst>
            </a:custGeom>
            <a:gradFill flip="none" rotWithShape="1">
              <a:gsLst>
                <a:gs pos="100000">
                  <a:schemeClr val="accent2"/>
                </a:gs>
                <a:gs pos="0">
                  <a:schemeClr val="accent3"/>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userDrawn="1"/>
          </p:nvSpPr>
          <p:spPr>
            <a:xfrm flipH="1">
              <a:off x="6095262" y="0"/>
              <a:ext cx="6100521" cy="6858864"/>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Lst>
              <a:ahLst/>
              <a:cxnLst>
                <a:cxn ang="0">
                  <a:pos x="connsiteX0" y="connsiteY0"/>
                </a:cxn>
                <a:cxn ang="0">
                  <a:pos x="connsiteX1" y="connsiteY1"/>
                </a:cxn>
                <a:cxn ang="0">
                  <a:pos x="connsiteX2" y="connsiteY2"/>
                </a:cxn>
                <a:cxn ang="0">
                  <a:pos x="connsiteX3" y="connsiteY3"/>
                </a:cxn>
              </a:cxnLst>
              <a:rect l="l" t="t" r="r" b="b"/>
              <a:pathLst>
                <a:path w="3395129" h="5173702">
                  <a:moveTo>
                    <a:pt x="1524942" y="5173702"/>
                  </a:moveTo>
                  <a:lnTo>
                    <a:pt x="0" y="3446751"/>
                  </a:lnTo>
                  <a:lnTo>
                    <a:pt x="3395129" y="0"/>
                  </a:lnTo>
                  <a:lnTo>
                    <a:pt x="1524942" y="5173702"/>
                  </a:lnTo>
                  <a:close/>
                </a:path>
              </a:pathLst>
            </a:custGeom>
            <a:gradFill flip="none" rotWithShape="1">
              <a:gsLst>
                <a:gs pos="1000">
                  <a:schemeClr val="accent2"/>
                </a:gs>
                <a:gs pos="100000">
                  <a:schemeClr val="accent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43"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51991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title"/>
          </p:nvPr>
        </p:nvSpPr>
        <p:spPr>
          <a:xfrm>
            <a:off x="379412" y="381000"/>
            <a:ext cx="11425237" cy="457200"/>
          </a:xfrm>
        </p:spPr>
        <p:txBody>
          <a:bodyPr rIns="0"/>
          <a:lstStyle/>
          <a:p>
            <a:r>
              <a:rPr lang="en-US"/>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a:p>
        </p:txBody>
      </p:sp>
      <p:grpSp>
        <p:nvGrpSpPr>
          <p:cNvPr id="7" name="Group 22"/>
          <p:cNvGrpSpPr>
            <a:grpSpLocks/>
          </p:cNvGrpSpPr>
          <p:nvPr userDrawn="1"/>
        </p:nvGrpSpPr>
        <p:grpSpPr bwMode="auto">
          <a:xfrm>
            <a:off x="-264086" y="6596401"/>
            <a:ext cx="2147228" cy="184155"/>
            <a:chOff x="9374212" y="6574531"/>
            <a:chExt cx="2147228" cy="182885"/>
          </a:xfrm>
        </p:grpSpPr>
        <p:grpSp>
          <p:nvGrpSpPr>
            <p:cNvPr id="8"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April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293954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_1 line_Blan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4048" y="2286000"/>
            <a:ext cx="9521825" cy="1051116"/>
          </a:xfrm>
          <a:prstGeom prst="rect">
            <a:avLst/>
          </a:prstGeom>
        </p:spPr>
        <p:txBody>
          <a:bodyPr vert="horz" wrap="square" lIns="0" tIns="0" rIns="0" bIns="0" anchor="t" anchorCtr="0">
            <a:noAutofit/>
          </a:bodyPr>
          <a:lstStyle>
            <a:lvl1pPr algn="l">
              <a:defRPr sz="7200" b="0">
                <a:solidFill>
                  <a:schemeClr val="tx1"/>
                </a:solidFill>
                <a:latin typeface="3M Circular TT Bold" panose="020B0804020101010102" pitchFamily="34" charset="0"/>
                <a:cs typeface="3M Circular TT Bold" panose="020B0804020101010102" pitchFamily="34" charset="0"/>
              </a:defRPr>
            </a:lvl1pPr>
          </a:lstStyle>
          <a:p>
            <a:r>
              <a:rPr lang="en-US"/>
              <a:t>One-line title</a:t>
            </a:r>
            <a:endParaRPr lang="en-GB" dirty="0"/>
          </a:p>
        </p:txBody>
      </p:sp>
      <p:sp>
        <p:nvSpPr>
          <p:cNvPr id="10" name="Text Placeholder 7"/>
          <p:cNvSpPr>
            <a:spLocks noGrp="1"/>
          </p:cNvSpPr>
          <p:nvPr>
            <p:ph type="body" sz="quarter" idx="12" hasCustomPrompt="1"/>
          </p:nvPr>
        </p:nvSpPr>
        <p:spPr>
          <a:xfrm>
            <a:off x="384048" y="4257741"/>
            <a:ext cx="1978025"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97287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822960"/>
          </a:xfrm>
        </p:spPr>
        <p:txBody>
          <a:bodyPr/>
          <a:lstStyle/>
          <a:p>
            <a:r>
              <a:rPr lang="en-US"/>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April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200213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1"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April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185023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821373"/>
          </a:xfrm>
        </p:spPr>
        <p:txBody>
          <a:bodyPr/>
          <a:lstStyle/>
          <a:p>
            <a:r>
              <a:rPr lang="en-US"/>
              <a:t>Click to edit Master title style</a:t>
            </a:r>
            <a:endParaRPr lang="en-GB" dirty="0"/>
          </a:p>
        </p:txBody>
      </p:sp>
      <p:sp>
        <p:nvSpPr>
          <p:cNvPr id="5"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4"/>
          <p:cNvSpPr>
            <a:spLocks noGrp="1"/>
          </p:cNvSpPr>
          <p:nvPr>
            <p:ph sz="quarter" idx="14"/>
          </p:nvPr>
        </p:nvSpPr>
        <p:spPr>
          <a:xfrm>
            <a:off x="4187952" y="1295401"/>
            <a:ext cx="3803904"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4"/>
          <p:cNvSpPr>
            <a:spLocks noGrp="1"/>
          </p:cNvSpPr>
          <p:nvPr>
            <p:ph sz="quarter" idx="15"/>
          </p:nvPr>
        </p:nvSpPr>
        <p:spPr>
          <a:xfrm>
            <a:off x="8010144" y="1295401"/>
            <a:ext cx="379476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April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76734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457200"/>
          </a:xfrm>
        </p:spPr>
        <p:txBody>
          <a:bodyPr/>
          <a:lstStyle/>
          <a:p>
            <a:r>
              <a:rPr lang="en-US"/>
              <a:t>Click to edit Master title style</a:t>
            </a:r>
            <a:endParaRPr lang="en-GB" dirty="0"/>
          </a:p>
        </p:txBody>
      </p:sp>
      <p:sp>
        <p:nvSpPr>
          <p:cNvPr id="6" name="Text Placeholder 4"/>
          <p:cNvSpPr>
            <a:spLocks noGrp="1"/>
          </p:cNvSpPr>
          <p:nvPr>
            <p:ph type="body" sz="quarter" idx="10"/>
          </p:nvPr>
        </p:nvSpPr>
        <p:spPr>
          <a:xfrm>
            <a:off x="384048" y="841248"/>
            <a:ext cx="11430000" cy="365760"/>
          </a:xfrm>
        </p:spPr>
        <p:txBody>
          <a:bodyPr/>
          <a:lstStyle>
            <a:lvl1pPr>
              <a:defRPr sz="2400"/>
            </a:lvl1pPr>
          </a:lstStyle>
          <a:p>
            <a:pPr lvl="0"/>
            <a:r>
              <a:rPr lang="en-US"/>
              <a:t>Click to edit Master text styles</a:t>
            </a:r>
          </a:p>
        </p:txBody>
      </p:sp>
      <p:sp>
        <p:nvSpPr>
          <p:cNvPr id="7"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8" name="Content Placeholder 4"/>
          <p:cNvSpPr>
            <a:spLocks noGrp="1"/>
          </p:cNvSpPr>
          <p:nvPr>
            <p:ph sz="quarter" idx="14"/>
          </p:nvPr>
        </p:nvSpPr>
        <p:spPr>
          <a:xfrm>
            <a:off x="4187952" y="1295401"/>
            <a:ext cx="3803904"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4"/>
          <p:cNvSpPr>
            <a:spLocks noGrp="1"/>
          </p:cNvSpPr>
          <p:nvPr>
            <p:ph sz="quarter" idx="15"/>
          </p:nvPr>
        </p:nvSpPr>
        <p:spPr>
          <a:xfrm>
            <a:off x="8010144" y="1295401"/>
            <a:ext cx="379476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11" name="TextBox 10"/>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a:p>
        </p:txBody>
      </p:sp>
      <p:grpSp>
        <p:nvGrpSpPr>
          <p:cNvPr id="12" name="Group 22"/>
          <p:cNvGrpSpPr>
            <a:grpSpLocks/>
          </p:cNvGrpSpPr>
          <p:nvPr userDrawn="1"/>
        </p:nvGrpSpPr>
        <p:grpSpPr bwMode="auto">
          <a:xfrm>
            <a:off x="-264086" y="6596401"/>
            <a:ext cx="2147228" cy="184155"/>
            <a:chOff x="9374212" y="6574531"/>
            <a:chExt cx="2147228" cy="182885"/>
          </a:xfrm>
        </p:grpSpPr>
        <p:grpSp>
          <p:nvGrpSpPr>
            <p:cNvPr id="13" name="Group 8"/>
            <p:cNvGrpSpPr>
              <a:grpSpLocks/>
            </p:cNvGrpSpPr>
            <p:nvPr/>
          </p:nvGrpSpPr>
          <p:grpSpPr bwMode="auto">
            <a:xfrm>
              <a:off x="9374212" y="6574531"/>
              <a:ext cx="2147228" cy="182883"/>
              <a:chOff x="9378677" y="6574531"/>
              <a:chExt cx="2147228" cy="182883"/>
            </a:xfrm>
          </p:grpSpPr>
          <p:sp>
            <p:nvSpPr>
              <p:cNvPr id="15"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6"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April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7"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4"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395902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Message">
    <p:spTree>
      <p:nvGrpSpPr>
        <p:cNvPr id="1" name=""/>
        <p:cNvGrpSpPr/>
        <p:nvPr/>
      </p:nvGrpSpPr>
      <p:grpSpPr>
        <a:xfrm>
          <a:off x="0" y="0"/>
          <a:ext cx="0" cy="0"/>
          <a:chOff x="0" y="0"/>
          <a:chExt cx="0" cy="0"/>
        </a:xfrm>
      </p:grpSpPr>
      <p:sp>
        <p:nvSpPr>
          <p:cNvPr id="5" name="Content Placeholder 4"/>
          <p:cNvSpPr>
            <a:spLocks noGrp="1"/>
          </p:cNvSpPr>
          <p:nvPr>
            <p:ph sz="quarter" idx="15"/>
          </p:nvPr>
        </p:nvSpPr>
        <p:spPr>
          <a:xfrm>
            <a:off x="379410" y="1298448"/>
            <a:ext cx="11431590" cy="4956048"/>
          </a:xfrm>
        </p:spPr>
        <p:txBody>
          <a:bodyPr/>
          <a:lstStyle>
            <a:lvl1pPr>
              <a:lnSpc>
                <a:spcPct val="90000"/>
              </a:lnSpc>
              <a:defRPr sz="4800">
                <a:latin typeface="+mj-lt"/>
              </a:defRPr>
            </a:lvl1pPr>
            <a:lvl2pPr>
              <a:defRPr sz="4400">
                <a:latin typeface="+mj-lt"/>
              </a:defRPr>
            </a:lvl2pPr>
            <a:lvl3pPr>
              <a:defRPr sz="4000">
                <a:latin typeface="+mj-lt"/>
              </a:defRPr>
            </a:lvl3pPr>
            <a:lvl4pPr>
              <a:defRPr sz="3600">
                <a:latin typeface="+mj-lt"/>
              </a:defRPr>
            </a:lvl4pPr>
            <a:lvl5pPr>
              <a:defRPr sz="3200">
                <a:latin typeface="+mj-lt"/>
              </a:defRPr>
            </a:lvl5pPr>
          </a:lstStyle>
          <a:p>
            <a:pPr lvl="0"/>
            <a:r>
              <a:rPr lang="en-US"/>
              <a:t>Click to edit Master text styles</a:t>
            </a:r>
          </a:p>
        </p:txBody>
      </p:sp>
      <p:sp>
        <p:nvSpPr>
          <p:cNvPr id="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4" name="TextBox 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April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133070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328DB63-AB89-1F50-CE0A-0645FAC39F7A}"/>
              </a:ext>
            </a:extLst>
          </p:cNvPr>
          <p:cNvGraphicFramePr>
            <a:graphicFrameLocks noChangeAspect="1"/>
          </p:cNvGraphicFramePr>
          <p:nvPr userDrawn="1">
            <p:custDataLst>
              <p:tags r:id="rId42"/>
            </p:custDataLst>
            <p:extLst>
              <p:ext uri="{D42A27DB-BD31-4B8C-83A1-F6EECF244321}">
                <p14:modId xmlns:p14="http://schemas.microsoft.com/office/powerpoint/2010/main" val="2915805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3" imgW="592" imgH="591" progId="TCLayout.ActiveDocument.1">
                  <p:embed/>
                </p:oleObj>
              </mc:Choice>
              <mc:Fallback>
                <p:oleObj name="think-cell Slide" r:id="rId43" imgW="592" imgH="591" progId="TCLayout.ActiveDocument.1">
                  <p:embed/>
                  <p:pic>
                    <p:nvPicPr>
                      <p:cNvPr id="5" name="Object 4" hidden="1">
                        <a:extLst>
                          <a:ext uri="{FF2B5EF4-FFF2-40B4-BE49-F238E27FC236}">
                            <a16:creationId xmlns:a16="http://schemas.microsoft.com/office/drawing/2014/main" id="{7328DB63-AB89-1F50-CE0A-0645FAC39F7A}"/>
                          </a:ext>
                        </a:extLst>
                      </p:cNvPr>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79412" y="381000"/>
            <a:ext cx="11425237" cy="822960"/>
          </a:xfrm>
          <a:prstGeom prst="rect">
            <a:avLst/>
          </a:prstGeom>
        </p:spPr>
        <p:txBody>
          <a:bodyPr vert="horz" wrap="square"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379412" y="1295400"/>
            <a:ext cx="11425236" cy="4953000"/>
          </a:xfrm>
          <a:prstGeom prst="rect">
            <a:avLst/>
          </a:prstGeom>
        </p:spPr>
        <p:txBody>
          <a:bodyPr vert="horz" wrap="square" lIns="0" tIns="0" rIns="18000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52200900"/>
      </p:ext>
    </p:extLst>
  </p:cSld>
  <p:clrMap bg1="lt1" tx1="dk1" bg2="lt2" tx2="dk2" accent1="accent1" accent2="accent2" accent3="accent3" accent4="accent4" accent5="accent5" accent6="accent6" hlink="hlink" folHlink="folHlink"/>
  <p:sldLayoutIdLst>
    <p:sldLayoutId id="2147483664" r:id="rId1"/>
    <p:sldLayoutId id="2147483750" r:id="rId2"/>
    <p:sldLayoutId id="2147483666" r:id="rId3"/>
    <p:sldLayoutId id="2147483749" r:id="rId4"/>
    <p:sldLayoutId id="2147483727" r:id="rId5"/>
    <p:sldLayoutId id="2147483751" r:id="rId6"/>
    <p:sldLayoutId id="2147483671" r:id="rId7"/>
    <p:sldLayoutId id="2147483752" r:id="rId8"/>
    <p:sldLayoutId id="2147483728" r:id="rId9"/>
    <p:sldLayoutId id="2147483673" r:id="rId10"/>
    <p:sldLayoutId id="2147483672" r:id="rId11"/>
    <p:sldLayoutId id="2147483674" r:id="rId12"/>
    <p:sldLayoutId id="2147483676" r:id="rId13"/>
    <p:sldLayoutId id="2147483729" r:id="rId14"/>
    <p:sldLayoutId id="2147483675" r:id="rId15"/>
    <p:sldLayoutId id="2147483667" r:id="rId16"/>
    <p:sldLayoutId id="2147483663" r:id="rId17"/>
    <p:sldLayoutId id="2147483753" r:id="rId18"/>
    <p:sldLayoutId id="2147483709" r:id="rId19"/>
    <p:sldLayoutId id="2147483741" r:id="rId20"/>
    <p:sldLayoutId id="2147483740" r:id="rId21"/>
    <p:sldLayoutId id="2147483757" r:id="rId22"/>
    <p:sldLayoutId id="2147483754" r:id="rId23"/>
    <p:sldLayoutId id="2147483742" r:id="rId24"/>
    <p:sldLayoutId id="2147483759" r:id="rId25"/>
    <p:sldLayoutId id="2147483743" r:id="rId26"/>
    <p:sldLayoutId id="2147483760" r:id="rId27"/>
    <p:sldLayoutId id="2147483761" r:id="rId28"/>
    <p:sldLayoutId id="2147483762" r:id="rId29"/>
    <p:sldLayoutId id="2147483763" r:id="rId30"/>
    <p:sldLayoutId id="2147483764" r:id="rId31"/>
    <p:sldLayoutId id="2147483765" r:id="rId32"/>
    <p:sldLayoutId id="2147483766" r:id="rId33"/>
    <p:sldLayoutId id="2147483767" r:id="rId34"/>
    <p:sldLayoutId id="2147483768" r:id="rId35"/>
    <p:sldLayoutId id="2147483769" r:id="rId36"/>
    <p:sldLayoutId id="2147483770" r:id="rId37"/>
    <p:sldLayoutId id="2147483771" r:id="rId38"/>
    <p:sldLayoutId id="2147483772" r:id="rId39"/>
    <p:sldLayoutId id="2147483748"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88" userDrawn="1">
          <p15:clr>
            <a:srgbClr val="F26B43"/>
          </p15:clr>
        </p15:guide>
        <p15:guide id="2" pos="3840" userDrawn="1">
          <p15:clr>
            <a:srgbClr val="F26B43"/>
          </p15:clr>
        </p15:guide>
        <p15:guide id="3" pos="2640" userDrawn="1">
          <p15:clr>
            <a:srgbClr val="F26B43"/>
          </p15:clr>
        </p15:guide>
        <p15:guide id="4" pos="1440" userDrawn="1">
          <p15:clr>
            <a:srgbClr val="F26B43"/>
          </p15:clr>
        </p15:guide>
        <p15:guide id="5" pos="240" userDrawn="1">
          <p15:clr>
            <a:srgbClr val="F26B43"/>
          </p15:clr>
        </p15:guide>
        <p15:guide id="6" pos="5040" userDrawn="1">
          <p15:clr>
            <a:srgbClr val="F26B43"/>
          </p15:clr>
        </p15:guide>
        <p15:guide id="7" pos="6240" userDrawn="1">
          <p15:clr>
            <a:srgbClr val="F26B43"/>
          </p15:clr>
        </p15:guide>
        <p15:guide id="8" pos="7440" userDrawn="1">
          <p15:clr>
            <a:srgbClr val="F26B43"/>
          </p15:clr>
        </p15:guide>
        <p15:guide id="9" orient="horz" pos="1474" userDrawn="1">
          <p15:clr>
            <a:srgbClr val="F26B43"/>
          </p15:clr>
        </p15:guide>
        <p15:guide id="10" orient="horz" pos="840" userDrawn="1">
          <p15:clr>
            <a:srgbClr val="F26B43"/>
          </p15:clr>
        </p15:guide>
        <p15:guide id="11" orient="horz" pos="240" userDrawn="1">
          <p15:clr>
            <a:srgbClr val="F26B43"/>
          </p15:clr>
        </p15:guide>
        <p15:guide id="12" orient="horz" pos="2696" userDrawn="1">
          <p15:clr>
            <a:srgbClr val="F26B43"/>
          </p15:clr>
        </p15:guide>
        <p15:guide id="14" orient="horz" pos="4080" userDrawn="1">
          <p15:clr>
            <a:srgbClr val="F26B43"/>
          </p15:clr>
        </p15:guide>
        <p15:guide id="15" orient="horz" pos="3936" userDrawn="1">
          <p15:clr>
            <a:srgbClr val="F26B43"/>
          </p15:clr>
        </p15:guide>
        <p15:guide id="17" pos="5034" userDrawn="1">
          <p15:clr>
            <a:srgbClr val="F26B43"/>
          </p15:clr>
        </p15:guide>
        <p15:guide id="18" orient="horz" pos="3312" userDrawn="1">
          <p15:clr>
            <a:srgbClr val="F26B43"/>
          </p15:clr>
        </p15:guide>
        <p15:guide id="19" orient="horz" pos="2702" userDrawn="1">
          <p15:clr>
            <a:srgbClr val="F26B43"/>
          </p15:clr>
        </p15:guide>
        <p15:guide id="21" pos="2634" userDrawn="1">
          <p15:clr>
            <a:srgbClr val="F26B43"/>
          </p15:clr>
        </p15:guide>
        <p15:guide id="22" pos="5046" userDrawn="1">
          <p15:clr>
            <a:srgbClr val="F26B43"/>
          </p15:clr>
        </p15:guide>
        <p15:guide id="23" orient="horz" pos="1468" userDrawn="1">
          <p15:clr>
            <a:srgbClr val="F26B43"/>
          </p15:clr>
        </p15:guide>
        <p15:guide id="25" orient="horz" pos="1480" userDrawn="1">
          <p15:clr>
            <a:srgbClr val="F26B43"/>
          </p15:clr>
        </p15:guide>
        <p15:guide id="26" orient="horz" pos="2706" userDrawn="1">
          <p15:clr>
            <a:srgbClr val="F26B43"/>
          </p15:clr>
        </p15:guide>
        <p15:guide id="27" pos="2648" userDrawn="1">
          <p15:clr>
            <a:srgbClr val="F26B43"/>
          </p15:clr>
        </p15:guide>
        <p15:guide id="28" orient="horz" pos="576" userDrawn="1">
          <p15:clr>
            <a:srgbClr val="FBAE4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0.xml"/><Relationship Id="rId7"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image" Target="../media/image19.png"/><Relationship Id="rId5" Type="http://schemas.openxmlformats.org/officeDocument/2006/relationships/image" Target="../media/image1.emf"/><Relationship Id="rId4" Type="http://schemas.openxmlformats.org/officeDocument/2006/relationships/oleObject" Target="../embeddings/oleObject7.bin"/><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1.xm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1.emf"/><Relationship Id="rId11" Type="http://schemas.openxmlformats.org/officeDocument/2006/relationships/image" Target="../media/image27.png"/><Relationship Id="rId5" Type="http://schemas.openxmlformats.org/officeDocument/2006/relationships/oleObject" Target="../embeddings/oleObject8.bin"/><Relationship Id="rId10" Type="http://schemas.openxmlformats.org/officeDocument/2006/relationships/image" Target="../media/image26.png"/><Relationship Id="rId4" Type="http://schemas.microsoft.com/office/2018/10/relationships/comments" Target="../comments/modernComment_7F805CAB_5C46CF80.xml"/><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9.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29.pn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4.xml"/><Relationship Id="rId7"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1.emf"/><Relationship Id="rId5" Type="http://schemas.openxmlformats.org/officeDocument/2006/relationships/oleObject" Target="../embeddings/oleObject11.bin"/><Relationship Id="rId4" Type="http://schemas.microsoft.com/office/2018/10/relationships/comments" Target="../comments/modernComment_7F805CAF_A60F663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emf"/><Relationship Id="rId5" Type="http://schemas.openxmlformats.org/officeDocument/2006/relationships/oleObject" Target="../embeddings/oleObject12.bin"/><Relationship Id="rId4" Type="http://schemas.microsoft.com/office/2018/10/relationships/comments" Target="../comments/modernComment_10A_3D28F270.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6.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1.emf"/><Relationship Id="rId5" Type="http://schemas.openxmlformats.org/officeDocument/2006/relationships/oleObject" Target="../embeddings/oleObject13.bin"/><Relationship Id="rId4" Type="http://schemas.microsoft.com/office/2018/10/relationships/comments" Target="../comments/modernComment_109_6EE092C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33.png"/><Relationship Id="rId5" Type="http://schemas.openxmlformats.org/officeDocument/2006/relationships/image" Target="../media/image1.emf"/><Relationship Id="rId4" Type="http://schemas.openxmlformats.org/officeDocument/2006/relationships/oleObject" Target="../embeddings/oleObject14.bin"/></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8.xml"/><Relationship Id="rId7"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1.emf"/><Relationship Id="rId11" Type="http://schemas.openxmlformats.org/officeDocument/2006/relationships/image" Target="../media/image38.png"/><Relationship Id="rId5" Type="http://schemas.openxmlformats.org/officeDocument/2006/relationships/oleObject" Target="../embeddings/oleObject15.bin"/><Relationship Id="rId10" Type="http://schemas.openxmlformats.org/officeDocument/2006/relationships/image" Target="../media/image37.png"/><Relationship Id="rId4" Type="http://schemas.microsoft.com/office/2018/10/relationships/comments" Target="../comments/modernComment_7F805CB2_BAA08A75.xml"/><Relationship Id="rId9" Type="http://schemas.openxmlformats.org/officeDocument/2006/relationships/hyperlink" Target="https://multimedia.3m.com/mws/media/1862778Z/licensed-rf-stock-asset-from-shutterstock-id-568764859.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F72_DFF53F36.xm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42.sv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10.jpe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image" Target="../media/image1.em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oleObject" Target="../embeddings/oleObject3.bin"/><Relationship Id="rId5" Type="http://schemas.openxmlformats.org/officeDocument/2006/relationships/tags" Target="../tags/tag8.xml"/><Relationship Id="rId10" Type="http://schemas.openxmlformats.org/officeDocument/2006/relationships/notesSlide" Target="../notesSlides/notesSlide4.xml"/><Relationship Id="rId4" Type="http://schemas.openxmlformats.org/officeDocument/2006/relationships/tags" Target="../tags/tag7.xml"/><Relationship Id="rId9" Type="http://schemas.openxmlformats.org/officeDocument/2006/relationships/slideLayout" Target="../slideLayouts/slideLayout4.xml"/><Relationship Id="rId14" Type="http://schemas.openxmlformats.org/officeDocument/2006/relationships/chart" Target="../charts/chart1.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5.xml"/><Relationship Id="rId7"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11.jpeg"/><Relationship Id="rId5" Type="http://schemas.openxmlformats.org/officeDocument/2006/relationships/image" Target="../media/image1.e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microsoft.com/office/2018/10/relationships/comments" Target="../comments/modernComment_1F79_9564A7F1.xm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16.tif"/><Relationship Id="rId3" Type="http://schemas.openxmlformats.org/officeDocument/2006/relationships/notesSlide" Target="../notesSlides/notesSlide7.xml"/><Relationship Id="rId7" Type="http://schemas.openxmlformats.org/officeDocument/2006/relationships/image" Target="../media/image15.jpe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1.emf"/><Relationship Id="rId5" Type="http://schemas.openxmlformats.org/officeDocument/2006/relationships/oleObject" Target="../embeddings/oleObject5.bin"/><Relationship Id="rId10" Type="http://schemas.openxmlformats.org/officeDocument/2006/relationships/image" Target="../media/image18.jpeg"/><Relationship Id="rId4" Type="http://schemas.microsoft.com/office/2018/10/relationships/comments" Target="../comments/modernComment_7F805CB3_DB11689.xml"/><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image" Target="../media/image1.emf"/><Relationship Id="rId5" Type="http://schemas.openxmlformats.org/officeDocument/2006/relationships/oleObject" Target="../embeddings/oleObject6.bin"/><Relationship Id="rId4" Type="http://schemas.microsoft.com/office/2018/10/relationships/comments" Target="../comments/modernComment_1FFE_D77D4D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11C892-BB62-4B8D-9DDB-549876D6486B}"/>
              </a:ext>
            </a:extLst>
          </p:cNvPr>
          <p:cNvSpPr>
            <a:spLocks noGrp="1"/>
          </p:cNvSpPr>
          <p:nvPr>
            <p:ph type="ctrTitle"/>
          </p:nvPr>
        </p:nvSpPr>
        <p:spPr>
          <a:effectLst>
            <a:outerShdw blurRad="50800" dist="38100" dir="2700000" algn="tl" rotWithShape="0">
              <a:prstClr val="black">
                <a:alpha val="40000"/>
              </a:prstClr>
            </a:outerShdw>
          </a:effectLst>
        </p:spPr>
        <p:txBody>
          <a:bodyPr/>
          <a:lstStyle/>
          <a:p>
            <a:r>
              <a:rPr lang="en-US" sz="6600" dirty="0">
                <a:solidFill>
                  <a:schemeClr val="bg1"/>
                </a:solidFill>
              </a:rPr>
              <a:t>Microfluidics &amp; Diagnostics</a:t>
            </a:r>
            <a:br>
              <a:rPr lang="en-US" sz="6600" dirty="0">
                <a:solidFill>
                  <a:schemeClr val="bg1"/>
                </a:solidFill>
              </a:rPr>
            </a:br>
            <a:r>
              <a:rPr lang="en-US" sz="6600" dirty="0">
                <a:solidFill>
                  <a:schemeClr val="bg1"/>
                </a:solidFill>
              </a:rPr>
              <a:t>Global Portfolio</a:t>
            </a:r>
          </a:p>
        </p:txBody>
      </p:sp>
      <p:sp>
        <p:nvSpPr>
          <p:cNvPr id="2" name="Text Placeholder 1">
            <a:extLst>
              <a:ext uri="{FF2B5EF4-FFF2-40B4-BE49-F238E27FC236}">
                <a16:creationId xmlns:a16="http://schemas.microsoft.com/office/drawing/2014/main" id="{6FE12FA1-4E8E-4090-A088-E5C53860652B}"/>
              </a:ext>
            </a:extLst>
          </p:cNvPr>
          <p:cNvSpPr>
            <a:spLocks noGrp="1"/>
          </p:cNvSpPr>
          <p:nvPr>
            <p:ph type="body" sz="quarter" idx="13"/>
          </p:nvPr>
        </p:nvSpPr>
        <p:spPr>
          <a:xfrm>
            <a:off x="384048" y="3970673"/>
            <a:ext cx="9472598" cy="864848"/>
          </a:xfrm>
          <a:effectLst>
            <a:outerShdw blurRad="50800" dist="38100" dir="2700000" algn="tl" rotWithShape="0">
              <a:prstClr val="black">
                <a:alpha val="40000"/>
              </a:prstClr>
            </a:outerShdw>
          </a:effectLst>
        </p:spPr>
        <p:txBody>
          <a:bodyPr/>
          <a:lstStyle/>
          <a:p>
            <a:r>
              <a:rPr lang="en-US" sz="3200" dirty="0">
                <a:solidFill>
                  <a:schemeClr val="bg1"/>
                </a:solidFill>
                <a:latin typeface="+mj-lt"/>
              </a:rPr>
              <a:t>Converting Partners</a:t>
            </a:r>
          </a:p>
        </p:txBody>
      </p:sp>
      <p:sp>
        <p:nvSpPr>
          <p:cNvPr id="6" name="Text Placeholder 5">
            <a:extLst>
              <a:ext uri="{FF2B5EF4-FFF2-40B4-BE49-F238E27FC236}">
                <a16:creationId xmlns:a16="http://schemas.microsoft.com/office/drawing/2014/main" id="{DDEC078A-841E-47C1-8812-8D7D38033AF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04896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D337C91-89F5-46FB-8CC1-073AB2D57B57}"/>
              </a:ext>
            </a:extLst>
          </p:cNvPr>
          <p:cNvGraphicFramePr>
            <a:graphicFrameLocks noChangeAspect="1"/>
          </p:cNvGraphicFramePr>
          <p:nvPr>
            <p:custDataLst>
              <p:tags r:id="rId1"/>
            </p:custDataLst>
            <p:extLst>
              <p:ext uri="{D42A27DB-BD31-4B8C-83A1-F6EECF244321}">
                <p14:modId xmlns:p14="http://schemas.microsoft.com/office/powerpoint/2010/main" val="33294444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3" name="Object 2" hidden="1">
                        <a:extLst>
                          <a:ext uri="{FF2B5EF4-FFF2-40B4-BE49-F238E27FC236}">
                            <a16:creationId xmlns:a16="http://schemas.microsoft.com/office/drawing/2014/main" id="{1D337C91-89F5-46FB-8CC1-073AB2D57B5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C4D46339-E1CA-4808-92B8-35488A051369}"/>
              </a:ext>
            </a:extLst>
          </p:cNvPr>
          <p:cNvPicPr>
            <a:picLocks noChangeAspect="1"/>
          </p:cNvPicPr>
          <p:nvPr/>
        </p:nvPicPr>
        <p:blipFill>
          <a:blip r:embed="rId6"/>
          <a:stretch>
            <a:fillRect/>
          </a:stretch>
        </p:blipFill>
        <p:spPr>
          <a:xfrm>
            <a:off x="10294027" y="1713029"/>
            <a:ext cx="1803247" cy="2523850"/>
          </a:xfrm>
          <a:prstGeom prst="rect">
            <a:avLst/>
          </a:prstGeom>
        </p:spPr>
      </p:pic>
      <p:pic>
        <p:nvPicPr>
          <p:cNvPr id="10" name="Picture 9">
            <a:extLst>
              <a:ext uri="{FF2B5EF4-FFF2-40B4-BE49-F238E27FC236}">
                <a16:creationId xmlns:a16="http://schemas.microsoft.com/office/drawing/2014/main" id="{E23A3684-8135-4AC8-BD65-8EAA9E2F2BC0}"/>
              </a:ext>
            </a:extLst>
          </p:cNvPr>
          <p:cNvPicPr>
            <a:picLocks noChangeAspect="1"/>
          </p:cNvPicPr>
          <p:nvPr/>
        </p:nvPicPr>
        <p:blipFill rotWithShape="1">
          <a:blip r:embed="rId7"/>
          <a:srcRect t="8993"/>
          <a:stretch/>
        </p:blipFill>
        <p:spPr>
          <a:xfrm>
            <a:off x="10117090" y="4111113"/>
            <a:ext cx="1931327" cy="2343533"/>
          </a:xfrm>
          <a:prstGeom prst="rect">
            <a:avLst/>
          </a:prstGeom>
        </p:spPr>
      </p:pic>
      <p:sp>
        <p:nvSpPr>
          <p:cNvPr id="990212" name="Rectangle 4"/>
          <p:cNvSpPr>
            <a:spLocks noGrp="1" noChangeArrowheads="1"/>
          </p:cNvSpPr>
          <p:nvPr>
            <p:ph type="title"/>
          </p:nvPr>
        </p:nvSpPr>
        <p:spPr/>
        <p:txBody>
          <a:bodyPr vert="horz">
            <a:normAutofit/>
          </a:bodyPr>
          <a:lstStyle/>
          <a:p>
            <a:r>
              <a:rPr lang="en-US" dirty="0"/>
              <a:t>3M™ Microfluidic Adhesive Solutions</a:t>
            </a:r>
            <a:endParaRPr lang="en-US" b="1" dirty="0"/>
          </a:p>
        </p:txBody>
      </p:sp>
      <p:pic>
        <p:nvPicPr>
          <p:cNvPr id="6" name="Picture 5">
            <a:extLst>
              <a:ext uri="{FF2B5EF4-FFF2-40B4-BE49-F238E27FC236}">
                <a16:creationId xmlns:a16="http://schemas.microsoft.com/office/drawing/2014/main" id="{FB6105CE-263B-4B3C-931C-B5C6F4C623D5}"/>
              </a:ext>
            </a:extLst>
          </p:cNvPr>
          <p:cNvPicPr>
            <a:picLocks noChangeAspect="1"/>
          </p:cNvPicPr>
          <p:nvPr/>
        </p:nvPicPr>
        <p:blipFill>
          <a:blip r:embed="rId8"/>
          <a:stretch>
            <a:fillRect/>
          </a:stretch>
        </p:blipFill>
        <p:spPr>
          <a:xfrm>
            <a:off x="251866" y="1713029"/>
            <a:ext cx="1892774" cy="2398084"/>
          </a:xfrm>
          <a:prstGeom prst="rect">
            <a:avLst/>
          </a:prstGeom>
        </p:spPr>
      </p:pic>
      <p:pic>
        <p:nvPicPr>
          <p:cNvPr id="7" name="Picture 6">
            <a:extLst>
              <a:ext uri="{FF2B5EF4-FFF2-40B4-BE49-F238E27FC236}">
                <a16:creationId xmlns:a16="http://schemas.microsoft.com/office/drawing/2014/main" id="{4D0D36B9-163D-4327-AD09-E52E556245A4}"/>
              </a:ext>
            </a:extLst>
          </p:cNvPr>
          <p:cNvPicPr>
            <a:picLocks noChangeAspect="1"/>
          </p:cNvPicPr>
          <p:nvPr/>
        </p:nvPicPr>
        <p:blipFill>
          <a:blip r:embed="rId9"/>
          <a:stretch>
            <a:fillRect/>
          </a:stretch>
        </p:blipFill>
        <p:spPr>
          <a:xfrm>
            <a:off x="94726" y="3876803"/>
            <a:ext cx="2217125" cy="2687425"/>
          </a:xfrm>
          <a:prstGeom prst="rect">
            <a:avLst/>
          </a:prstGeom>
        </p:spPr>
      </p:pic>
      <p:sp>
        <p:nvSpPr>
          <p:cNvPr id="8" name="Freeform: Shape 7">
            <a:extLst>
              <a:ext uri="{FF2B5EF4-FFF2-40B4-BE49-F238E27FC236}">
                <a16:creationId xmlns:a16="http://schemas.microsoft.com/office/drawing/2014/main" id="{C8CB8165-33ED-4170-8F27-DB9508CBD8E6}"/>
              </a:ext>
            </a:extLst>
          </p:cNvPr>
          <p:cNvSpPr/>
          <p:nvPr/>
        </p:nvSpPr>
        <p:spPr>
          <a:xfrm>
            <a:off x="2117066" y="2303828"/>
            <a:ext cx="3931920" cy="1554480"/>
          </a:xfrm>
          <a:custGeom>
            <a:avLst/>
            <a:gdLst>
              <a:gd name="connsiteX0" fmla="*/ 0 w 8128000"/>
              <a:gd name="connsiteY0" fmla="*/ 0 h 837900"/>
              <a:gd name="connsiteX1" fmla="*/ 8128000 w 8128000"/>
              <a:gd name="connsiteY1" fmla="*/ 0 h 837900"/>
              <a:gd name="connsiteX2" fmla="*/ 8128000 w 8128000"/>
              <a:gd name="connsiteY2" fmla="*/ 837900 h 837900"/>
              <a:gd name="connsiteX3" fmla="*/ 0 w 8128000"/>
              <a:gd name="connsiteY3" fmla="*/ 837900 h 837900"/>
              <a:gd name="connsiteX4" fmla="*/ 0 w 8128000"/>
              <a:gd name="connsiteY4" fmla="*/ 0 h 83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837900">
                <a:moveTo>
                  <a:pt x="0" y="0"/>
                </a:moveTo>
                <a:lnTo>
                  <a:pt x="8128000" y="0"/>
                </a:lnTo>
                <a:lnTo>
                  <a:pt x="8128000" y="837900"/>
                </a:lnTo>
                <a:lnTo>
                  <a:pt x="0" y="837900"/>
                </a:lnTo>
                <a:lnTo>
                  <a:pt x="0" y="0"/>
                </a:lnTo>
                <a:close/>
              </a:path>
            </a:pathLst>
          </a:custGeom>
          <a:ln>
            <a:solidFill>
              <a:srgbClr val="3366FF"/>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7200" tIns="182880" rIns="457200" bIns="99568" numCol="1" spcCol="1270" anchor="t" anchorCtr="0">
            <a:noAutofit/>
          </a:bodyPr>
          <a:lstStyle/>
          <a:p>
            <a:pPr marL="174625" lvl="1" indent="-174625" defTabSz="622300">
              <a:lnSpc>
                <a:spcPct val="90000"/>
              </a:lnSpc>
              <a:spcBef>
                <a:spcPct val="0"/>
              </a:spcBef>
              <a:spcAft>
                <a:spcPct val="15000"/>
              </a:spcAft>
              <a:buFont typeface="Arial" panose="020B0604020202020204" pitchFamily="34" charset="0"/>
              <a:buChar char="•"/>
            </a:pPr>
            <a:r>
              <a:rPr lang="en-US" sz="1400" dirty="0">
                <a:ea typeface="新細明體" panose="02020500000000000000" pitchFamily="18" charset="-120"/>
                <a:cs typeface="Arial" pitchFamily="34" charset="0"/>
              </a:rPr>
              <a:t>Immediate Tack</a:t>
            </a:r>
          </a:p>
          <a:p>
            <a:pPr marL="174625" lvl="1" indent="-174625" defTabSz="622300">
              <a:lnSpc>
                <a:spcPct val="90000"/>
              </a:lnSpc>
              <a:spcBef>
                <a:spcPct val="0"/>
              </a:spcBef>
              <a:spcAft>
                <a:spcPct val="15000"/>
              </a:spcAft>
              <a:buFont typeface="Arial" panose="020B0604020202020204" pitchFamily="34" charset="0"/>
              <a:buChar char="•"/>
            </a:pPr>
            <a:r>
              <a:rPr lang="en-US" sz="1400" dirty="0">
                <a:ea typeface="新細明體" panose="02020500000000000000" pitchFamily="18" charset="-120"/>
                <a:cs typeface="Arial" pitchFamily="34" charset="0"/>
              </a:rPr>
              <a:t>High Bonding Silicone Adhesive</a:t>
            </a:r>
          </a:p>
          <a:p>
            <a:pPr marL="174625" lvl="1" indent="-174625" defTabSz="622300">
              <a:lnSpc>
                <a:spcPct val="90000"/>
              </a:lnSpc>
              <a:spcBef>
                <a:spcPct val="0"/>
              </a:spcBef>
              <a:spcAft>
                <a:spcPct val="15000"/>
              </a:spcAft>
              <a:buFont typeface="Arial" panose="020B0604020202020204" pitchFamily="34" charset="0"/>
              <a:buChar char="•"/>
            </a:pPr>
            <a:r>
              <a:rPr lang="en-US" sz="1400" dirty="0">
                <a:ea typeface="新細明體" panose="02020500000000000000" pitchFamily="18" charset="-120"/>
                <a:cs typeface="Arial" pitchFamily="34" charset="0"/>
              </a:rPr>
              <a:t>Adhesion to LSE materials</a:t>
            </a:r>
          </a:p>
          <a:p>
            <a:pPr marL="174625" lvl="1" indent="-174625" defTabSz="622300">
              <a:lnSpc>
                <a:spcPct val="90000"/>
              </a:lnSpc>
              <a:spcBef>
                <a:spcPct val="0"/>
              </a:spcBef>
              <a:spcAft>
                <a:spcPct val="15000"/>
              </a:spcAft>
              <a:buFont typeface="Arial" panose="020B0604020202020204" pitchFamily="34" charset="0"/>
              <a:buChar char="•"/>
            </a:pPr>
            <a:r>
              <a:rPr lang="en-US" sz="1400" dirty="0">
                <a:ea typeface="新細明體" panose="02020500000000000000" pitchFamily="18" charset="-120"/>
                <a:cs typeface="Arial" pitchFamily="34" charset="0"/>
              </a:rPr>
              <a:t>Designed for PCR</a:t>
            </a:r>
          </a:p>
          <a:p>
            <a:pPr marL="174625" lvl="1" indent="-174625" defTabSz="622300">
              <a:lnSpc>
                <a:spcPct val="90000"/>
              </a:lnSpc>
              <a:spcBef>
                <a:spcPct val="0"/>
              </a:spcBef>
              <a:spcAft>
                <a:spcPct val="15000"/>
              </a:spcAft>
              <a:buFont typeface="Arial" panose="020B0604020202020204" pitchFamily="34" charset="0"/>
              <a:buChar char="•"/>
            </a:pPr>
            <a:r>
              <a:rPr lang="en-US" sz="1400" dirty="0">
                <a:ea typeface="新細明體" panose="02020500000000000000" pitchFamily="18" charset="-120"/>
                <a:cs typeface="Arial" pitchFamily="34" charset="0"/>
              </a:rPr>
              <a:t>Available with PET or Foil backings</a:t>
            </a:r>
          </a:p>
        </p:txBody>
      </p:sp>
      <p:sp>
        <p:nvSpPr>
          <p:cNvPr id="12" name="Freeform: Shape 11">
            <a:extLst>
              <a:ext uri="{FF2B5EF4-FFF2-40B4-BE49-F238E27FC236}">
                <a16:creationId xmlns:a16="http://schemas.microsoft.com/office/drawing/2014/main" id="{7D7E57ED-1427-4C08-88C3-3DB19B0A8A81}"/>
              </a:ext>
            </a:extLst>
          </p:cNvPr>
          <p:cNvSpPr/>
          <p:nvPr/>
        </p:nvSpPr>
        <p:spPr>
          <a:xfrm>
            <a:off x="2211504" y="2018187"/>
            <a:ext cx="3200400" cy="457200"/>
          </a:xfrm>
          <a:custGeom>
            <a:avLst/>
            <a:gdLst>
              <a:gd name="connsiteX0" fmla="*/ 0 w 5689600"/>
              <a:gd name="connsiteY0" fmla="*/ 68881 h 413280"/>
              <a:gd name="connsiteX1" fmla="*/ 68881 w 5689600"/>
              <a:gd name="connsiteY1" fmla="*/ 0 h 413280"/>
              <a:gd name="connsiteX2" fmla="*/ 5620719 w 5689600"/>
              <a:gd name="connsiteY2" fmla="*/ 0 h 413280"/>
              <a:gd name="connsiteX3" fmla="*/ 5689600 w 5689600"/>
              <a:gd name="connsiteY3" fmla="*/ 68881 h 413280"/>
              <a:gd name="connsiteX4" fmla="*/ 5689600 w 5689600"/>
              <a:gd name="connsiteY4" fmla="*/ 344399 h 413280"/>
              <a:gd name="connsiteX5" fmla="*/ 5620719 w 5689600"/>
              <a:gd name="connsiteY5" fmla="*/ 413280 h 413280"/>
              <a:gd name="connsiteX6" fmla="*/ 68881 w 5689600"/>
              <a:gd name="connsiteY6" fmla="*/ 413280 h 413280"/>
              <a:gd name="connsiteX7" fmla="*/ 0 w 5689600"/>
              <a:gd name="connsiteY7" fmla="*/ 344399 h 413280"/>
              <a:gd name="connsiteX8" fmla="*/ 0 w 568960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13280">
                <a:moveTo>
                  <a:pt x="0" y="68881"/>
                </a:moveTo>
                <a:cubicBezTo>
                  <a:pt x="0" y="30839"/>
                  <a:pt x="30839" y="0"/>
                  <a:pt x="68881" y="0"/>
                </a:cubicBezTo>
                <a:lnTo>
                  <a:pt x="5620719" y="0"/>
                </a:lnTo>
                <a:cubicBezTo>
                  <a:pt x="5658761" y="0"/>
                  <a:pt x="5689600" y="30839"/>
                  <a:pt x="5689600" y="68881"/>
                </a:cubicBezTo>
                <a:lnTo>
                  <a:pt x="5689600" y="344399"/>
                </a:lnTo>
                <a:cubicBezTo>
                  <a:pt x="5689600" y="382441"/>
                  <a:pt x="5658761" y="413280"/>
                  <a:pt x="5620719" y="413280"/>
                </a:cubicBezTo>
                <a:lnTo>
                  <a:pt x="68881" y="413280"/>
                </a:lnTo>
                <a:cubicBezTo>
                  <a:pt x="30839" y="413280"/>
                  <a:pt x="0" y="382441"/>
                  <a:pt x="0" y="344399"/>
                </a:cubicBezTo>
                <a:lnTo>
                  <a:pt x="0" y="68881"/>
                </a:lnTo>
                <a:close/>
              </a:path>
            </a:pathLst>
          </a:custGeom>
          <a:solidFill>
            <a:srgbClr val="3366FF"/>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228" tIns="20175" rIns="235228" bIns="20175" numCol="1" spcCol="1270" anchor="ctr" anchorCtr="0">
            <a:noAutofit/>
          </a:bodyPr>
          <a:lstStyle/>
          <a:p>
            <a:pPr marL="0" lvl="0" indent="0" algn="l" defTabSz="622300">
              <a:lnSpc>
                <a:spcPct val="90000"/>
              </a:lnSpc>
              <a:spcBef>
                <a:spcPct val="0"/>
              </a:spcBef>
              <a:buNone/>
            </a:pPr>
            <a:r>
              <a:rPr lang="en-US" sz="1400" kern="1200" dirty="0"/>
              <a:t>Silicone High Performance </a:t>
            </a:r>
          </a:p>
          <a:p>
            <a:pPr marL="0" lvl="0" indent="0" algn="l" defTabSz="622300">
              <a:lnSpc>
                <a:spcPct val="90000"/>
              </a:lnSpc>
              <a:spcBef>
                <a:spcPct val="0"/>
              </a:spcBef>
              <a:buNone/>
            </a:pPr>
            <a:r>
              <a:rPr lang="en-US" sz="1000" kern="1200" dirty="0"/>
              <a:t>(9980, 9981, 9982)</a:t>
            </a:r>
          </a:p>
        </p:txBody>
      </p:sp>
      <p:sp>
        <p:nvSpPr>
          <p:cNvPr id="13" name="Freeform: Shape 12">
            <a:extLst>
              <a:ext uri="{FF2B5EF4-FFF2-40B4-BE49-F238E27FC236}">
                <a16:creationId xmlns:a16="http://schemas.microsoft.com/office/drawing/2014/main" id="{82BDCECA-775A-411D-A9E6-E2A4BCDBDA3F}"/>
              </a:ext>
            </a:extLst>
          </p:cNvPr>
          <p:cNvSpPr/>
          <p:nvPr/>
        </p:nvSpPr>
        <p:spPr>
          <a:xfrm>
            <a:off x="6266130" y="2303828"/>
            <a:ext cx="3931920" cy="1554480"/>
          </a:xfrm>
          <a:custGeom>
            <a:avLst/>
            <a:gdLst>
              <a:gd name="connsiteX0" fmla="*/ 0 w 8128000"/>
              <a:gd name="connsiteY0" fmla="*/ 0 h 1058400"/>
              <a:gd name="connsiteX1" fmla="*/ 8128000 w 8128000"/>
              <a:gd name="connsiteY1" fmla="*/ 0 h 1058400"/>
              <a:gd name="connsiteX2" fmla="*/ 8128000 w 8128000"/>
              <a:gd name="connsiteY2" fmla="*/ 1058400 h 1058400"/>
              <a:gd name="connsiteX3" fmla="*/ 0 w 8128000"/>
              <a:gd name="connsiteY3" fmla="*/ 1058400 h 1058400"/>
              <a:gd name="connsiteX4" fmla="*/ 0 w 8128000"/>
              <a:gd name="connsiteY4" fmla="*/ 0 h 105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058400">
                <a:moveTo>
                  <a:pt x="0" y="0"/>
                </a:moveTo>
                <a:lnTo>
                  <a:pt x="8128000" y="0"/>
                </a:lnTo>
                <a:lnTo>
                  <a:pt x="8128000" y="1058400"/>
                </a:lnTo>
                <a:lnTo>
                  <a:pt x="0" y="1058400"/>
                </a:lnTo>
                <a:lnTo>
                  <a:pt x="0" y="0"/>
                </a:lnTo>
                <a:close/>
              </a:path>
            </a:pathLst>
          </a:custGeom>
          <a:ln>
            <a:solidFill>
              <a:srgbClr val="3366FF"/>
            </a:solidFill>
          </a:ln>
        </p:spPr>
        <p:style>
          <a:lnRef idx="2">
            <a:schemeClr val="accent2">
              <a:hueOff val="73042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7200" tIns="182880" rIns="457200" bIns="99568" numCol="1" spcCol="1270" anchor="t" anchorCtr="0">
            <a:noAutofit/>
          </a:bodyPr>
          <a:lstStyle/>
          <a:p>
            <a:pPr marL="174625" lvl="1" indent="-174625" defTabSz="622300">
              <a:lnSpc>
                <a:spcPct val="90000"/>
              </a:lnSpc>
              <a:spcBef>
                <a:spcPct val="0"/>
              </a:spcBef>
              <a:spcAft>
                <a:spcPct val="15000"/>
              </a:spcAft>
              <a:buFont typeface="Arial" panose="020B0604020202020204" pitchFamily="34" charset="0"/>
              <a:buChar char="•"/>
            </a:pPr>
            <a:r>
              <a:rPr lang="en-US" sz="1400" dirty="0">
                <a:ea typeface="新細明體" panose="02020500000000000000" pitchFamily="18" charset="-120"/>
                <a:cs typeface="Arial" pitchFamily="34" charset="0"/>
              </a:rPr>
              <a:t>Delayed Tack </a:t>
            </a:r>
          </a:p>
          <a:p>
            <a:pPr marL="174625" lvl="1" indent="-174625" defTabSz="622300">
              <a:lnSpc>
                <a:spcPct val="90000"/>
              </a:lnSpc>
              <a:spcBef>
                <a:spcPct val="0"/>
              </a:spcBef>
              <a:spcAft>
                <a:spcPct val="15000"/>
              </a:spcAft>
              <a:buFont typeface="Arial" panose="020B0604020202020204" pitchFamily="34" charset="0"/>
              <a:buChar char="•"/>
            </a:pPr>
            <a:r>
              <a:rPr lang="en-US" sz="1400" dirty="0">
                <a:ea typeface="新細明體" panose="02020500000000000000" pitchFamily="18" charset="-120"/>
                <a:cs typeface="Arial" pitchFamily="34" charset="0"/>
              </a:rPr>
              <a:t>Adhesion bond builds slowly</a:t>
            </a:r>
          </a:p>
          <a:p>
            <a:pPr marL="174625" lvl="1" indent="-174625" defTabSz="622300">
              <a:lnSpc>
                <a:spcPct val="90000"/>
              </a:lnSpc>
              <a:spcBef>
                <a:spcPct val="0"/>
              </a:spcBef>
              <a:spcAft>
                <a:spcPct val="15000"/>
              </a:spcAft>
              <a:buFont typeface="Arial" panose="020B0604020202020204" pitchFamily="34" charset="0"/>
              <a:buChar char="•"/>
            </a:pPr>
            <a:r>
              <a:rPr lang="en-US" sz="1400" dirty="0">
                <a:ea typeface="新細明體" panose="02020500000000000000" pitchFamily="18" charset="-120"/>
                <a:cs typeface="Arial" pitchFamily="34" charset="0"/>
              </a:rPr>
              <a:t>Adhesion to LSE materials</a:t>
            </a:r>
          </a:p>
          <a:p>
            <a:pPr marL="174625" lvl="1" indent="-174625" defTabSz="622300">
              <a:lnSpc>
                <a:spcPct val="90000"/>
              </a:lnSpc>
              <a:spcBef>
                <a:spcPct val="0"/>
              </a:spcBef>
              <a:spcAft>
                <a:spcPct val="15000"/>
              </a:spcAft>
              <a:buFont typeface="Arial" panose="020B0604020202020204" pitchFamily="34" charset="0"/>
              <a:buChar char="•"/>
            </a:pPr>
            <a:r>
              <a:rPr lang="en-US" sz="1400" dirty="0">
                <a:ea typeface="新細明體" panose="02020500000000000000" pitchFamily="18" charset="-120"/>
                <a:cs typeface="Arial" pitchFamily="34" charset="0"/>
              </a:rPr>
              <a:t>Designed for PCR</a:t>
            </a:r>
          </a:p>
          <a:p>
            <a:pPr marL="174625" lvl="1" indent="-174625" defTabSz="622300">
              <a:lnSpc>
                <a:spcPct val="90000"/>
              </a:lnSpc>
              <a:spcBef>
                <a:spcPct val="0"/>
              </a:spcBef>
              <a:spcAft>
                <a:spcPct val="15000"/>
              </a:spcAft>
              <a:buFont typeface="Arial" panose="020B0604020202020204" pitchFamily="34" charset="0"/>
              <a:buChar char="•"/>
            </a:pPr>
            <a:r>
              <a:rPr lang="en-US" sz="1400" dirty="0">
                <a:ea typeface="新細明體" panose="02020500000000000000" pitchFamily="18" charset="-120"/>
                <a:cs typeface="Arial" pitchFamily="34" charset="0"/>
              </a:rPr>
              <a:t>Available in thicker backings for greater structural rigidity</a:t>
            </a:r>
          </a:p>
        </p:txBody>
      </p:sp>
      <p:sp>
        <p:nvSpPr>
          <p:cNvPr id="14" name="Freeform: Shape 13">
            <a:extLst>
              <a:ext uri="{FF2B5EF4-FFF2-40B4-BE49-F238E27FC236}">
                <a16:creationId xmlns:a16="http://schemas.microsoft.com/office/drawing/2014/main" id="{DE4ED1FA-CA4E-40EA-A4A1-028293EA921E}"/>
              </a:ext>
            </a:extLst>
          </p:cNvPr>
          <p:cNvSpPr/>
          <p:nvPr/>
        </p:nvSpPr>
        <p:spPr>
          <a:xfrm>
            <a:off x="6399603" y="2021047"/>
            <a:ext cx="3200400" cy="457200"/>
          </a:xfrm>
          <a:custGeom>
            <a:avLst/>
            <a:gdLst>
              <a:gd name="connsiteX0" fmla="*/ 0 w 5689600"/>
              <a:gd name="connsiteY0" fmla="*/ 68881 h 413280"/>
              <a:gd name="connsiteX1" fmla="*/ 68881 w 5689600"/>
              <a:gd name="connsiteY1" fmla="*/ 0 h 413280"/>
              <a:gd name="connsiteX2" fmla="*/ 5620719 w 5689600"/>
              <a:gd name="connsiteY2" fmla="*/ 0 h 413280"/>
              <a:gd name="connsiteX3" fmla="*/ 5689600 w 5689600"/>
              <a:gd name="connsiteY3" fmla="*/ 68881 h 413280"/>
              <a:gd name="connsiteX4" fmla="*/ 5689600 w 5689600"/>
              <a:gd name="connsiteY4" fmla="*/ 344399 h 413280"/>
              <a:gd name="connsiteX5" fmla="*/ 5620719 w 5689600"/>
              <a:gd name="connsiteY5" fmla="*/ 413280 h 413280"/>
              <a:gd name="connsiteX6" fmla="*/ 68881 w 5689600"/>
              <a:gd name="connsiteY6" fmla="*/ 413280 h 413280"/>
              <a:gd name="connsiteX7" fmla="*/ 0 w 5689600"/>
              <a:gd name="connsiteY7" fmla="*/ 344399 h 413280"/>
              <a:gd name="connsiteX8" fmla="*/ 0 w 568960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13280">
                <a:moveTo>
                  <a:pt x="0" y="68881"/>
                </a:moveTo>
                <a:cubicBezTo>
                  <a:pt x="0" y="30839"/>
                  <a:pt x="30839" y="0"/>
                  <a:pt x="68881" y="0"/>
                </a:cubicBezTo>
                <a:lnTo>
                  <a:pt x="5620719" y="0"/>
                </a:lnTo>
                <a:cubicBezTo>
                  <a:pt x="5658761" y="0"/>
                  <a:pt x="5689600" y="30839"/>
                  <a:pt x="5689600" y="68881"/>
                </a:cubicBezTo>
                <a:lnTo>
                  <a:pt x="5689600" y="344399"/>
                </a:lnTo>
                <a:cubicBezTo>
                  <a:pt x="5689600" y="382441"/>
                  <a:pt x="5658761" y="413280"/>
                  <a:pt x="5620719" y="413280"/>
                </a:cubicBezTo>
                <a:lnTo>
                  <a:pt x="68881" y="413280"/>
                </a:lnTo>
                <a:cubicBezTo>
                  <a:pt x="30839" y="413280"/>
                  <a:pt x="0" y="382441"/>
                  <a:pt x="0" y="344399"/>
                </a:cubicBezTo>
                <a:lnTo>
                  <a:pt x="0" y="68881"/>
                </a:lnTo>
                <a:close/>
              </a:path>
            </a:pathLst>
          </a:custGeom>
          <a:solidFill>
            <a:srgbClr val="3366FF"/>
          </a:solidFill>
        </p:spPr>
        <p:style>
          <a:lnRef idx="2">
            <a:schemeClr val="lt1">
              <a:hueOff val="0"/>
              <a:satOff val="0"/>
              <a:lumOff val="0"/>
              <a:alphaOff val="0"/>
            </a:schemeClr>
          </a:lnRef>
          <a:fillRef idx="1">
            <a:schemeClr val="accent2">
              <a:hueOff val="730420"/>
              <a:satOff val="0"/>
              <a:lumOff val="0"/>
              <a:alphaOff val="0"/>
            </a:schemeClr>
          </a:fillRef>
          <a:effectRef idx="0">
            <a:schemeClr val="accent2">
              <a:hueOff val="730420"/>
              <a:satOff val="0"/>
              <a:lumOff val="0"/>
              <a:alphaOff val="0"/>
            </a:schemeClr>
          </a:effectRef>
          <a:fontRef idx="minor">
            <a:schemeClr val="lt1"/>
          </a:fontRef>
        </p:style>
        <p:txBody>
          <a:bodyPr spcFirstLastPara="0" vert="horz" wrap="square" lIns="235228" tIns="20175" rIns="235228" bIns="20175" numCol="1" spcCol="1270" anchor="ctr" anchorCtr="0">
            <a:noAutofit/>
          </a:bodyPr>
          <a:lstStyle/>
          <a:p>
            <a:pPr marL="0" lvl="0" indent="0" algn="l" defTabSz="622300">
              <a:lnSpc>
                <a:spcPct val="90000"/>
              </a:lnSpc>
              <a:spcBef>
                <a:spcPct val="0"/>
              </a:spcBef>
              <a:buNone/>
            </a:pPr>
            <a:r>
              <a:rPr lang="en-US" sz="1400" kern="1200" dirty="0"/>
              <a:t>Silicone Delayed Tack </a:t>
            </a:r>
          </a:p>
          <a:p>
            <a:pPr marL="0" lvl="0" indent="0" algn="l" defTabSz="622300">
              <a:lnSpc>
                <a:spcPct val="90000"/>
              </a:lnSpc>
              <a:spcBef>
                <a:spcPct val="0"/>
              </a:spcBef>
              <a:buNone/>
            </a:pPr>
            <a:r>
              <a:rPr lang="en-US" sz="1000" dirty="0"/>
              <a:t>(9795, 9795T)</a:t>
            </a:r>
          </a:p>
        </p:txBody>
      </p:sp>
      <p:sp>
        <p:nvSpPr>
          <p:cNvPr id="15" name="Freeform: Shape 14">
            <a:extLst>
              <a:ext uri="{FF2B5EF4-FFF2-40B4-BE49-F238E27FC236}">
                <a16:creationId xmlns:a16="http://schemas.microsoft.com/office/drawing/2014/main" id="{080474E5-2A8E-4E34-A65F-2633ED53140A}"/>
              </a:ext>
            </a:extLst>
          </p:cNvPr>
          <p:cNvSpPr/>
          <p:nvPr/>
        </p:nvSpPr>
        <p:spPr>
          <a:xfrm>
            <a:off x="6266130" y="4535467"/>
            <a:ext cx="3931920" cy="1554480"/>
          </a:xfrm>
          <a:custGeom>
            <a:avLst/>
            <a:gdLst>
              <a:gd name="connsiteX0" fmla="*/ 0 w 8128000"/>
              <a:gd name="connsiteY0" fmla="*/ 0 h 837900"/>
              <a:gd name="connsiteX1" fmla="*/ 8128000 w 8128000"/>
              <a:gd name="connsiteY1" fmla="*/ 0 h 837900"/>
              <a:gd name="connsiteX2" fmla="*/ 8128000 w 8128000"/>
              <a:gd name="connsiteY2" fmla="*/ 837900 h 837900"/>
              <a:gd name="connsiteX3" fmla="*/ 0 w 8128000"/>
              <a:gd name="connsiteY3" fmla="*/ 837900 h 837900"/>
              <a:gd name="connsiteX4" fmla="*/ 0 w 8128000"/>
              <a:gd name="connsiteY4" fmla="*/ 0 h 83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837900">
                <a:moveTo>
                  <a:pt x="0" y="0"/>
                </a:moveTo>
                <a:lnTo>
                  <a:pt x="8128000" y="0"/>
                </a:lnTo>
                <a:lnTo>
                  <a:pt x="8128000" y="837900"/>
                </a:lnTo>
                <a:lnTo>
                  <a:pt x="0" y="837900"/>
                </a:lnTo>
                <a:lnTo>
                  <a:pt x="0" y="0"/>
                </a:lnTo>
                <a:close/>
              </a:path>
            </a:pathLst>
          </a:custGeom>
          <a:ln>
            <a:solidFill>
              <a:srgbClr val="3366FF"/>
            </a:solidFill>
          </a:ln>
        </p:spPr>
        <p:style>
          <a:lnRef idx="2">
            <a:schemeClr val="accent2">
              <a:hueOff val="146084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7200" tIns="182880" rIns="457200" bIns="99568" numCol="1" spcCol="1270" anchor="t" anchorCtr="0">
            <a:noAutofit/>
          </a:bodyPr>
          <a:lstStyle/>
          <a:p>
            <a:pPr marL="174625" lvl="1" indent="-174625" defTabSz="622300">
              <a:lnSpc>
                <a:spcPct val="90000"/>
              </a:lnSpc>
              <a:spcBef>
                <a:spcPct val="0"/>
              </a:spcBef>
              <a:spcAft>
                <a:spcPct val="15000"/>
              </a:spcAft>
              <a:buFont typeface="Arial" panose="020B0604020202020204" pitchFamily="34" charset="0"/>
              <a:buChar char="•"/>
            </a:pPr>
            <a:r>
              <a:rPr lang="en-US" sz="1400" dirty="0">
                <a:ea typeface="新細明體" panose="02020500000000000000" pitchFamily="18" charset="-120"/>
                <a:cs typeface="Arial" pitchFamily="34" charset="0"/>
              </a:rPr>
              <a:t>Adheres to various substrates</a:t>
            </a:r>
          </a:p>
          <a:p>
            <a:pPr marL="174625" lvl="1" indent="-174625" defTabSz="622300">
              <a:lnSpc>
                <a:spcPct val="90000"/>
              </a:lnSpc>
              <a:spcBef>
                <a:spcPct val="0"/>
              </a:spcBef>
              <a:spcAft>
                <a:spcPct val="15000"/>
              </a:spcAft>
              <a:buFont typeface="Arial" panose="020B0604020202020204" pitchFamily="34" charset="0"/>
              <a:buChar char="•"/>
            </a:pPr>
            <a:r>
              <a:rPr lang="en-US" sz="1400" dirty="0">
                <a:ea typeface="新細明體" panose="02020500000000000000" pitchFamily="18" charset="-120"/>
                <a:cs typeface="Arial" pitchFamily="34" charset="0"/>
              </a:rPr>
              <a:t>Hydrophobic</a:t>
            </a:r>
          </a:p>
          <a:p>
            <a:pPr marL="174625" lvl="1" indent="-174625" defTabSz="622300">
              <a:lnSpc>
                <a:spcPct val="90000"/>
              </a:lnSpc>
              <a:spcBef>
                <a:spcPct val="0"/>
              </a:spcBef>
              <a:spcAft>
                <a:spcPct val="15000"/>
              </a:spcAft>
              <a:buFont typeface="Arial" panose="020B0604020202020204" pitchFamily="34" charset="0"/>
              <a:buChar char="•"/>
            </a:pPr>
            <a:r>
              <a:rPr lang="en-US" sz="1400" dirty="0">
                <a:ea typeface="新細明體" panose="02020500000000000000" pitchFamily="18" charset="-120"/>
                <a:cs typeface="Arial" pitchFamily="34" charset="0"/>
              </a:rPr>
              <a:t>Available with PET or Foil backings</a:t>
            </a:r>
          </a:p>
        </p:txBody>
      </p:sp>
      <p:sp>
        <p:nvSpPr>
          <p:cNvPr id="16" name="Freeform: Shape 15">
            <a:extLst>
              <a:ext uri="{FF2B5EF4-FFF2-40B4-BE49-F238E27FC236}">
                <a16:creationId xmlns:a16="http://schemas.microsoft.com/office/drawing/2014/main" id="{1ED0C283-DDCE-4152-945A-2DE7D07F5386}"/>
              </a:ext>
            </a:extLst>
          </p:cNvPr>
          <p:cNvSpPr/>
          <p:nvPr/>
        </p:nvSpPr>
        <p:spPr>
          <a:xfrm>
            <a:off x="6399603" y="4211196"/>
            <a:ext cx="3200400" cy="457200"/>
          </a:xfrm>
          <a:custGeom>
            <a:avLst/>
            <a:gdLst>
              <a:gd name="connsiteX0" fmla="*/ 0 w 5689600"/>
              <a:gd name="connsiteY0" fmla="*/ 68881 h 413280"/>
              <a:gd name="connsiteX1" fmla="*/ 68881 w 5689600"/>
              <a:gd name="connsiteY1" fmla="*/ 0 h 413280"/>
              <a:gd name="connsiteX2" fmla="*/ 5620719 w 5689600"/>
              <a:gd name="connsiteY2" fmla="*/ 0 h 413280"/>
              <a:gd name="connsiteX3" fmla="*/ 5689600 w 5689600"/>
              <a:gd name="connsiteY3" fmla="*/ 68881 h 413280"/>
              <a:gd name="connsiteX4" fmla="*/ 5689600 w 5689600"/>
              <a:gd name="connsiteY4" fmla="*/ 344399 h 413280"/>
              <a:gd name="connsiteX5" fmla="*/ 5620719 w 5689600"/>
              <a:gd name="connsiteY5" fmla="*/ 413280 h 413280"/>
              <a:gd name="connsiteX6" fmla="*/ 68881 w 5689600"/>
              <a:gd name="connsiteY6" fmla="*/ 413280 h 413280"/>
              <a:gd name="connsiteX7" fmla="*/ 0 w 5689600"/>
              <a:gd name="connsiteY7" fmla="*/ 344399 h 413280"/>
              <a:gd name="connsiteX8" fmla="*/ 0 w 568960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13280">
                <a:moveTo>
                  <a:pt x="0" y="68881"/>
                </a:moveTo>
                <a:cubicBezTo>
                  <a:pt x="0" y="30839"/>
                  <a:pt x="30839" y="0"/>
                  <a:pt x="68881" y="0"/>
                </a:cubicBezTo>
                <a:lnTo>
                  <a:pt x="5620719" y="0"/>
                </a:lnTo>
                <a:cubicBezTo>
                  <a:pt x="5658761" y="0"/>
                  <a:pt x="5689600" y="30839"/>
                  <a:pt x="5689600" y="68881"/>
                </a:cubicBezTo>
                <a:lnTo>
                  <a:pt x="5689600" y="344399"/>
                </a:lnTo>
                <a:cubicBezTo>
                  <a:pt x="5689600" y="382441"/>
                  <a:pt x="5658761" y="413280"/>
                  <a:pt x="5620719" y="413280"/>
                </a:cubicBezTo>
                <a:lnTo>
                  <a:pt x="68881" y="413280"/>
                </a:lnTo>
                <a:cubicBezTo>
                  <a:pt x="30839" y="413280"/>
                  <a:pt x="0" y="382441"/>
                  <a:pt x="0" y="344399"/>
                </a:cubicBezTo>
                <a:lnTo>
                  <a:pt x="0" y="68881"/>
                </a:lnTo>
                <a:close/>
              </a:path>
            </a:pathLst>
          </a:custGeom>
          <a:solidFill>
            <a:srgbClr val="3366FF"/>
          </a:solidFill>
        </p:spPr>
        <p:style>
          <a:lnRef idx="2">
            <a:schemeClr val="lt1">
              <a:hueOff val="0"/>
              <a:satOff val="0"/>
              <a:lumOff val="0"/>
              <a:alphaOff val="0"/>
            </a:schemeClr>
          </a:lnRef>
          <a:fillRef idx="1">
            <a:schemeClr val="accent2">
              <a:hueOff val="1460840"/>
              <a:satOff val="0"/>
              <a:lumOff val="0"/>
              <a:alphaOff val="0"/>
            </a:schemeClr>
          </a:fillRef>
          <a:effectRef idx="0">
            <a:schemeClr val="accent2">
              <a:hueOff val="1460840"/>
              <a:satOff val="0"/>
              <a:lumOff val="0"/>
              <a:alphaOff val="0"/>
            </a:schemeClr>
          </a:effectRef>
          <a:fontRef idx="minor">
            <a:schemeClr val="lt1"/>
          </a:fontRef>
        </p:style>
        <p:txBody>
          <a:bodyPr spcFirstLastPara="0" vert="horz" wrap="square" lIns="235228" tIns="20175" rIns="235228" bIns="20175" numCol="1" spcCol="1270" anchor="ctr" anchorCtr="0">
            <a:noAutofit/>
          </a:bodyPr>
          <a:lstStyle/>
          <a:p>
            <a:pPr marL="0" lvl="0" indent="0" algn="l" defTabSz="622300">
              <a:lnSpc>
                <a:spcPct val="90000"/>
              </a:lnSpc>
              <a:spcBef>
                <a:spcPct val="0"/>
              </a:spcBef>
              <a:buNone/>
            </a:pPr>
            <a:r>
              <a:rPr lang="en-US" sz="1400" kern="1200" dirty="0"/>
              <a:t>Acrylic Adhesive</a:t>
            </a:r>
          </a:p>
          <a:p>
            <a:pPr marL="0" lvl="0" indent="0" algn="l" defTabSz="622300">
              <a:lnSpc>
                <a:spcPct val="90000"/>
              </a:lnSpc>
              <a:spcBef>
                <a:spcPct val="0"/>
              </a:spcBef>
              <a:buNone/>
            </a:pPr>
            <a:r>
              <a:rPr lang="en-US" sz="1000" dirty="0"/>
              <a:t>(9792, 9793, 9964, 9965)  </a:t>
            </a:r>
          </a:p>
        </p:txBody>
      </p:sp>
      <p:sp>
        <p:nvSpPr>
          <p:cNvPr id="17" name="Freeform: Shape 16">
            <a:extLst>
              <a:ext uri="{FF2B5EF4-FFF2-40B4-BE49-F238E27FC236}">
                <a16:creationId xmlns:a16="http://schemas.microsoft.com/office/drawing/2014/main" id="{EC52F3B6-52F5-44E5-9168-6F86D8B1DF63}"/>
              </a:ext>
            </a:extLst>
          </p:cNvPr>
          <p:cNvSpPr/>
          <p:nvPr/>
        </p:nvSpPr>
        <p:spPr>
          <a:xfrm>
            <a:off x="2117066" y="4537164"/>
            <a:ext cx="3931920" cy="1554480"/>
          </a:xfrm>
          <a:custGeom>
            <a:avLst/>
            <a:gdLst>
              <a:gd name="connsiteX0" fmla="*/ 0 w 8128000"/>
              <a:gd name="connsiteY0" fmla="*/ 0 h 1278900"/>
              <a:gd name="connsiteX1" fmla="*/ 8128000 w 8128000"/>
              <a:gd name="connsiteY1" fmla="*/ 0 h 1278900"/>
              <a:gd name="connsiteX2" fmla="*/ 8128000 w 8128000"/>
              <a:gd name="connsiteY2" fmla="*/ 1278900 h 1278900"/>
              <a:gd name="connsiteX3" fmla="*/ 0 w 8128000"/>
              <a:gd name="connsiteY3" fmla="*/ 1278900 h 1278900"/>
              <a:gd name="connsiteX4" fmla="*/ 0 w 8128000"/>
              <a:gd name="connsiteY4" fmla="*/ 0 h 127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278900">
                <a:moveTo>
                  <a:pt x="0" y="0"/>
                </a:moveTo>
                <a:lnTo>
                  <a:pt x="8128000" y="0"/>
                </a:lnTo>
                <a:lnTo>
                  <a:pt x="8128000" y="1278900"/>
                </a:lnTo>
                <a:lnTo>
                  <a:pt x="0" y="1278900"/>
                </a:lnTo>
                <a:lnTo>
                  <a:pt x="0" y="0"/>
                </a:lnTo>
                <a:close/>
              </a:path>
            </a:pathLst>
          </a:custGeom>
          <a:ln>
            <a:solidFill>
              <a:srgbClr val="3366FF"/>
            </a:solidFill>
          </a:ln>
        </p:spPr>
        <p:style>
          <a:lnRef idx="2">
            <a:schemeClr val="accent2">
              <a:hueOff val="219126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7200" tIns="182880" rIns="457200" bIns="99568" numCol="1" spcCol="1270" anchor="t" anchorCtr="0">
            <a:noAutofit/>
          </a:bodyPr>
          <a:lstStyle/>
          <a:p>
            <a:pPr marL="174625" lvl="1" indent="-174625" defTabSz="622300">
              <a:lnSpc>
                <a:spcPct val="90000"/>
              </a:lnSpc>
              <a:spcBef>
                <a:spcPct val="0"/>
              </a:spcBef>
              <a:spcAft>
                <a:spcPct val="15000"/>
              </a:spcAft>
              <a:buFont typeface="Arial" panose="020B0604020202020204" pitchFamily="34" charset="0"/>
              <a:buChar char="•"/>
            </a:pPr>
            <a:r>
              <a:rPr lang="en-US" sz="1400" dirty="0">
                <a:ea typeface="新細明體" panose="02020500000000000000" pitchFamily="18" charset="-120"/>
                <a:cs typeface="Arial" pitchFamily="34" charset="0"/>
              </a:rPr>
              <a:t>Clean cutting</a:t>
            </a:r>
          </a:p>
          <a:p>
            <a:pPr marL="174625" lvl="1" indent="-174625" defTabSz="622300">
              <a:lnSpc>
                <a:spcPct val="90000"/>
              </a:lnSpc>
              <a:spcBef>
                <a:spcPct val="0"/>
              </a:spcBef>
              <a:spcAft>
                <a:spcPct val="15000"/>
              </a:spcAft>
              <a:buFont typeface="Arial" panose="020B0604020202020204" pitchFamily="34" charset="0"/>
              <a:buChar char="•"/>
            </a:pPr>
            <a:r>
              <a:rPr lang="en-US" sz="1400" dirty="0">
                <a:ea typeface="新細明體" panose="02020500000000000000" pitchFamily="18" charset="-120"/>
                <a:cs typeface="Arial" pitchFamily="34" charset="0"/>
              </a:rPr>
              <a:t>Precision controlled thickness</a:t>
            </a:r>
          </a:p>
          <a:p>
            <a:pPr marL="174625" lvl="1" indent="-174625" defTabSz="622300">
              <a:lnSpc>
                <a:spcPct val="90000"/>
              </a:lnSpc>
              <a:spcBef>
                <a:spcPct val="0"/>
              </a:spcBef>
              <a:spcAft>
                <a:spcPct val="15000"/>
              </a:spcAft>
              <a:buFont typeface="Arial" panose="020B0604020202020204" pitchFamily="34" charset="0"/>
              <a:buChar char="•"/>
            </a:pPr>
            <a:r>
              <a:rPr lang="en-US" sz="1400" dirty="0">
                <a:ea typeface="新細明體" panose="02020500000000000000" pitchFamily="18" charset="-120"/>
                <a:cs typeface="Arial" pitchFamily="34" charset="0"/>
              </a:rPr>
              <a:t>Designed for high volume assembly</a:t>
            </a:r>
          </a:p>
        </p:txBody>
      </p:sp>
      <p:sp>
        <p:nvSpPr>
          <p:cNvPr id="18" name="Freeform: Shape 17">
            <a:extLst>
              <a:ext uri="{FF2B5EF4-FFF2-40B4-BE49-F238E27FC236}">
                <a16:creationId xmlns:a16="http://schemas.microsoft.com/office/drawing/2014/main" id="{4F0A26B5-070B-4999-91F7-8AC19170013A}"/>
              </a:ext>
            </a:extLst>
          </p:cNvPr>
          <p:cNvSpPr/>
          <p:nvPr/>
        </p:nvSpPr>
        <p:spPr>
          <a:xfrm>
            <a:off x="2211504" y="4211196"/>
            <a:ext cx="3200400" cy="457200"/>
          </a:xfrm>
          <a:custGeom>
            <a:avLst/>
            <a:gdLst>
              <a:gd name="connsiteX0" fmla="*/ 0 w 5689600"/>
              <a:gd name="connsiteY0" fmla="*/ 68881 h 413280"/>
              <a:gd name="connsiteX1" fmla="*/ 68881 w 5689600"/>
              <a:gd name="connsiteY1" fmla="*/ 0 h 413280"/>
              <a:gd name="connsiteX2" fmla="*/ 5620719 w 5689600"/>
              <a:gd name="connsiteY2" fmla="*/ 0 h 413280"/>
              <a:gd name="connsiteX3" fmla="*/ 5689600 w 5689600"/>
              <a:gd name="connsiteY3" fmla="*/ 68881 h 413280"/>
              <a:gd name="connsiteX4" fmla="*/ 5689600 w 5689600"/>
              <a:gd name="connsiteY4" fmla="*/ 344399 h 413280"/>
              <a:gd name="connsiteX5" fmla="*/ 5620719 w 5689600"/>
              <a:gd name="connsiteY5" fmla="*/ 413280 h 413280"/>
              <a:gd name="connsiteX6" fmla="*/ 68881 w 5689600"/>
              <a:gd name="connsiteY6" fmla="*/ 413280 h 413280"/>
              <a:gd name="connsiteX7" fmla="*/ 0 w 5689600"/>
              <a:gd name="connsiteY7" fmla="*/ 344399 h 413280"/>
              <a:gd name="connsiteX8" fmla="*/ 0 w 568960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13280">
                <a:moveTo>
                  <a:pt x="0" y="68881"/>
                </a:moveTo>
                <a:cubicBezTo>
                  <a:pt x="0" y="30839"/>
                  <a:pt x="30839" y="0"/>
                  <a:pt x="68881" y="0"/>
                </a:cubicBezTo>
                <a:lnTo>
                  <a:pt x="5620719" y="0"/>
                </a:lnTo>
                <a:cubicBezTo>
                  <a:pt x="5658761" y="0"/>
                  <a:pt x="5689600" y="30839"/>
                  <a:pt x="5689600" y="68881"/>
                </a:cubicBezTo>
                <a:lnTo>
                  <a:pt x="5689600" y="344399"/>
                </a:lnTo>
                <a:cubicBezTo>
                  <a:pt x="5689600" y="382441"/>
                  <a:pt x="5658761" y="413280"/>
                  <a:pt x="5620719" y="413280"/>
                </a:cubicBezTo>
                <a:lnTo>
                  <a:pt x="68881" y="413280"/>
                </a:lnTo>
                <a:cubicBezTo>
                  <a:pt x="30839" y="413280"/>
                  <a:pt x="0" y="382441"/>
                  <a:pt x="0" y="344399"/>
                </a:cubicBezTo>
                <a:lnTo>
                  <a:pt x="0" y="68881"/>
                </a:lnTo>
                <a:close/>
              </a:path>
            </a:pathLst>
          </a:custGeom>
          <a:solidFill>
            <a:srgbClr val="3366FF"/>
          </a:solidFill>
        </p:spPr>
        <p:style>
          <a:lnRef idx="2">
            <a:schemeClr val="lt1">
              <a:hueOff val="0"/>
              <a:satOff val="0"/>
              <a:lumOff val="0"/>
              <a:alphaOff val="0"/>
            </a:schemeClr>
          </a:lnRef>
          <a:fillRef idx="1">
            <a:schemeClr val="accent2">
              <a:hueOff val="2191260"/>
              <a:satOff val="0"/>
              <a:lumOff val="0"/>
              <a:alphaOff val="0"/>
            </a:schemeClr>
          </a:fillRef>
          <a:effectRef idx="0">
            <a:schemeClr val="accent2">
              <a:hueOff val="2191260"/>
              <a:satOff val="0"/>
              <a:lumOff val="0"/>
              <a:alphaOff val="0"/>
            </a:schemeClr>
          </a:effectRef>
          <a:fontRef idx="minor">
            <a:schemeClr val="lt1"/>
          </a:fontRef>
        </p:style>
        <p:txBody>
          <a:bodyPr spcFirstLastPara="0" vert="horz" wrap="square" lIns="235228" tIns="20175" rIns="235228" bIns="20175" numCol="1" spcCol="1270" anchor="ctr" anchorCtr="0">
            <a:noAutofit/>
          </a:bodyPr>
          <a:lstStyle/>
          <a:p>
            <a:pPr marL="0" lvl="0" indent="0" algn="l" defTabSz="622300">
              <a:lnSpc>
                <a:spcPct val="90000"/>
              </a:lnSpc>
              <a:spcBef>
                <a:spcPct val="0"/>
              </a:spcBef>
              <a:buNone/>
            </a:pPr>
            <a:r>
              <a:rPr lang="en-US" sz="1400" kern="1200" dirty="0"/>
              <a:t>PCAT Acrylic Adhesive </a:t>
            </a:r>
          </a:p>
          <a:p>
            <a:pPr marL="0" lvl="0" indent="0" algn="l" defTabSz="622300">
              <a:lnSpc>
                <a:spcPct val="90000"/>
              </a:lnSpc>
              <a:spcBef>
                <a:spcPct val="0"/>
              </a:spcBef>
              <a:buNone/>
            </a:pPr>
            <a:r>
              <a:rPr lang="en-US" sz="1000" kern="1200" dirty="0"/>
              <a:t>(</a:t>
            </a:r>
            <a:r>
              <a:rPr lang="en-US" sz="1000" dirty="0"/>
              <a:t>9969, 9972A</a:t>
            </a:r>
            <a:r>
              <a:rPr lang="en-US" sz="1000" kern="1200" dirty="0"/>
              <a:t>)</a:t>
            </a:r>
          </a:p>
        </p:txBody>
      </p:sp>
      <p:cxnSp>
        <p:nvCxnSpPr>
          <p:cNvPr id="24" name="Straight Connector 23">
            <a:extLst>
              <a:ext uri="{FF2B5EF4-FFF2-40B4-BE49-F238E27FC236}">
                <a16:creationId xmlns:a16="http://schemas.microsoft.com/office/drawing/2014/main" id="{5219EAEA-5E39-4F25-8F49-7104FDB12163}"/>
              </a:ext>
            </a:extLst>
          </p:cNvPr>
          <p:cNvCxnSpPr/>
          <p:nvPr/>
        </p:nvCxnSpPr>
        <p:spPr>
          <a:xfrm>
            <a:off x="0" y="1034172"/>
            <a:ext cx="12192000" cy="0"/>
          </a:xfrm>
          <a:prstGeom prst="line">
            <a:avLst/>
          </a:prstGeom>
          <a:ln>
            <a:solidFill>
              <a:srgbClr val="003CE6"/>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BE566E3-5370-451D-BA1D-F0692ED8B8EA}"/>
              </a:ext>
            </a:extLst>
          </p:cNvPr>
          <p:cNvSpPr txBox="1"/>
          <p:nvPr/>
        </p:nvSpPr>
        <p:spPr>
          <a:xfrm>
            <a:off x="377407" y="1034172"/>
            <a:ext cx="4754880" cy="553998"/>
          </a:xfrm>
          <a:prstGeom prst="rect">
            <a:avLst/>
          </a:prstGeom>
          <a:solidFill>
            <a:srgbClr val="3333FF"/>
          </a:solidFill>
          <a:ln>
            <a:solidFill>
              <a:srgbClr val="003CE6"/>
            </a:solidFill>
          </a:ln>
        </p:spPr>
        <p:txBody>
          <a:bodyPr wrap="square" lIns="91440" tIns="91440" rIns="91440" bIns="91440" rtlCol="0" anchor="ctr">
            <a:spAutoFit/>
          </a:bodyPr>
          <a:lstStyle/>
          <a:p>
            <a:pPr marL="16510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3M Circular TT Book"/>
              </a:rPr>
              <a:t>Product Family</a:t>
            </a:r>
            <a:endParaRPr kumimoji="0" lang="en-US" sz="2400" b="1" i="0" u="none" strike="noStrike" kern="1200" cap="none" spc="0" normalizeH="0" baseline="0" noProof="0" dirty="0">
              <a:ln>
                <a:noFill/>
              </a:ln>
              <a:solidFill>
                <a:srgbClr val="FFFFFF"/>
              </a:solidFill>
              <a:effectLst/>
              <a:uLnTx/>
              <a:uFillTx/>
              <a:latin typeface="3M Circular TT Book"/>
              <a:ea typeface="+mn-ea"/>
              <a:cs typeface="+mn-cs"/>
            </a:endParaRPr>
          </a:p>
        </p:txBody>
      </p:sp>
      <p:sp>
        <p:nvSpPr>
          <p:cNvPr id="5" name="Rectangle 4">
            <a:extLst>
              <a:ext uri="{FF2B5EF4-FFF2-40B4-BE49-F238E27FC236}">
                <a16:creationId xmlns:a16="http://schemas.microsoft.com/office/drawing/2014/main" id="{AE7C944D-84AD-C1FC-32DB-AC9A92183ECC}"/>
              </a:ext>
            </a:extLst>
          </p:cNvPr>
          <p:cNvSpPr/>
          <p:nvPr/>
        </p:nvSpPr>
        <p:spPr>
          <a:xfrm>
            <a:off x="-1" y="0"/>
            <a:ext cx="182880" cy="6858000"/>
          </a:xfrm>
          <a:prstGeom prst="rect">
            <a:avLst/>
          </a:prstGeom>
          <a:gradFill>
            <a:gsLst>
              <a:gs pos="50000">
                <a:srgbClr val="003CE6"/>
              </a:gs>
              <a:gs pos="0">
                <a:srgbClr val="00C8E6"/>
              </a:gs>
              <a:gs pos="100000">
                <a:srgbClr val="1E1E9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219349"/>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4DBFC96-7E15-4394-B514-FBC300DD30F9}"/>
              </a:ext>
            </a:extLst>
          </p:cNvPr>
          <p:cNvGraphicFramePr>
            <a:graphicFrameLocks noChangeAspect="1"/>
          </p:cNvGraphicFramePr>
          <p:nvPr>
            <p:custDataLst>
              <p:tags r:id="rId1"/>
            </p:custDataLst>
            <p:extLst>
              <p:ext uri="{D42A27DB-BD31-4B8C-83A1-F6EECF244321}">
                <p14:modId xmlns:p14="http://schemas.microsoft.com/office/powerpoint/2010/main" val="1394125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7" name="Object 6" hidden="1">
                        <a:extLst>
                          <a:ext uri="{FF2B5EF4-FFF2-40B4-BE49-F238E27FC236}">
                            <a16:creationId xmlns:a16="http://schemas.microsoft.com/office/drawing/2014/main" id="{C4DBFC96-7E15-4394-B514-FBC300DD30F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884A8535-01D9-679C-2189-ACE2898FB2FD}"/>
              </a:ext>
            </a:extLst>
          </p:cNvPr>
          <p:cNvSpPr/>
          <p:nvPr/>
        </p:nvSpPr>
        <p:spPr>
          <a:xfrm rot="5400000">
            <a:off x="5631595" y="-5633305"/>
            <a:ext cx="928809" cy="12192000"/>
          </a:xfrm>
          <a:prstGeom prst="rect">
            <a:avLst/>
          </a:prstGeom>
          <a:gradFill>
            <a:gsLst>
              <a:gs pos="50000">
                <a:srgbClr val="003CE6"/>
              </a:gs>
              <a:gs pos="0">
                <a:srgbClr val="00C8E6"/>
              </a:gs>
              <a:gs pos="100000">
                <a:srgbClr val="1E1E9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365760" bIns="457200" rtlCol="0" anchor="ctr"/>
          <a:lstStyle/>
          <a:p>
            <a:r>
              <a:rPr lang="en-US" sz="3200" dirty="0">
                <a:latin typeface="+mj-lt"/>
              </a:rPr>
              <a:t>Common Diagnostic Formats</a:t>
            </a:r>
          </a:p>
        </p:txBody>
      </p:sp>
      <p:pic>
        <p:nvPicPr>
          <p:cNvPr id="8" name="Picture 7">
            <a:extLst>
              <a:ext uri="{FF2B5EF4-FFF2-40B4-BE49-F238E27FC236}">
                <a16:creationId xmlns:a16="http://schemas.microsoft.com/office/drawing/2014/main" id="{C8B3EF2B-B3B5-FFE2-829D-F2C70DA85D28}"/>
              </a:ext>
            </a:extLst>
          </p:cNvPr>
          <p:cNvPicPr>
            <a:picLocks noChangeAspect="1"/>
          </p:cNvPicPr>
          <p:nvPr/>
        </p:nvPicPr>
        <p:blipFill rotWithShape="1">
          <a:blip r:embed="rId7"/>
          <a:srcRect l="10421" t="9850" r="10043" b="6091"/>
          <a:stretch/>
        </p:blipFill>
        <p:spPr>
          <a:xfrm>
            <a:off x="676275" y="1391611"/>
            <a:ext cx="1265600" cy="1337582"/>
          </a:xfrm>
          <a:prstGeom prst="rect">
            <a:avLst/>
          </a:prstGeom>
        </p:spPr>
      </p:pic>
      <p:sp>
        <p:nvSpPr>
          <p:cNvPr id="18" name="TextBox 17">
            <a:extLst>
              <a:ext uri="{FF2B5EF4-FFF2-40B4-BE49-F238E27FC236}">
                <a16:creationId xmlns:a16="http://schemas.microsoft.com/office/drawing/2014/main" id="{88E4CB14-1E44-C211-3201-02ACBD003E6B}"/>
              </a:ext>
            </a:extLst>
          </p:cNvPr>
          <p:cNvSpPr txBox="1"/>
          <p:nvPr/>
        </p:nvSpPr>
        <p:spPr>
          <a:xfrm>
            <a:off x="6394428" y="1068237"/>
            <a:ext cx="1625694" cy="215445"/>
          </a:xfrm>
          <a:prstGeom prst="rect">
            <a:avLst/>
          </a:prstGeom>
          <a:noFill/>
        </p:spPr>
        <p:txBody>
          <a:bodyPr wrap="none" lIns="0" tIns="0" rIns="0" bIns="0" rtlCol="0" anchor="ctr">
            <a:noAutofit/>
          </a:bodyPr>
          <a:lstStyle/>
          <a:p>
            <a:pPr algn="ctr"/>
            <a:r>
              <a:rPr lang="en-US" sz="1400" dirty="0"/>
              <a:t>Lab on a Chip</a:t>
            </a:r>
          </a:p>
        </p:txBody>
      </p:sp>
      <p:sp>
        <p:nvSpPr>
          <p:cNvPr id="12" name="TextBox 11">
            <a:extLst>
              <a:ext uri="{FF2B5EF4-FFF2-40B4-BE49-F238E27FC236}">
                <a16:creationId xmlns:a16="http://schemas.microsoft.com/office/drawing/2014/main" id="{218FE374-3303-43F3-9B76-C36591E0C4F1}"/>
              </a:ext>
            </a:extLst>
          </p:cNvPr>
          <p:cNvSpPr txBox="1"/>
          <p:nvPr/>
        </p:nvSpPr>
        <p:spPr>
          <a:xfrm>
            <a:off x="492125" y="1068237"/>
            <a:ext cx="1626232" cy="215444"/>
          </a:xfrm>
          <a:prstGeom prst="rect">
            <a:avLst/>
          </a:prstGeom>
          <a:noFill/>
        </p:spPr>
        <p:txBody>
          <a:bodyPr wrap="none" lIns="0" tIns="0" rIns="0" bIns="0" anchor="ctr">
            <a:noAutofit/>
          </a:bodyPr>
          <a:lstStyle/>
          <a:p>
            <a:pPr algn="ctr"/>
            <a:r>
              <a:rPr lang="en-US" sz="1400" dirty="0"/>
              <a:t>Microtiter Plates</a:t>
            </a:r>
          </a:p>
        </p:txBody>
      </p:sp>
      <p:sp>
        <p:nvSpPr>
          <p:cNvPr id="14" name="TextBox 13">
            <a:extLst>
              <a:ext uri="{FF2B5EF4-FFF2-40B4-BE49-F238E27FC236}">
                <a16:creationId xmlns:a16="http://schemas.microsoft.com/office/drawing/2014/main" id="{30E2AA55-E247-4882-82B1-BDD77148C60A}"/>
              </a:ext>
            </a:extLst>
          </p:cNvPr>
          <p:cNvSpPr txBox="1"/>
          <p:nvPr/>
        </p:nvSpPr>
        <p:spPr>
          <a:xfrm>
            <a:off x="2433451" y="1068237"/>
            <a:ext cx="1626232" cy="215444"/>
          </a:xfrm>
          <a:prstGeom prst="rect">
            <a:avLst/>
          </a:prstGeom>
          <a:noFill/>
        </p:spPr>
        <p:txBody>
          <a:bodyPr wrap="none" lIns="0" tIns="0" rIns="0" bIns="0" anchor="ctr">
            <a:noAutofit/>
          </a:bodyPr>
          <a:lstStyle/>
          <a:p>
            <a:pPr algn="ctr"/>
            <a:r>
              <a:rPr lang="en-US" sz="1400"/>
              <a:t>Lateral Flow Strip</a:t>
            </a:r>
          </a:p>
        </p:txBody>
      </p:sp>
      <p:sp>
        <p:nvSpPr>
          <p:cNvPr id="19" name="TextBox 18">
            <a:extLst>
              <a:ext uri="{FF2B5EF4-FFF2-40B4-BE49-F238E27FC236}">
                <a16:creationId xmlns:a16="http://schemas.microsoft.com/office/drawing/2014/main" id="{FEE10B16-CDD4-4BA4-AF7F-5DFE9D816644}"/>
              </a:ext>
            </a:extLst>
          </p:cNvPr>
          <p:cNvSpPr txBox="1"/>
          <p:nvPr/>
        </p:nvSpPr>
        <p:spPr>
          <a:xfrm>
            <a:off x="4370943" y="1068237"/>
            <a:ext cx="1626232" cy="215444"/>
          </a:xfrm>
          <a:prstGeom prst="rect">
            <a:avLst/>
          </a:prstGeom>
          <a:noFill/>
        </p:spPr>
        <p:txBody>
          <a:bodyPr wrap="none" lIns="0" tIns="0" rIns="0" bIns="0" anchor="ctr">
            <a:noAutofit/>
          </a:bodyPr>
          <a:lstStyle/>
          <a:p>
            <a:pPr algn="ctr"/>
            <a:r>
              <a:rPr lang="en-US" sz="1400"/>
              <a:t>Capillary Test Strip</a:t>
            </a:r>
          </a:p>
        </p:txBody>
      </p:sp>
      <p:sp>
        <p:nvSpPr>
          <p:cNvPr id="20" name="TextBox 19">
            <a:extLst>
              <a:ext uri="{FF2B5EF4-FFF2-40B4-BE49-F238E27FC236}">
                <a16:creationId xmlns:a16="http://schemas.microsoft.com/office/drawing/2014/main" id="{709E5128-D4C6-42B3-8B80-DD422D2D6C02}"/>
              </a:ext>
            </a:extLst>
          </p:cNvPr>
          <p:cNvSpPr txBox="1"/>
          <p:nvPr/>
        </p:nvSpPr>
        <p:spPr>
          <a:xfrm>
            <a:off x="10269235" y="1068237"/>
            <a:ext cx="1626232" cy="215444"/>
          </a:xfrm>
          <a:prstGeom prst="rect">
            <a:avLst/>
          </a:prstGeom>
          <a:noFill/>
        </p:spPr>
        <p:txBody>
          <a:bodyPr wrap="none" lIns="0" tIns="0" rIns="0" bIns="0" anchor="ctr">
            <a:noAutofit/>
          </a:bodyPr>
          <a:lstStyle/>
          <a:p>
            <a:pPr algn="ctr"/>
            <a:r>
              <a:rPr lang="en-US" sz="1400" dirty="0"/>
              <a:t>Molded Cartridge</a:t>
            </a:r>
          </a:p>
        </p:txBody>
      </p:sp>
      <p:sp>
        <p:nvSpPr>
          <p:cNvPr id="21" name="TextBox 20">
            <a:extLst>
              <a:ext uri="{FF2B5EF4-FFF2-40B4-BE49-F238E27FC236}">
                <a16:creationId xmlns:a16="http://schemas.microsoft.com/office/drawing/2014/main" id="{51ECA4A1-E55A-45FE-89CF-702E73F2992D}"/>
              </a:ext>
            </a:extLst>
          </p:cNvPr>
          <p:cNvSpPr txBox="1"/>
          <p:nvPr/>
        </p:nvSpPr>
        <p:spPr>
          <a:xfrm>
            <a:off x="8385729" y="1068237"/>
            <a:ext cx="1626232" cy="215444"/>
          </a:xfrm>
          <a:prstGeom prst="rect">
            <a:avLst/>
          </a:prstGeom>
          <a:noFill/>
        </p:spPr>
        <p:txBody>
          <a:bodyPr wrap="none" lIns="0" tIns="0" rIns="0" bIns="0" anchor="ctr">
            <a:noAutofit/>
          </a:bodyPr>
          <a:lstStyle/>
          <a:p>
            <a:pPr algn="ctr"/>
            <a:r>
              <a:rPr lang="en-US" sz="1400" dirty="0"/>
              <a:t>Microfluidic Disc</a:t>
            </a:r>
          </a:p>
        </p:txBody>
      </p:sp>
      <p:cxnSp>
        <p:nvCxnSpPr>
          <p:cNvPr id="25" name="Straight Connector 24">
            <a:extLst>
              <a:ext uri="{FF2B5EF4-FFF2-40B4-BE49-F238E27FC236}">
                <a16:creationId xmlns:a16="http://schemas.microsoft.com/office/drawing/2014/main" id="{C53079EA-3B71-4B24-AF71-9065A6CF4035}"/>
              </a:ext>
            </a:extLst>
          </p:cNvPr>
          <p:cNvCxnSpPr>
            <a:cxnSpLocks/>
          </p:cNvCxnSpPr>
          <p:nvPr/>
        </p:nvCxnSpPr>
        <p:spPr>
          <a:xfrm>
            <a:off x="588175" y="2994891"/>
            <a:ext cx="10825018" cy="0"/>
          </a:xfrm>
          <a:prstGeom prst="line">
            <a:avLst/>
          </a:prstGeom>
          <a:ln w="38100"/>
        </p:spPr>
        <p:style>
          <a:lnRef idx="3">
            <a:schemeClr val="accent4"/>
          </a:lnRef>
          <a:fillRef idx="0">
            <a:schemeClr val="accent4"/>
          </a:fillRef>
          <a:effectRef idx="2">
            <a:schemeClr val="accent4"/>
          </a:effectRef>
          <a:fontRef idx="minor">
            <a:schemeClr val="tx1"/>
          </a:fontRef>
        </p:style>
      </p:cxnSp>
      <p:sp>
        <p:nvSpPr>
          <p:cNvPr id="27" name="TextBox 26">
            <a:extLst>
              <a:ext uri="{FF2B5EF4-FFF2-40B4-BE49-F238E27FC236}">
                <a16:creationId xmlns:a16="http://schemas.microsoft.com/office/drawing/2014/main" id="{279254E6-1E9E-4EC5-A2F7-77EBA426D629}"/>
              </a:ext>
            </a:extLst>
          </p:cNvPr>
          <p:cNvSpPr txBox="1"/>
          <p:nvPr/>
        </p:nvSpPr>
        <p:spPr>
          <a:xfrm>
            <a:off x="492125" y="3141900"/>
            <a:ext cx="1522413" cy="2585323"/>
          </a:xfrm>
          <a:prstGeom prst="rect">
            <a:avLst/>
          </a:prstGeom>
          <a:noFill/>
        </p:spPr>
        <p:txBody>
          <a:bodyPr wrap="square" lIns="0" tIns="0" rIns="0" bIns="0" rtlCol="0">
            <a:noAutofit/>
          </a:bodyPr>
          <a:lstStyle/>
          <a:p>
            <a:r>
              <a:rPr lang="en-US" sz="1200" dirty="0">
                <a:latin typeface="3M Circular TT Light" panose="020B0404020101020102" pitchFamily="34" charset="0"/>
                <a:cs typeface="3M Circular TT Light" panose="020B0404020101020102" pitchFamily="34" charset="0"/>
              </a:rPr>
              <a:t>Lower complexity molded part used for high volume testing </a:t>
            </a:r>
          </a:p>
          <a:p>
            <a:endParaRPr lang="en-US" sz="1200" dirty="0">
              <a:latin typeface="3M Circular TT Light" panose="020B0404020101020102" pitchFamily="34" charset="0"/>
              <a:cs typeface="3M Circular TT Light" panose="020B0404020101020102" pitchFamily="34" charset="0"/>
            </a:endParaRPr>
          </a:p>
          <a:p>
            <a:endParaRPr lang="en-US" sz="1200" dirty="0">
              <a:latin typeface="3M Circular TT Light" panose="020B0404020101020102" pitchFamily="34" charset="0"/>
              <a:cs typeface="3M Circular TT Light" panose="020B0404020101020102" pitchFamily="34" charset="0"/>
            </a:endParaRPr>
          </a:p>
          <a:p>
            <a:r>
              <a:rPr lang="en-US" sz="1200" dirty="0">
                <a:latin typeface="3M Circular TT Light" panose="020B0404020101020102" pitchFamily="34" charset="0"/>
                <a:cs typeface="3M Circular TT Light" panose="020B0404020101020102" pitchFamily="34" charset="0"/>
              </a:rPr>
              <a:t>Signal is read by large machines to provide quantitative output</a:t>
            </a:r>
          </a:p>
          <a:p>
            <a:endParaRPr lang="en-US" sz="1200" dirty="0">
              <a:latin typeface="3M Circular TT Light" panose="020B0404020101020102" pitchFamily="34" charset="0"/>
              <a:cs typeface="3M Circular TT Light" panose="020B0404020101020102" pitchFamily="34" charset="0"/>
            </a:endParaRPr>
          </a:p>
          <a:p>
            <a:endParaRPr lang="en-US" sz="1200" dirty="0">
              <a:latin typeface="3M Circular TT Light" panose="020B0404020101020102" pitchFamily="34" charset="0"/>
              <a:cs typeface="3M Circular TT Light" panose="020B0404020101020102" pitchFamily="34" charset="0"/>
            </a:endParaRPr>
          </a:p>
          <a:p>
            <a:endParaRPr lang="en-US" sz="1200" dirty="0">
              <a:latin typeface="3M Circular TT Light" panose="020B0404020101020102" pitchFamily="34" charset="0"/>
              <a:cs typeface="3M Circular TT Light" panose="020B0404020101020102" pitchFamily="34" charset="0"/>
            </a:endParaRPr>
          </a:p>
          <a:p>
            <a:r>
              <a:rPr lang="en-US" sz="1200" dirty="0">
                <a:latin typeface="3M Circular TT Light" panose="020B0404020101020102" pitchFamily="34" charset="0"/>
                <a:cs typeface="3M Circular TT Light" panose="020B0404020101020102" pitchFamily="34" charset="0"/>
              </a:rPr>
              <a:t>Unlikely to be used outside dedicated labs</a:t>
            </a:r>
          </a:p>
          <a:p>
            <a:endParaRPr lang="en-US" sz="1200" dirty="0">
              <a:latin typeface="3M Circular TT Light" panose="020B0404020101020102" pitchFamily="34" charset="0"/>
              <a:cs typeface="3M Circular TT Light" panose="020B0404020101020102" pitchFamily="34" charset="0"/>
            </a:endParaRPr>
          </a:p>
          <a:p>
            <a:endParaRPr lang="en-US" sz="1200" dirty="0">
              <a:latin typeface="3M Circular TT Light" panose="020B0404020101020102" pitchFamily="34" charset="0"/>
              <a:cs typeface="3M Circular TT Light" panose="020B0404020101020102" pitchFamily="34" charset="0"/>
            </a:endParaRPr>
          </a:p>
        </p:txBody>
      </p:sp>
      <p:sp>
        <p:nvSpPr>
          <p:cNvPr id="34" name="TextBox 33">
            <a:extLst>
              <a:ext uri="{FF2B5EF4-FFF2-40B4-BE49-F238E27FC236}">
                <a16:creationId xmlns:a16="http://schemas.microsoft.com/office/drawing/2014/main" id="{6B1C01C4-D485-49E0-B8AC-67867E7204DE}"/>
              </a:ext>
            </a:extLst>
          </p:cNvPr>
          <p:cNvSpPr txBox="1"/>
          <p:nvPr/>
        </p:nvSpPr>
        <p:spPr>
          <a:xfrm>
            <a:off x="2450112" y="3141900"/>
            <a:ext cx="1521758" cy="3323987"/>
          </a:xfrm>
          <a:prstGeom prst="rect">
            <a:avLst/>
          </a:prstGeom>
          <a:noFill/>
        </p:spPr>
        <p:txBody>
          <a:bodyPr wrap="square" lIns="0" tIns="0" rIns="0" bIns="0" rtlCol="0">
            <a:spAutoFit/>
          </a:bodyPr>
          <a:lstStyle/>
          <a:p>
            <a:r>
              <a:rPr lang="en-US" sz="1200" dirty="0">
                <a:latin typeface="3M Circular TT Light" panose="020B0404020101020102" pitchFamily="34" charset="0"/>
                <a:cs typeface="3M Circular TT Light" panose="020B0404020101020102" pitchFamily="34" charset="0"/>
              </a:rPr>
              <a:t>Lowest cost, single analyte </a:t>
            </a:r>
          </a:p>
          <a:p>
            <a:endParaRPr lang="en-US" sz="1200" dirty="0">
              <a:latin typeface="3M Circular TT Light" panose="020B0404020101020102" pitchFamily="34" charset="0"/>
              <a:cs typeface="3M Circular TT Light" panose="020B0404020101020102" pitchFamily="34" charset="0"/>
            </a:endParaRPr>
          </a:p>
          <a:p>
            <a:endParaRPr lang="en-US" sz="1200" dirty="0">
              <a:latin typeface="3M Circular TT Light" panose="020B0404020101020102" pitchFamily="34" charset="0"/>
              <a:cs typeface="3M Circular TT Light" panose="020B0404020101020102" pitchFamily="34" charset="0"/>
            </a:endParaRPr>
          </a:p>
          <a:p>
            <a:endParaRPr lang="en-US" sz="1200" dirty="0">
              <a:latin typeface="3M Circular TT Light" panose="020B0404020101020102" pitchFamily="34" charset="0"/>
              <a:cs typeface="3M Circular TT Light" panose="020B0404020101020102" pitchFamily="34" charset="0"/>
            </a:endParaRPr>
          </a:p>
          <a:p>
            <a:r>
              <a:rPr lang="en-US" sz="1200" dirty="0">
                <a:latin typeface="3M Circular TT Light" panose="020B0404020101020102" pitchFamily="34" charset="0"/>
                <a:cs typeface="3M Circular TT Light" panose="020B0404020101020102" pitchFamily="34" charset="0"/>
              </a:rPr>
              <a:t>Qualitative result is usually provided with on-test visual indication</a:t>
            </a:r>
          </a:p>
          <a:p>
            <a:endParaRPr lang="en-US" sz="1200" dirty="0">
              <a:latin typeface="3M Circular TT Light" panose="020B0404020101020102" pitchFamily="34" charset="0"/>
              <a:cs typeface="3M Circular TT Light" panose="020B0404020101020102" pitchFamily="34" charset="0"/>
            </a:endParaRPr>
          </a:p>
          <a:p>
            <a:endParaRPr lang="en-US" sz="1200" dirty="0">
              <a:latin typeface="3M Circular TT Light" panose="020B0404020101020102" pitchFamily="34" charset="0"/>
              <a:cs typeface="3M Circular TT Light" panose="020B0404020101020102" pitchFamily="34" charset="0"/>
            </a:endParaRPr>
          </a:p>
          <a:p>
            <a:r>
              <a:rPr lang="en-US" sz="1200" dirty="0">
                <a:latin typeface="3M Circular TT Light" panose="020B0404020101020102" pitchFamily="34" charset="0"/>
                <a:cs typeface="3M Circular TT Light" panose="020B0404020101020102" pitchFamily="34" charset="0"/>
              </a:rPr>
              <a:t>Often used at point of care outside healthcare setting</a:t>
            </a:r>
          </a:p>
          <a:p>
            <a:endParaRPr lang="en-US" sz="1200" dirty="0">
              <a:latin typeface="3M Circular TT Light" panose="020B0404020101020102" pitchFamily="34" charset="0"/>
              <a:cs typeface="3M Circular TT Light" panose="020B0404020101020102" pitchFamily="34" charset="0"/>
            </a:endParaRPr>
          </a:p>
          <a:p>
            <a:endParaRPr lang="en-US" sz="1200" dirty="0">
              <a:latin typeface="3M Circular TT Light" panose="020B0404020101020102" pitchFamily="34" charset="0"/>
              <a:cs typeface="3M Circular TT Light" panose="020B0404020101020102" pitchFamily="34" charset="0"/>
            </a:endParaRPr>
          </a:p>
          <a:p>
            <a:endParaRPr lang="en-US" sz="1200" dirty="0">
              <a:latin typeface="3M Circular TT Light" panose="020B0404020101020102" pitchFamily="34" charset="0"/>
              <a:cs typeface="3M Circular TT Light" panose="020B0404020101020102" pitchFamily="34" charset="0"/>
            </a:endParaRPr>
          </a:p>
          <a:p>
            <a:endParaRPr lang="en-US" sz="1200" dirty="0">
              <a:latin typeface="3M Circular TT Light" panose="020B0404020101020102" pitchFamily="34" charset="0"/>
              <a:cs typeface="3M Circular TT Light" panose="020B0404020101020102" pitchFamily="34" charset="0"/>
            </a:endParaRPr>
          </a:p>
        </p:txBody>
      </p:sp>
      <p:sp>
        <p:nvSpPr>
          <p:cNvPr id="39" name="TextBox 38">
            <a:extLst>
              <a:ext uri="{FF2B5EF4-FFF2-40B4-BE49-F238E27FC236}">
                <a16:creationId xmlns:a16="http://schemas.microsoft.com/office/drawing/2014/main" id="{66B05B46-2732-403B-BB0B-DECB04FAB24D}"/>
              </a:ext>
            </a:extLst>
          </p:cNvPr>
          <p:cNvSpPr txBox="1"/>
          <p:nvPr/>
        </p:nvSpPr>
        <p:spPr>
          <a:xfrm>
            <a:off x="4407444" y="3141900"/>
            <a:ext cx="1521758" cy="2769989"/>
          </a:xfrm>
          <a:prstGeom prst="rect">
            <a:avLst/>
          </a:prstGeom>
          <a:noFill/>
        </p:spPr>
        <p:txBody>
          <a:bodyPr wrap="square" lIns="0" tIns="0" rIns="0" bIns="0" rtlCol="0">
            <a:spAutoFit/>
          </a:bodyPr>
          <a:lstStyle/>
          <a:p>
            <a:r>
              <a:rPr lang="en-US" sz="1200" dirty="0">
                <a:latin typeface="3M Circular TT Light" panose="020B0404020101020102" pitchFamily="34" charset="0"/>
                <a:cs typeface="3M Circular TT Light" panose="020B0404020101020102" pitchFamily="34" charset="0"/>
              </a:rPr>
              <a:t>Lower cost, single analyte</a:t>
            </a:r>
          </a:p>
          <a:p>
            <a:endParaRPr lang="en-US" sz="1200" dirty="0">
              <a:latin typeface="3M Circular TT Light" panose="020B0404020101020102" pitchFamily="34" charset="0"/>
              <a:cs typeface="3M Circular TT Light" panose="020B0404020101020102" pitchFamily="34" charset="0"/>
            </a:endParaRPr>
          </a:p>
          <a:p>
            <a:endParaRPr lang="en-US" sz="1200" dirty="0">
              <a:latin typeface="3M Circular TT Light" panose="020B0404020101020102" pitchFamily="34" charset="0"/>
              <a:cs typeface="3M Circular TT Light" panose="020B0404020101020102" pitchFamily="34" charset="0"/>
            </a:endParaRPr>
          </a:p>
          <a:p>
            <a:endParaRPr lang="en-US" sz="1200" dirty="0">
              <a:latin typeface="3M Circular TT Light" panose="020B0404020101020102" pitchFamily="34" charset="0"/>
              <a:cs typeface="3M Circular TT Light" panose="020B0404020101020102" pitchFamily="34" charset="0"/>
            </a:endParaRPr>
          </a:p>
          <a:p>
            <a:r>
              <a:rPr lang="en-US" sz="1200" dirty="0">
                <a:latin typeface="3M Circular TT Light" panose="020B0404020101020102" pitchFamily="34" charset="0"/>
                <a:cs typeface="3M Circular TT Light" panose="020B0404020101020102" pitchFamily="34" charset="0"/>
              </a:rPr>
              <a:t>Quantitative result is provided by a companion palm sized reader</a:t>
            </a:r>
          </a:p>
          <a:p>
            <a:endParaRPr lang="en-US" sz="1200" dirty="0">
              <a:latin typeface="3M Circular TT Light" panose="020B0404020101020102" pitchFamily="34" charset="0"/>
              <a:cs typeface="3M Circular TT Light" panose="020B0404020101020102" pitchFamily="34" charset="0"/>
            </a:endParaRPr>
          </a:p>
          <a:p>
            <a:endParaRPr lang="en-US" sz="1200" dirty="0">
              <a:latin typeface="3M Circular TT Light" panose="020B0404020101020102" pitchFamily="34" charset="0"/>
              <a:cs typeface="3M Circular TT Light" panose="020B0404020101020102" pitchFamily="34" charset="0"/>
            </a:endParaRPr>
          </a:p>
          <a:p>
            <a:r>
              <a:rPr lang="en-US" sz="1200" dirty="0">
                <a:latin typeface="3M Circular TT Light" panose="020B0404020101020102" pitchFamily="34" charset="0"/>
                <a:cs typeface="3M Circular TT Light" panose="020B0404020101020102" pitchFamily="34" charset="0"/>
              </a:rPr>
              <a:t>Often used outside a healthcare setting for chronic disease mgmt.</a:t>
            </a:r>
          </a:p>
          <a:p>
            <a:endParaRPr lang="en-US" sz="1200" dirty="0">
              <a:latin typeface="3M Circular TT Light" panose="020B0404020101020102" pitchFamily="34" charset="0"/>
              <a:cs typeface="3M Circular TT Light" panose="020B0404020101020102" pitchFamily="34" charset="0"/>
            </a:endParaRPr>
          </a:p>
        </p:txBody>
      </p:sp>
      <p:sp>
        <p:nvSpPr>
          <p:cNvPr id="43" name="TextBox 42">
            <a:extLst>
              <a:ext uri="{FF2B5EF4-FFF2-40B4-BE49-F238E27FC236}">
                <a16:creationId xmlns:a16="http://schemas.microsoft.com/office/drawing/2014/main" id="{75DFBBE6-4C8B-43A9-BE00-5924EE118592}"/>
              </a:ext>
            </a:extLst>
          </p:cNvPr>
          <p:cNvSpPr txBox="1"/>
          <p:nvPr/>
        </p:nvSpPr>
        <p:spPr>
          <a:xfrm>
            <a:off x="10321145" y="3141900"/>
            <a:ext cx="1522413" cy="2585323"/>
          </a:xfrm>
          <a:prstGeom prst="rect">
            <a:avLst/>
          </a:prstGeom>
          <a:noFill/>
        </p:spPr>
        <p:txBody>
          <a:bodyPr wrap="square" lIns="0" tIns="0" rIns="0" bIns="0" rtlCol="0">
            <a:noAutofit/>
          </a:bodyPr>
          <a:lstStyle/>
          <a:p>
            <a:r>
              <a:rPr lang="en-US" sz="1200" dirty="0">
                <a:latin typeface="3M Circular TT Light" panose="020B0404020101020102" pitchFamily="34" charset="0"/>
                <a:cs typeface="3M Circular TT Light" panose="020B0404020101020102" pitchFamily="34" charset="0"/>
              </a:rPr>
              <a:t>Moderate/high cost, multi-analyte, may include complex fluidics</a:t>
            </a:r>
          </a:p>
          <a:p>
            <a:endParaRPr lang="en-US" sz="1200" dirty="0">
              <a:latin typeface="3M Circular TT Light" panose="020B0404020101020102" pitchFamily="34" charset="0"/>
              <a:cs typeface="3M Circular TT Light" panose="020B0404020101020102" pitchFamily="34" charset="0"/>
            </a:endParaRPr>
          </a:p>
          <a:p>
            <a:r>
              <a:rPr lang="en-US" sz="1200" dirty="0">
                <a:latin typeface="3M Circular TT Light" panose="020B0404020101020102" pitchFamily="34" charset="0"/>
                <a:cs typeface="3M Circular TT Light" panose="020B0404020101020102" pitchFamily="34" charset="0"/>
              </a:rPr>
              <a:t>Quantitative result is provided by a desktop sized reader with signal amplification</a:t>
            </a:r>
          </a:p>
          <a:p>
            <a:endParaRPr lang="en-US" sz="1200" dirty="0">
              <a:latin typeface="3M Circular TT Light" panose="020B0404020101020102" pitchFamily="34" charset="0"/>
              <a:cs typeface="3M Circular TT Light" panose="020B0404020101020102" pitchFamily="34" charset="0"/>
            </a:endParaRPr>
          </a:p>
          <a:p>
            <a:endParaRPr lang="en-US" sz="1200" dirty="0">
              <a:latin typeface="3M Circular TT Light" panose="020B0404020101020102" pitchFamily="34" charset="0"/>
              <a:cs typeface="3M Circular TT Light" panose="020B0404020101020102" pitchFamily="34" charset="0"/>
            </a:endParaRPr>
          </a:p>
          <a:p>
            <a:r>
              <a:rPr lang="en-US" sz="1200" dirty="0">
                <a:latin typeface="3M Circular TT Light" panose="020B0404020101020102" pitchFamily="34" charset="0"/>
                <a:cs typeface="3M Circular TT Light" panose="020B0404020101020102" pitchFamily="34" charset="0"/>
              </a:rPr>
              <a:t>Possibly used outside clinical lab setting (ex. Doctors office, pharmacist) </a:t>
            </a:r>
          </a:p>
        </p:txBody>
      </p:sp>
      <p:sp>
        <p:nvSpPr>
          <p:cNvPr id="51" name="TextBox 50">
            <a:extLst>
              <a:ext uri="{FF2B5EF4-FFF2-40B4-BE49-F238E27FC236}">
                <a16:creationId xmlns:a16="http://schemas.microsoft.com/office/drawing/2014/main" id="{192A9DE0-6B64-4DF6-9870-DD1BD7A97D3C}"/>
              </a:ext>
            </a:extLst>
          </p:cNvPr>
          <p:cNvSpPr txBox="1"/>
          <p:nvPr/>
        </p:nvSpPr>
        <p:spPr>
          <a:xfrm>
            <a:off x="8437639" y="3141900"/>
            <a:ext cx="1522413" cy="2400657"/>
          </a:xfrm>
          <a:prstGeom prst="rect">
            <a:avLst/>
          </a:prstGeom>
          <a:noFill/>
        </p:spPr>
        <p:txBody>
          <a:bodyPr wrap="square" lIns="0" tIns="0" rIns="0" bIns="0" rtlCol="0">
            <a:noAutofit/>
          </a:bodyPr>
          <a:lstStyle/>
          <a:p>
            <a:r>
              <a:rPr lang="en-US" sz="1200" dirty="0">
                <a:latin typeface="3M Circular TT Light" panose="020B0404020101020102" pitchFamily="34" charset="0"/>
                <a:cs typeface="3M Circular TT Light" panose="020B0404020101020102" pitchFamily="34" charset="0"/>
              </a:rPr>
              <a:t>Moderate Cost, multi-analyte</a:t>
            </a:r>
          </a:p>
          <a:p>
            <a:endParaRPr lang="en-US" sz="1200" dirty="0">
              <a:latin typeface="3M Circular TT Light" panose="020B0404020101020102" pitchFamily="34" charset="0"/>
              <a:cs typeface="3M Circular TT Light" panose="020B0404020101020102" pitchFamily="34" charset="0"/>
            </a:endParaRPr>
          </a:p>
          <a:p>
            <a:endParaRPr lang="en-US" sz="1200" dirty="0">
              <a:latin typeface="3M Circular TT Light" panose="020B0404020101020102" pitchFamily="34" charset="0"/>
              <a:cs typeface="3M Circular TT Light" panose="020B0404020101020102" pitchFamily="34" charset="0"/>
            </a:endParaRPr>
          </a:p>
          <a:p>
            <a:endParaRPr lang="en-US" sz="1200" dirty="0">
              <a:latin typeface="3M Circular TT Light" panose="020B0404020101020102" pitchFamily="34" charset="0"/>
              <a:cs typeface="3M Circular TT Light" panose="020B0404020101020102" pitchFamily="34" charset="0"/>
            </a:endParaRPr>
          </a:p>
          <a:p>
            <a:r>
              <a:rPr lang="en-US" sz="1200" dirty="0">
                <a:latin typeface="3M Circular TT Light" panose="020B0404020101020102" pitchFamily="34" charset="0"/>
                <a:cs typeface="3M Circular TT Light" panose="020B0404020101020102" pitchFamily="34" charset="0"/>
              </a:rPr>
              <a:t>Quantitative result is provided by a desktop sized reader with signal amplification</a:t>
            </a:r>
          </a:p>
          <a:p>
            <a:endParaRPr lang="en-US" sz="1200" dirty="0">
              <a:latin typeface="3M Circular TT Light" panose="020B0404020101020102" pitchFamily="34" charset="0"/>
              <a:cs typeface="3M Circular TT Light" panose="020B0404020101020102" pitchFamily="34" charset="0"/>
            </a:endParaRPr>
          </a:p>
          <a:p>
            <a:endParaRPr lang="en-US" sz="1200" dirty="0">
              <a:latin typeface="3M Circular TT Light" panose="020B0404020101020102" pitchFamily="34" charset="0"/>
              <a:cs typeface="3M Circular TT Light" panose="020B0404020101020102" pitchFamily="34" charset="0"/>
            </a:endParaRPr>
          </a:p>
          <a:p>
            <a:r>
              <a:rPr lang="en-US" sz="1200" dirty="0">
                <a:latin typeface="3M Circular TT Light" panose="020B0404020101020102" pitchFamily="34" charset="0"/>
                <a:cs typeface="3M Circular TT Light" panose="020B0404020101020102" pitchFamily="34" charset="0"/>
              </a:rPr>
              <a:t>Possibly used outside clinical lab setting (ex. Doctors office, pharmacist) </a:t>
            </a:r>
          </a:p>
        </p:txBody>
      </p:sp>
      <p:sp>
        <p:nvSpPr>
          <p:cNvPr id="55" name="TextBox 54">
            <a:extLst>
              <a:ext uri="{FF2B5EF4-FFF2-40B4-BE49-F238E27FC236}">
                <a16:creationId xmlns:a16="http://schemas.microsoft.com/office/drawing/2014/main" id="{97ACC771-A156-4F76-8E43-58B467F06F45}"/>
              </a:ext>
            </a:extLst>
          </p:cNvPr>
          <p:cNvSpPr txBox="1"/>
          <p:nvPr/>
        </p:nvSpPr>
        <p:spPr>
          <a:xfrm>
            <a:off x="6446069" y="3141900"/>
            <a:ext cx="1522413" cy="2400657"/>
          </a:xfrm>
          <a:prstGeom prst="rect">
            <a:avLst/>
          </a:prstGeom>
          <a:noFill/>
        </p:spPr>
        <p:txBody>
          <a:bodyPr wrap="square" lIns="0" tIns="0" rIns="0" bIns="0" rtlCol="0">
            <a:noAutofit/>
          </a:bodyPr>
          <a:lstStyle/>
          <a:p>
            <a:r>
              <a:rPr lang="en-US" sz="1200" dirty="0">
                <a:latin typeface="3M Circular TT Light" panose="020B0404020101020102" pitchFamily="34" charset="0"/>
                <a:cs typeface="3M Circular TT Light" panose="020B0404020101020102" pitchFamily="34" charset="0"/>
              </a:rPr>
              <a:t>Moderate Cost, multi-analyte</a:t>
            </a:r>
          </a:p>
          <a:p>
            <a:endParaRPr lang="en-US" sz="1200" dirty="0">
              <a:latin typeface="3M Circular TT Light" panose="020B0404020101020102" pitchFamily="34" charset="0"/>
              <a:cs typeface="3M Circular TT Light" panose="020B0404020101020102" pitchFamily="34" charset="0"/>
            </a:endParaRPr>
          </a:p>
          <a:p>
            <a:endParaRPr lang="en-US" sz="1200" dirty="0">
              <a:latin typeface="3M Circular TT Light" panose="020B0404020101020102" pitchFamily="34" charset="0"/>
              <a:cs typeface="3M Circular TT Light" panose="020B0404020101020102" pitchFamily="34" charset="0"/>
            </a:endParaRPr>
          </a:p>
          <a:p>
            <a:endParaRPr lang="en-US" sz="1200" dirty="0">
              <a:latin typeface="3M Circular TT Light" panose="020B0404020101020102" pitchFamily="34" charset="0"/>
              <a:cs typeface="3M Circular TT Light" panose="020B0404020101020102" pitchFamily="34" charset="0"/>
            </a:endParaRPr>
          </a:p>
          <a:p>
            <a:r>
              <a:rPr lang="en-US" sz="1200" dirty="0">
                <a:latin typeface="3M Circular TT Light" panose="020B0404020101020102" pitchFamily="34" charset="0"/>
                <a:cs typeface="3M Circular TT Light" panose="020B0404020101020102" pitchFamily="34" charset="0"/>
              </a:rPr>
              <a:t>Quantitative result is provided by a desktop sized reader</a:t>
            </a:r>
          </a:p>
          <a:p>
            <a:endParaRPr lang="en-US" sz="1200" dirty="0">
              <a:latin typeface="3M Circular TT Light" panose="020B0404020101020102" pitchFamily="34" charset="0"/>
              <a:cs typeface="3M Circular TT Light" panose="020B0404020101020102" pitchFamily="34" charset="0"/>
            </a:endParaRPr>
          </a:p>
          <a:p>
            <a:endParaRPr lang="en-US" sz="1200" dirty="0">
              <a:latin typeface="3M Circular TT Light" panose="020B0404020101020102" pitchFamily="34" charset="0"/>
              <a:cs typeface="3M Circular TT Light" panose="020B0404020101020102" pitchFamily="34" charset="0"/>
            </a:endParaRPr>
          </a:p>
          <a:p>
            <a:endParaRPr lang="en-US" sz="1200" dirty="0">
              <a:latin typeface="3M Circular TT Light" panose="020B0404020101020102" pitchFamily="34" charset="0"/>
              <a:cs typeface="3M Circular TT Light" panose="020B0404020101020102" pitchFamily="34" charset="0"/>
            </a:endParaRPr>
          </a:p>
          <a:p>
            <a:r>
              <a:rPr lang="en-US" sz="1200" dirty="0">
                <a:latin typeface="3M Circular TT Light" panose="020B0404020101020102" pitchFamily="34" charset="0"/>
                <a:cs typeface="3M Circular TT Light" panose="020B0404020101020102" pitchFamily="34" charset="0"/>
              </a:rPr>
              <a:t>Possibly used outside clinical lab setting (ex. Doctors office, pharmacist) </a:t>
            </a:r>
          </a:p>
          <a:p>
            <a:endParaRPr lang="en-US" sz="1200" dirty="0">
              <a:latin typeface="3M Circular TT Light" panose="020B0404020101020102" pitchFamily="34" charset="0"/>
              <a:cs typeface="3M Circular TT Light" panose="020B0404020101020102" pitchFamily="34" charset="0"/>
            </a:endParaRPr>
          </a:p>
        </p:txBody>
      </p:sp>
      <p:pic>
        <p:nvPicPr>
          <p:cNvPr id="52" name="Picture 51">
            <a:extLst>
              <a:ext uri="{FF2B5EF4-FFF2-40B4-BE49-F238E27FC236}">
                <a16:creationId xmlns:a16="http://schemas.microsoft.com/office/drawing/2014/main" id="{D5A93D10-CD06-4EF5-BF5C-F197DFBFE5F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9524" t="6587" r="11065" b="27061"/>
          <a:stretch/>
        </p:blipFill>
        <p:spPr>
          <a:xfrm>
            <a:off x="4185919" y="1534531"/>
            <a:ext cx="2114002" cy="837965"/>
          </a:xfrm>
          <a:prstGeom prst="rect">
            <a:avLst/>
          </a:prstGeom>
        </p:spPr>
      </p:pic>
      <p:sp>
        <p:nvSpPr>
          <p:cNvPr id="9" name="TextBox 8">
            <a:extLst>
              <a:ext uri="{FF2B5EF4-FFF2-40B4-BE49-F238E27FC236}">
                <a16:creationId xmlns:a16="http://schemas.microsoft.com/office/drawing/2014/main" id="{5E8569DD-A186-8E7B-D577-A54B765D897C}"/>
              </a:ext>
            </a:extLst>
          </p:cNvPr>
          <p:cNvSpPr txBox="1"/>
          <p:nvPr/>
        </p:nvSpPr>
        <p:spPr>
          <a:xfrm>
            <a:off x="0" y="6070802"/>
            <a:ext cx="12192000" cy="307777"/>
          </a:xfrm>
          <a:prstGeom prst="rect">
            <a:avLst/>
          </a:prstGeom>
          <a:solidFill>
            <a:srgbClr val="013BE3"/>
          </a:solidFill>
        </p:spPr>
        <p:txBody>
          <a:bodyPr wrap="square" lIns="0" tIns="0" rIns="0" bIns="0" rtlCol="0">
            <a:spAutoFit/>
          </a:bodyPr>
          <a:lstStyle/>
          <a:p>
            <a:pPr algn="ctr"/>
            <a:r>
              <a:rPr lang="en-US" sz="2000" dirty="0">
                <a:solidFill>
                  <a:schemeClr val="bg1"/>
                </a:solidFill>
              </a:rPr>
              <a:t>Where the customer starts might not be where they want to end</a:t>
            </a:r>
          </a:p>
        </p:txBody>
      </p:sp>
      <p:sp>
        <p:nvSpPr>
          <p:cNvPr id="10" name="Rectangle 9">
            <a:extLst>
              <a:ext uri="{FF2B5EF4-FFF2-40B4-BE49-F238E27FC236}">
                <a16:creationId xmlns:a16="http://schemas.microsoft.com/office/drawing/2014/main" id="{416CCA5A-269C-960F-2C38-F353C5574D4E}"/>
              </a:ext>
            </a:extLst>
          </p:cNvPr>
          <p:cNvSpPr/>
          <p:nvPr/>
        </p:nvSpPr>
        <p:spPr>
          <a:xfrm rot="16200000">
            <a:off x="6002232" y="-2676134"/>
            <a:ext cx="182880" cy="11203090"/>
          </a:xfrm>
          <a:prstGeom prst="rect">
            <a:avLst/>
          </a:prstGeom>
          <a:gradFill>
            <a:gsLst>
              <a:gs pos="50000">
                <a:srgbClr val="003CE6"/>
              </a:gs>
              <a:gs pos="0">
                <a:srgbClr val="00C8E6"/>
              </a:gs>
              <a:gs pos="100000">
                <a:srgbClr val="1E1E9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5C62F43-CF85-FCE0-E6B8-1A5E9C0FFD16}"/>
              </a:ext>
            </a:extLst>
          </p:cNvPr>
          <p:cNvPicPr>
            <a:picLocks noChangeAspect="1"/>
          </p:cNvPicPr>
          <p:nvPr/>
        </p:nvPicPr>
        <p:blipFill rotWithShape="1">
          <a:blip r:embed="rId9"/>
          <a:srcRect l="29215" t="6990" r="12922" b="10130"/>
          <a:stretch/>
        </p:blipFill>
        <p:spPr>
          <a:xfrm>
            <a:off x="10557605" y="1442594"/>
            <a:ext cx="1109649" cy="1271513"/>
          </a:xfrm>
          <a:prstGeom prst="rect">
            <a:avLst/>
          </a:prstGeom>
        </p:spPr>
      </p:pic>
      <p:pic>
        <p:nvPicPr>
          <p:cNvPr id="3" name="Picture 2">
            <a:extLst>
              <a:ext uri="{FF2B5EF4-FFF2-40B4-BE49-F238E27FC236}">
                <a16:creationId xmlns:a16="http://schemas.microsoft.com/office/drawing/2014/main" id="{68DD2496-9C6F-F264-E700-9501FD6A1B79}"/>
              </a:ext>
            </a:extLst>
          </p:cNvPr>
          <p:cNvPicPr>
            <a:picLocks noChangeAspect="1"/>
          </p:cNvPicPr>
          <p:nvPr/>
        </p:nvPicPr>
        <p:blipFill rotWithShape="1">
          <a:blip r:embed="rId10"/>
          <a:srcRect l="3509" t="20292" r="10719" b="11478"/>
          <a:stretch/>
        </p:blipFill>
        <p:spPr>
          <a:xfrm>
            <a:off x="8694451" y="1592473"/>
            <a:ext cx="1265601" cy="805414"/>
          </a:xfrm>
          <a:prstGeom prst="rect">
            <a:avLst/>
          </a:prstGeom>
        </p:spPr>
      </p:pic>
      <p:pic>
        <p:nvPicPr>
          <p:cNvPr id="6" name="Picture 5">
            <a:extLst>
              <a:ext uri="{FF2B5EF4-FFF2-40B4-BE49-F238E27FC236}">
                <a16:creationId xmlns:a16="http://schemas.microsoft.com/office/drawing/2014/main" id="{F2E02F93-ADB8-4D11-9EE1-C20F553ED0A9}"/>
              </a:ext>
            </a:extLst>
          </p:cNvPr>
          <p:cNvPicPr>
            <a:picLocks noChangeAspect="1"/>
          </p:cNvPicPr>
          <p:nvPr/>
        </p:nvPicPr>
        <p:blipFill rotWithShape="1">
          <a:blip r:embed="rId11"/>
          <a:srcRect l="6601" t="27258" r="6305" b="24591"/>
          <a:stretch/>
        </p:blipFill>
        <p:spPr>
          <a:xfrm>
            <a:off x="2401770" y="1641038"/>
            <a:ext cx="1689594" cy="928810"/>
          </a:xfrm>
          <a:prstGeom prst="rect">
            <a:avLst/>
          </a:prstGeom>
        </p:spPr>
      </p:pic>
      <p:pic>
        <p:nvPicPr>
          <p:cNvPr id="5" name="Picture 4">
            <a:extLst>
              <a:ext uri="{FF2B5EF4-FFF2-40B4-BE49-F238E27FC236}">
                <a16:creationId xmlns:a16="http://schemas.microsoft.com/office/drawing/2014/main" id="{3D3DB8AC-32C8-7B4C-28E0-EEC507FE7B1B}"/>
              </a:ext>
            </a:extLst>
          </p:cNvPr>
          <p:cNvPicPr>
            <a:picLocks noChangeAspect="1"/>
          </p:cNvPicPr>
          <p:nvPr/>
        </p:nvPicPr>
        <p:blipFill>
          <a:blip r:embed="rId12"/>
          <a:stretch>
            <a:fillRect/>
          </a:stretch>
        </p:blipFill>
        <p:spPr>
          <a:xfrm>
            <a:off x="6671800" y="1592473"/>
            <a:ext cx="1109648" cy="1100584"/>
          </a:xfrm>
          <a:prstGeom prst="rect">
            <a:avLst/>
          </a:prstGeom>
        </p:spPr>
      </p:pic>
    </p:spTree>
    <p:extLst>
      <p:ext uri="{BB962C8B-B14F-4D97-AF65-F5344CB8AC3E}">
        <p14:creationId xmlns:p14="http://schemas.microsoft.com/office/powerpoint/2010/main" val="154814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572C1D6-802E-471C-94F0-4AE38205481C}"/>
              </a:ext>
            </a:extLst>
          </p:cNvPr>
          <p:cNvGraphicFramePr>
            <a:graphicFrameLocks noChangeAspect="1"/>
          </p:cNvGraphicFramePr>
          <p:nvPr>
            <p:custDataLst>
              <p:tags r:id="rId1"/>
            </p:custDataLst>
            <p:extLst>
              <p:ext uri="{D42A27DB-BD31-4B8C-83A1-F6EECF244321}">
                <p14:modId xmlns:p14="http://schemas.microsoft.com/office/powerpoint/2010/main" val="24153928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7" name="Object 6" hidden="1">
                        <a:extLst>
                          <a:ext uri="{FF2B5EF4-FFF2-40B4-BE49-F238E27FC236}">
                            <a16:creationId xmlns:a16="http://schemas.microsoft.com/office/drawing/2014/main" id="{F572C1D6-802E-471C-94F0-4AE38205481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63E66880-1374-346A-4F0F-648CBF9FEFDE}"/>
              </a:ext>
            </a:extLst>
          </p:cNvPr>
          <p:cNvSpPr/>
          <p:nvPr/>
        </p:nvSpPr>
        <p:spPr>
          <a:xfrm rot="5400000">
            <a:off x="5631595" y="-5633305"/>
            <a:ext cx="928809" cy="12192000"/>
          </a:xfrm>
          <a:prstGeom prst="rect">
            <a:avLst/>
          </a:prstGeom>
          <a:gradFill>
            <a:gsLst>
              <a:gs pos="50000">
                <a:srgbClr val="003CE6"/>
              </a:gs>
              <a:gs pos="0">
                <a:srgbClr val="00C8E6"/>
              </a:gs>
              <a:gs pos="100000">
                <a:srgbClr val="1E1E9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365760" bIns="457200" rtlCol="0" anchor="ctr"/>
          <a:lstStyle/>
          <a:p>
            <a:r>
              <a:rPr lang="en-US" sz="3200" dirty="0">
                <a:latin typeface="+mj-lt"/>
              </a:rPr>
              <a:t>Microtiter Plate</a:t>
            </a:r>
          </a:p>
        </p:txBody>
      </p:sp>
      <p:sp>
        <p:nvSpPr>
          <p:cNvPr id="3" name="Content Placeholder 2">
            <a:extLst>
              <a:ext uri="{FF2B5EF4-FFF2-40B4-BE49-F238E27FC236}">
                <a16:creationId xmlns:a16="http://schemas.microsoft.com/office/drawing/2014/main" id="{60883524-D64D-484C-BC88-20B604187BF2}"/>
              </a:ext>
            </a:extLst>
          </p:cNvPr>
          <p:cNvSpPr>
            <a:spLocks noGrp="1"/>
          </p:cNvSpPr>
          <p:nvPr>
            <p:ph sz="quarter" idx="15"/>
          </p:nvPr>
        </p:nvSpPr>
        <p:spPr>
          <a:xfrm>
            <a:off x="4568034" y="1288722"/>
            <a:ext cx="7285035" cy="5073342"/>
          </a:xfrm>
        </p:spPr>
        <p:txBody>
          <a:bodyPr tIns="0" bIns="0"/>
          <a:lstStyle/>
          <a:p>
            <a:r>
              <a:rPr lang="en-US" sz="1800" dirty="0">
                <a:solidFill>
                  <a:srgbClr val="3333FF"/>
                </a:solidFill>
                <a:latin typeface="+mj-lt"/>
              </a:rPr>
              <a:t>Basic function</a:t>
            </a:r>
          </a:p>
          <a:p>
            <a:r>
              <a:rPr lang="en-US" sz="1400" dirty="0"/>
              <a:t>Versatile, standardized vehicle for high volume testing compatible with automated liquid handling equipment. Injection molded plate types may be specialized for the type of assay to be performed. The target analyte is detected usually via a colorimetric or fluorescence indicator dye in solution with the target analyte.</a:t>
            </a:r>
          </a:p>
          <a:p>
            <a:r>
              <a:rPr lang="en-US" sz="500" dirty="0"/>
              <a:t>-</a:t>
            </a:r>
          </a:p>
          <a:p>
            <a:r>
              <a:rPr lang="en-US" sz="1800" dirty="0">
                <a:solidFill>
                  <a:srgbClr val="3333FF"/>
                </a:solidFill>
                <a:latin typeface="+mj-lt"/>
              </a:rPr>
              <a:t>Format Key Concerns</a:t>
            </a:r>
          </a:p>
          <a:p>
            <a:r>
              <a:rPr lang="en-US" sz="1400" dirty="0"/>
              <a:t> </a:t>
            </a:r>
          </a:p>
          <a:p>
            <a:endParaRPr lang="en-US" sz="1400" dirty="0"/>
          </a:p>
          <a:p>
            <a:endParaRPr lang="en-US" sz="1400" dirty="0"/>
          </a:p>
          <a:p>
            <a:endParaRPr lang="en-US" sz="1400" dirty="0"/>
          </a:p>
          <a:p>
            <a:r>
              <a:rPr lang="en-US" sz="700" dirty="0"/>
              <a:t>-</a:t>
            </a:r>
          </a:p>
          <a:p>
            <a:r>
              <a:rPr lang="en-US" sz="1800" dirty="0">
                <a:solidFill>
                  <a:srgbClr val="3333FF"/>
                </a:solidFill>
                <a:latin typeface="+mj-lt"/>
              </a:rPr>
              <a:t>Relevant 3M materials</a:t>
            </a:r>
          </a:p>
          <a:p>
            <a:pPr marL="342900" indent="-342900">
              <a:spcAft>
                <a:spcPts val="0"/>
              </a:spcAft>
              <a:buAutoNum type="arabicPeriod"/>
            </a:pPr>
            <a:r>
              <a:rPr lang="en-US" sz="1400" dirty="0"/>
              <a:t>3M™ Microfluidic Diagnostic Tapes</a:t>
            </a:r>
          </a:p>
          <a:p>
            <a:pPr marL="468313" lvl="1" indent="-285750">
              <a:spcAft>
                <a:spcPts val="0"/>
              </a:spcAft>
            </a:pPr>
            <a:r>
              <a:rPr lang="en-US" sz="1200" dirty="0"/>
              <a:t>3M™ Microfluidic Diagnostic Tape, 9795, Silicone Adhesive Tape (delayed tack)</a:t>
            </a:r>
          </a:p>
          <a:p>
            <a:pPr marL="468313" lvl="1" indent="-285750">
              <a:spcAft>
                <a:spcPts val="0"/>
              </a:spcAft>
            </a:pPr>
            <a:r>
              <a:rPr lang="en-US" sz="1200" dirty="0"/>
              <a:t>3M™ Microfluidic Diagnostic Tape, 9982, Silicone Adhesive on Tape (hi-bond)</a:t>
            </a:r>
          </a:p>
          <a:p>
            <a:pPr marL="468313" lvl="1" indent="-285750">
              <a:spcAft>
                <a:spcPts val="0"/>
              </a:spcAft>
            </a:pPr>
            <a:r>
              <a:rPr lang="en-US" sz="1200" dirty="0"/>
              <a:t>3M™ Microfluidic Diagnostic Tape, 9792, Single Sided (acrylate on foil)</a:t>
            </a:r>
            <a:endParaRPr lang="en-US" sz="1800" dirty="0">
              <a:latin typeface="+mj-lt"/>
            </a:endParaRPr>
          </a:p>
          <a:p>
            <a:pPr marL="468313" lvl="1" indent="-285750">
              <a:spcAft>
                <a:spcPts val="0"/>
              </a:spcAft>
            </a:pPr>
            <a:r>
              <a:rPr lang="en-US" sz="1200" dirty="0"/>
              <a:t>3M™ Microfluidic Diagnostic Tape, 9793, Single Sided Clear Polyolefin Tape (acrylate)</a:t>
            </a:r>
          </a:p>
        </p:txBody>
      </p:sp>
      <p:sp>
        <p:nvSpPr>
          <p:cNvPr id="9" name="Oval 8">
            <a:extLst>
              <a:ext uri="{FF2B5EF4-FFF2-40B4-BE49-F238E27FC236}">
                <a16:creationId xmlns:a16="http://schemas.microsoft.com/office/drawing/2014/main" id="{CBF60D7C-BA6F-4036-A66C-44FA0D63F222}"/>
              </a:ext>
            </a:extLst>
          </p:cNvPr>
          <p:cNvSpPr/>
          <p:nvPr/>
        </p:nvSpPr>
        <p:spPr>
          <a:xfrm>
            <a:off x="800100" y="2754161"/>
            <a:ext cx="457200" cy="457200"/>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lIns="180000" tIns="180000" rIns="180000" bIns="180000" rtlCol="0" anchor="ctr" anchorCtr="0"/>
          <a:lstStyle/>
          <a:p>
            <a:pPr algn="ctr"/>
            <a:r>
              <a:rPr lang="en-US" sz="2000"/>
              <a:t>1</a:t>
            </a:r>
          </a:p>
        </p:txBody>
      </p:sp>
      <p:pic>
        <p:nvPicPr>
          <p:cNvPr id="16" name="Picture 15">
            <a:extLst>
              <a:ext uri="{FF2B5EF4-FFF2-40B4-BE49-F238E27FC236}">
                <a16:creationId xmlns:a16="http://schemas.microsoft.com/office/drawing/2014/main" id="{EB5FCD0A-C3A1-4851-AA08-BE80C02BB902}"/>
              </a:ext>
            </a:extLst>
          </p:cNvPr>
          <p:cNvPicPr>
            <a:picLocks noChangeAspect="1"/>
          </p:cNvPicPr>
          <p:nvPr/>
        </p:nvPicPr>
        <p:blipFill rotWithShape="1">
          <a:blip r:embed="rId6"/>
          <a:srcRect l="10421" t="9850" r="10043" b="6091"/>
          <a:stretch/>
        </p:blipFill>
        <p:spPr>
          <a:xfrm>
            <a:off x="564592" y="2754161"/>
            <a:ext cx="2340533" cy="2473654"/>
          </a:xfrm>
          <a:prstGeom prst="rect">
            <a:avLst/>
          </a:prstGeom>
        </p:spPr>
      </p:pic>
      <p:sp>
        <p:nvSpPr>
          <p:cNvPr id="8" name="TextBox 7">
            <a:extLst>
              <a:ext uri="{FF2B5EF4-FFF2-40B4-BE49-F238E27FC236}">
                <a16:creationId xmlns:a16="http://schemas.microsoft.com/office/drawing/2014/main" id="{39BDA608-8525-5A73-81B6-8B389B2D9097}"/>
              </a:ext>
            </a:extLst>
          </p:cNvPr>
          <p:cNvSpPr txBox="1"/>
          <p:nvPr/>
        </p:nvSpPr>
        <p:spPr>
          <a:xfrm>
            <a:off x="5425295" y="3333750"/>
            <a:ext cx="151600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effectLst/>
                <a:uLnTx/>
                <a:uFillTx/>
                <a:ea typeface="+mn-ea"/>
                <a:cs typeface="+mn-cs"/>
              </a:rPr>
              <a:t>Material Properties</a:t>
            </a:r>
          </a:p>
        </p:txBody>
      </p:sp>
      <p:sp>
        <p:nvSpPr>
          <p:cNvPr id="10" name="TextBox 9">
            <a:extLst>
              <a:ext uri="{FF2B5EF4-FFF2-40B4-BE49-F238E27FC236}">
                <a16:creationId xmlns:a16="http://schemas.microsoft.com/office/drawing/2014/main" id="{C1DE3524-5D86-8D9B-9CED-865200AA46FB}"/>
              </a:ext>
            </a:extLst>
          </p:cNvPr>
          <p:cNvSpPr txBox="1"/>
          <p:nvPr/>
        </p:nvSpPr>
        <p:spPr>
          <a:xfrm>
            <a:off x="9041917" y="3555368"/>
            <a:ext cx="2360004" cy="846386"/>
          </a:xfrm>
          <a:prstGeom prst="rect">
            <a:avLst/>
          </a:prstGeom>
          <a:noFill/>
        </p:spPr>
        <p:txBody>
          <a:bodyPr wrap="square" lIns="0" tIns="0" rIns="0" bIns="0" rtlCol="0">
            <a:spAutoFit/>
          </a:bodyPr>
          <a:lstStyle/>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u="none" strike="noStrike" kern="1200" cap="none" spc="0" normalizeH="0" baseline="0" noProof="0" dirty="0">
                <a:ln>
                  <a:noFill/>
                </a:ln>
                <a:solidFill>
                  <a:prstClr val="black"/>
                </a:solidFill>
                <a:effectLst/>
                <a:uLnTx/>
                <a:uFillTx/>
                <a:cs typeface="3M Circular TT Light" panose="020B0404020101020102" pitchFamily="34" charset="77"/>
              </a:rPr>
              <a:t>Die Cutting</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Quality </a:t>
            </a:r>
            <a:r>
              <a:rPr kumimoji="0" lang="en-US" sz="1100" b="1" u="none" strike="noStrike" kern="1200" cap="none" spc="0" normalizeH="0" baseline="0" noProof="0" dirty="0">
                <a:ln>
                  <a:noFill/>
                </a:ln>
                <a:solidFill>
                  <a:srgbClr val="3333FF"/>
                </a:solidFill>
                <a:effectLst/>
                <a:uLnTx/>
                <a:uFillTx/>
                <a:cs typeface="3M Circular TT Light" panose="020B0404020101020102" pitchFamily="34" charset="77"/>
              </a:rPr>
              <a:t>Uniformity Control</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Traceability</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Manufacturing to Scale</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u="none" strike="noStrike" kern="1200" cap="none" spc="0" normalizeH="0" baseline="0" noProof="0" dirty="0">
                <a:ln>
                  <a:noFill/>
                </a:ln>
                <a:solidFill>
                  <a:srgbClr val="3333FF"/>
                </a:solidFill>
                <a:effectLst/>
                <a:uLnTx/>
                <a:uFillTx/>
                <a:cs typeface="3M Circular TT Light" panose="020B0404020101020102" pitchFamily="34" charset="77"/>
              </a:rPr>
              <a:t>Change management</a:t>
            </a:r>
          </a:p>
        </p:txBody>
      </p:sp>
      <p:sp>
        <p:nvSpPr>
          <p:cNvPr id="11" name="TextBox 10">
            <a:extLst>
              <a:ext uri="{FF2B5EF4-FFF2-40B4-BE49-F238E27FC236}">
                <a16:creationId xmlns:a16="http://schemas.microsoft.com/office/drawing/2014/main" id="{820F4B5B-9D35-489A-41DC-93D6246A5432}"/>
              </a:ext>
            </a:extLst>
          </p:cNvPr>
          <p:cNvSpPr txBox="1"/>
          <p:nvPr/>
        </p:nvSpPr>
        <p:spPr>
          <a:xfrm>
            <a:off x="7417817" y="3555368"/>
            <a:ext cx="2145459" cy="677108"/>
          </a:xfrm>
          <a:prstGeom prst="rect">
            <a:avLst/>
          </a:prstGeom>
          <a:noFill/>
        </p:spPr>
        <p:txBody>
          <a:bodyPr wrap="square" lIns="0" tIns="0" rIns="0" bIns="0" rtlCol="0">
            <a:spAutoFit/>
          </a:bodyPr>
          <a:lstStyle/>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Biocompatibility</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Thermo Stability</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Chemically Inert</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Assay Compatible</a:t>
            </a:r>
          </a:p>
        </p:txBody>
      </p:sp>
      <p:sp>
        <p:nvSpPr>
          <p:cNvPr id="12" name="TextBox 11">
            <a:extLst>
              <a:ext uri="{FF2B5EF4-FFF2-40B4-BE49-F238E27FC236}">
                <a16:creationId xmlns:a16="http://schemas.microsoft.com/office/drawing/2014/main" id="{D95435B8-D448-C9CF-F185-DAC7F594FBB7}"/>
              </a:ext>
            </a:extLst>
          </p:cNvPr>
          <p:cNvSpPr txBox="1"/>
          <p:nvPr/>
        </p:nvSpPr>
        <p:spPr>
          <a:xfrm>
            <a:off x="5425296" y="3567795"/>
            <a:ext cx="2335612" cy="846386"/>
          </a:xfrm>
          <a:prstGeom prst="rect">
            <a:avLst/>
          </a:prstGeom>
          <a:noFill/>
        </p:spPr>
        <p:txBody>
          <a:bodyPr wrap="square" lIns="0" tIns="0" rIns="0" bIns="0" rtlCol="0">
            <a:spAutoFit/>
          </a:bodyPr>
          <a:lstStyle/>
          <a:p>
            <a:pPr marL="91440" indent="-91440">
              <a:buFont typeface="Arial" panose="020B0604020202020204" pitchFamily="34" charset="0"/>
              <a:buChar char="•"/>
              <a:defRPr/>
            </a:pPr>
            <a:r>
              <a:rPr lang="en-US" sz="1100" b="1" dirty="0">
                <a:solidFill>
                  <a:srgbClr val="3333FF"/>
                </a:solidFill>
                <a:cs typeface="3M Circular TT Light" panose="020B0404020101020102" pitchFamily="34" charset="77"/>
              </a:rPr>
              <a:t>Low Fluorescence</a:t>
            </a:r>
          </a:p>
          <a:p>
            <a:pPr marL="91440" indent="-91440">
              <a:buFont typeface="Arial" panose="020B0604020202020204" pitchFamily="34" charset="0"/>
              <a:buChar char="•"/>
              <a:defRPr/>
            </a:pPr>
            <a:r>
              <a:rPr lang="en-US" sz="1100" dirty="0">
                <a:solidFill>
                  <a:prstClr val="black"/>
                </a:solidFill>
                <a:cs typeface="3M Circular TT Light" panose="020B0404020101020102" pitchFamily="34" charset="77"/>
              </a:rPr>
              <a:t>Caliper Tolerances</a:t>
            </a:r>
          </a:p>
          <a:p>
            <a:pPr marL="91440" indent="-91440">
              <a:buFont typeface="Arial" panose="020B0604020202020204" pitchFamily="34" charset="0"/>
              <a:buChar char="•"/>
              <a:defRPr/>
            </a:pPr>
            <a:r>
              <a:rPr lang="en-US" sz="1100" b="1" dirty="0">
                <a:solidFill>
                  <a:srgbClr val="3333FF"/>
                </a:solidFill>
                <a:cs typeface="3M Circular TT Light" panose="020B0404020101020102" pitchFamily="34" charset="77"/>
              </a:rPr>
              <a:t>Light Transmission Spectra</a:t>
            </a:r>
          </a:p>
          <a:p>
            <a:pPr marL="91440" indent="-91440">
              <a:buFont typeface="Arial" panose="020B0604020202020204" pitchFamily="34" charset="0"/>
              <a:buChar char="•"/>
              <a:defRPr/>
            </a:pPr>
            <a:r>
              <a:rPr lang="en-US" sz="1100" b="1" dirty="0">
                <a:solidFill>
                  <a:srgbClr val="3333FF"/>
                </a:solidFill>
                <a:cs typeface="3M Circular TT Light" panose="020B0404020101020102" pitchFamily="34" charset="77"/>
              </a:rPr>
              <a:t>Clarity or Haze</a:t>
            </a:r>
          </a:p>
          <a:p>
            <a:pPr marL="91440" indent="-91440">
              <a:buFont typeface="Arial" panose="020B0604020202020204" pitchFamily="34" charset="0"/>
              <a:buChar char="•"/>
              <a:defRPr/>
            </a:pPr>
            <a:r>
              <a:rPr lang="en-US" sz="1100" b="1" dirty="0">
                <a:solidFill>
                  <a:srgbClr val="3333FF"/>
                </a:solidFill>
                <a:cs typeface="3M Circular TT Light" panose="020B0404020101020102" pitchFamily="34" charset="77"/>
              </a:rPr>
              <a:t>Solvent Resistance</a:t>
            </a:r>
            <a:endParaRPr kumimoji="0" lang="en-US" sz="1100" b="1" u="none" strike="noStrike" kern="1200" cap="none" spc="0" normalizeH="0" baseline="0" noProof="0" dirty="0">
              <a:ln>
                <a:noFill/>
              </a:ln>
              <a:solidFill>
                <a:srgbClr val="3333FF"/>
              </a:solidFill>
              <a:effectLst/>
              <a:uLnTx/>
              <a:uFillTx/>
              <a:cs typeface="3M Circular TT Light" panose="020B0404020101020102" pitchFamily="34" charset="77"/>
            </a:endParaRPr>
          </a:p>
        </p:txBody>
      </p:sp>
      <p:sp>
        <p:nvSpPr>
          <p:cNvPr id="13" name="TextBox 12">
            <a:extLst>
              <a:ext uri="{FF2B5EF4-FFF2-40B4-BE49-F238E27FC236}">
                <a16:creationId xmlns:a16="http://schemas.microsoft.com/office/drawing/2014/main" id="{92F7CE8F-193E-9F62-5DC3-F1457D4094C8}"/>
              </a:ext>
            </a:extLst>
          </p:cNvPr>
          <p:cNvSpPr txBox="1"/>
          <p:nvPr/>
        </p:nvSpPr>
        <p:spPr>
          <a:xfrm>
            <a:off x="7417817" y="3333750"/>
            <a:ext cx="151600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effectLst/>
                <a:uLnTx/>
                <a:uFillTx/>
                <a:ea typeface="+mn-ea"/>
                <a:cs typeface="+mn-cs"/>
              </a:rPr>
              <a:t>Compatibility</a:t>
            </a:r>
          </a:p>
        </p:txBody>
      </p:sp>
      <p:sp>
        <p:nvSpPr>
          <p:cNvPr id="14" name="TextBox 13">
            <a:extLst>
              <a:ext uri="{FF2B5EF4-FFF2-40B4-BE49-F238E27FC236}">
                <a16:creationId xmlns:a16="http://schemas.microsoft.com/office/drawing/2014/main" id="{EAF423B8-4EBD-9D70-54F7-0C6042702009}"/>
              </a:ext>
            </a:extLst>
          </p:cNvPr>
          <p:cNvSpPr txBox="1"/>
          <p:nvPr/>
        </p:nvSpPr>
        <p:spPr>
          <a:xfrm>
            <a:off x="9041917" y="3333750"/>
            <a:ext cx="151600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effectLst/>
                <a:uLnTx/>
                <a:uFillTx/>
                <a:ea typeface="+mn-ea"/>
                <a:cs typeface="+mn-cs"/>
              </a:rPr>
              <a:t>Manufacturability</a:t>
            </a:r>
          </a:p>
        </p:txBody>
      </p:sp>
    </p:spTree>
    <p:extLst>
      <p:ext uri="{BB962C8B-B14F-4D97-AF65-F5344CB8AC3E}">
        <p14:creationId xmlns:p14="http://schemas.microsoft.com/office/powerpoint/2010/main" val="77884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84A02BBA-4E6E-466E-8B07-40F6A3396B96}"/>
              </a:ext>
            </a:extLst>
          </p:cNvPr>
          <p:cNvGraphicFramePr>
            <a:graphicFrameLocks noChangeAspect="1"/>
          </p:cNvGraphicFramePr>
          <p:nvPr>
            <p:custDataLst>
              <p:tags r:id="rId1"/>
            </p:custDataLst>
            <p:extLst>
              <p:ext uri="{D42A27DB-BD31-4B8C-83A1-F6EECF244321}">
                <p14:modId xmlns:p14="http://schemas.microsoft.com/office/powerpoint/2010/main" val="3122954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12" name="Object 11" hidden="1">
                        <a:extLst>
                          <a:ext uri="{FF2B5EF4-FFF2-40B4-BE49-F238E27FC236}">
                            <a16:creationId xmlns:a16="http://schemas.microsoft.com/office/drawing/2014/main" id="{84A02BBA-4E6E-466E-8B07-40F6A3396B9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6E34ACEC-88AD-889A-E59C-DD1BC7547C82}"/>
              </a:ext>
            </a:extLst>
          </p:cNvPr>
          <p:cNvPicPr>
            <a:picLocks noChangeAspect="1"/>
          </p:cNvPicPr>
          <p:nvPr/>
        </p:nvPicPr>
        <p:blipFill rotWithShape="1">
          <a:blip r:embed="rId6"/>
          <a:srcRect t="13519" b="27778"/>
          <a:stretch/>
        </p:blipFill>
        <p:spPr>
          <a:xfrm>
            <a:off x="320845" y="4473576"/>
            <a:ext cx="3339759" cy="1568450"/>
          </a:xfrm>
          <a:prstGeom prst="rect">
            <a:avLst/>
          </a:prstGeom>
        </p:spPr>
      </p:pic>
      <p:sp>
        <p:nvSpPr>
          <p:cNvPr id="3" name="Content Placeholder 2">
            <a:extLst>
              <a:ext uri="{FF2B5EF4-FFF2-40B4-BE49-F238E27FC236}">
                <a16:creationId xmlns:a16="http://schemas.microsoft.com/office/drawing/2014/main" id="{60883524-D64D-484C-BC88-20B604187BF2}"/>
              </a:ext>
            </a:extLst>
          </p:cNvPr>
          <p:cNvSpPr>
            <a:spLocks noGrp="1"/>
          </p:cNvSpPr>
          <p:nvPr>
            <p:ph sz="quarter" idx="15"/>
          </p:nvPr>
        </p:nvSpPr>
        <p:spPr>
          <a:xfrm>
            <a:off x="4568034" y="1409064"/>
            <a:ext cx="7285035" cy="4953000"/>
          </a:xfrm>
        </p:spPr>
        <p:txBody>
          <a:bodyPr tIns="0" bIns="0"/>
          <a:lstStyle/>
          <a:p>
            <a:r>
              <a:rPr lang="en-US" sz="1800" dirty="0">
                <a:solidFill>
                  <a:srgbClr val="3333FF"/>
                </a:solidFill>
                <a:latin typeface="+mj-lt"/>
              </a:rPr>
              <a:t>Basic function</a:t>
            </a:r>
          </a:p>
          <a:p>
            <a:r>
              <a:rPr lang="en-US" sz="1400" dirty="0"/>
              <a:t>Wicking / membrane materials are used to control the flow of a biological fluid. The target analyte is detected via a colorimetric indicator within a central membrane pad. The devices are widely used and typically very low cost POCT devices</a:t>
            </a:r>
          </a:p>
          <a:p>
            <a:r>
              <a:rPr lang="en-US" sz="500" dirty="0"/>
              <a:t>-</a:t>
            </a:r>
          </a:p>
          <a:p>
            <a:r>
              <a:rPr lang="en-US" sz="1800" dirty="0">
                <a:solidFill>
                  <a:srgbClr val="3333FF"/>
                </a:solidFill>
                <a:latin typeface="+mj-lt"/>
              </a:rPr>
              <a:t>Format Key Concerns</a:t>
            </a:r>
          </a:p>
          <a:p>
            <a:endParaRPr lang="en-US" sz="1800" dirty="0">
              <a:solidFill>
                <a:srgbClr val="3333FF"/>
              </a:solidFill>
              <a:latin typeface="+mj-lt"/>
            </a:endParaRPr>
          </a:p>
          <a:p>
            <a:endParaRPr lang="en-US" sz="1800" dirty="0">
              <a:solidFill>
                <a:srgbClr val="3333FF"/>
              </a:solidFill>
              <a:latin typeface="+mj-lt"/>
            </a:endParaRPr>
          </a:p>
          <a:p>
            <a:endParaRPr lang="en-US" sz="1800" dirty="0">
              <a:solidFill>
                <a:srgbClr val="3333FF"/>
              </a:solidFill>
              <a:latin typeface="+mj-lt"/>
            </a:endParaRPr>
          </a:p>
          <a:p>
            <a:endParaRPr lang="en-US" sz="1800" dirty="0">
              <a:solidFill>
                <a:srgbClr val="3333FF"/>
              </a:solidFill>
              <a:latin typeface="+mj-lt"/>
            </a:endParaRPr>
          </a:p>
          <a:p>
            <a:r>
              <a:rPr lang="en-US" sz="1800" dirty="0">
                <a:solidFill>
                  <a:srgbClr val="3333FF"/>
                </a:solidFill>
                <a:latin typeface="+mj-lt"/>
              </a:rPr>
              <a:t>Relevant 3M materials</a:t>
            </a:r>
          </a:p>
          <a:p>
            <a:pPr marL="342900" indent="-342900">
              <a:buFont typeface="+mj-lt"/>
              <a:buAutoNum type="arabicPeriod"/>
            </a:pPr>
            <a:r>
              <a:rPr lang="en-US" sz="1400" dirty="0"/>
              <a:t>3M™ Microfluidic Diagnostic Tape 9969, Transfer Tape</a:t>
            </a:r>
          </a:p>
          <a:p>
            <a:pPr marL="342900" indent="-342900">
              <a:buFont typeface="+mj-lt"/>
              <a:buAutoNum type="arabicPeriod"/>
            </a:pPr>
            <a:r>
              <a:rPr lang="en-US" sz="1400" dirty="0"/>
              <a:t>3M™ Microfluidic Diagnostic Tape 9972A, Thick Spacer Tape</a:t>
            </a:r>
            <a:endParaRPr lang="en-US" sz="1400" dirty="0">
              <a:latin typeface="+mj-lt"/>
            </a:endParaRPr>
          </a:p>
          <a:p>
            <a:endParaRPr lang="en-US" sz="1800" dirty="0">
              <a:latin typeface="+mj-lt"/>
            </a:endParaRPr>
          </a:p>
        </p:txBody>
      </p:sp>
      <p:pic>
        <p:nvPicPr>
          <p:cNvPr id="7" name="Picture 6">
            <a:extLst>
              <a:ext uri="{FF2B5EF4-FFF2-40B4-BE49-F238E27FC236}">
                <a16:creationId xmlns:a16="http://schemas.microsoft.com/office/drawing/2014/main" id="{5CBCCD82-E472-49DB-BCE9-BB2E8157567F}"/>
              </a:ext>
            </a:extLst>
          </p:cNvPr>
          <p:cNvPicPr>
            <a:picLocks noChangeAspect="1"/>
          </p:cNvPicPr>
          <p:nvPr/>
        </p:nvPicPr>
        <p:blipFill rotWithShape="1">
          <a:blip r:embed="rId7"/>
          <a:srcRect l="20453" t="22614" r="17579" b="8678"/>
          <a:stretch/>
        </p:blipFill>
        <p:spPr>
          <a:xfrm>
            <a:off x="457200" y="1202373"/>
            <a:ext cx="3067050" cy="1924049"/>
          </a:xfrm>
          <a:prstGeom prst="rect">
            <a:avLst/>
          </a:prstGeom>
        </p:spPr>
      </p:pic>
      <p:sp>
        <p:nvSpPr>
          <p:cNvPr id="9" name="Oval 8">
            <a:extLst>
              <a:ext uri="{FF2B5EF4-FFF2-40B4-BE49-F238E27FC236}">
                <a16:creationId xmlns:a16="http://schemas.microsoft.com/office/drawing/2014/main" id="{CBF60D7C-BA6F-4036-A66C-44FA0D63F222}"/>
              </a:ext>
            </a:extLst>
          </p:cNvPr>
          <p:cNvSpPr/>
          <p:nvPr/>
        </p:nvSpPr>
        <p:spPr>
          <a:xfrm>
            <a:off x="3524250" y="5029201"/>
            <a:ext cx="457200" cy="457200"/>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lIns="180000" tIns="180000" rIns="180000" bIns="180000" rtlCol="0" anchor="ctr" anchorCtr="0"/>
          <a:lstStyle/>
          <a:p>
            <a:pPr algn="ctr"/>
            <a:r>
              <a:rPr lang="en-US" sz="2000"/>
              <a:t>1</a:t>
            </a:r>
          </a:p>
        </p:txBody>
      </p:sp>
      <p:sp>
        <p:nvSpPr>
          <p:cNvPr id="10" name="Oval 9">
            <a:extLst>
              <a:ext uri="{FF2B5EF4-FFF2-40B4-BE49-F238E27FC236}">
                <a16:creationId xmlns:a16="http://schemas.microsoft.com/office/drawing/2014/main" id="{865B7B1B-D798-4D02-96AE-778E1DEEC958}"/>
              </a:ext>
            </a:extLst>
          </p:cNvPr>
          <p:cNvSpPr/>
          <p:nvPr/>
        </p:nvSpPr>
        <p:spPr>
          <a:xfrm>
            <a:off x="3524250" y="5582202"/>
            <a:ext cx="457200" cy="457200"/>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lIns="180000" tIns="180000" rIns="180000" bIns="180000" rtlCol="0" anchor="ctr" anchorCtr="0"/>
          <a:lstStyle/>
          <a:p>
            <a:pPr algn="ctr"/>
            <a:r>
              <a:rPr lang="en-US" sz="2000"/>
              <a:t>2</a:t>
            </a:r>
          </a:p>
        </p:txBody>
      </p:sp>
      <p:sp>
        <p:nvSpPr>
          <p:cNvPr id="13" name="TextBox 12">
            <a:extLst>
              <a:ext uri="{FF2B5EF4-FFF2-40B4-BE49-F238E27FC236}">
                <a16:creationId xmlns:a16="http://schemas.microsoft.com/office/drawing/2014/main" id="{E9CF7814-10A3-7C04-855A-5BB9C7521610}"/>
              </a:ext>
            </a:extLst>
          </p:cNvPr>
          <p:cNvSpPr txBox="1"/>
          <p:nvPr/>
        </p:nvSpPr>
        <p:spPr>
          <a:xfrm>
            <a:off x="5234795" y="3149086"/>
            <a:ext cx="151600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effectLst/>
                <a:uLnTx/>
                <a:uFillTx/>
                <a:ea typeface="+mn-ea"/>
                <a:cs typeface="+mn-cs"/>
              </a:rPr>
              <a:t>Material Properties</a:t>
            </a:r>
          </a:p>
        </p:txBody>
      </p:sp>
      <p:sp>
        <p:nvSpPr>
          <p:cNvPr id="14" name="TextBox 13">
            <a:extLst>
              <a:ext uri="{FF2B5EF4-FFF2-40B4-BE49-F238E27FC236}">
                <a16:creationId xmlns:a16="http://schemas.microsoft.com/office/drawing/2014/main" id="{255C03BE-CC9D-0BC4-D899-AF295B139085}"/>
              </a:ext>
            </a:extLst>
          </p:cNvPr>
          <p:cNvSpPr txBox="1"/>
          <p:nvPr/>
        </p:nvSpPr>
        <p:spPr>
          <a:xfrm>
            <a:off x="8851417" y="3370704"/>
            <a:ext cx="2360004" cy="846386"/>
          </a:xfrm>
          <a:prstGeom prst="rect">
            <a:avLst/>
          </a:prstGeom>
          <a:noFill/>
        </p:spPr>
        <p:txBody>
          <a:bodyPr wrap="square" lIns="0" tIns="0" rIns="0" bIns="0" rtlCol="0">
            <a:spAutoFit/>
          </a:bodyPr>
          <a:lstStyle/>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u="none" strike="noStrike" kern="1200" cap="none" spc="0" normalizeH="0" baseline="0" noProof="0" dirty="0">
                <a:ln>
                  <a:noFill/>
                </a:ln>
                <a:solidFill>
                  <a:srgbClr val="3333FF"/>
                </a:solidFill>
                <a:effectLst/>
                <a:uLnTx/>
                <a:uFillTx/>
                <a:cs typeface="3M Circular TT Light" panose="020B0404020101020102" pitchFamily="34" charset="77"/>
              </a:rPr>
              <a:t>Die Cutting</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Quality </a:t>
            </a:r>
            <a:r>
              <a:rPr kumimoji="0" lang="en-US" sz="1100" b="1" u="none" strike="noStrike" kern="1200" cap="none" spc="0" normalizeH="0" baseline="0" noProof="0" dirty="0">
                <a:ln>
                  <a:noFill/>
                </a:ln>
                <a:solidFill>
                  <a:srgbClr val="3333FF"/>
                </a:solidFill>
                <a:effectLst/>
                <a:uLnTx/>
                <a:uFillTx/>
                <a:cs typeface="3M Circular TT Light" panose="020B0404020101020102" pitchFamily="34" charset="77"/>
              </a:rPr>
              <a:t>Uniformity Control</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Traceability</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Manufacturing to Scale</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u="none" strike="noStrike" kern="1200" cap="none" spc="0" normalizeH="0" baseline="0" noProof="0" dirty="0">
                <a:ln>
                  <a:noFill/>
                </a:ln>
                <a:solidFill>
                  <a:srgbClr val="3333FF"/>
                </a:solidFill>
                <a:effectLst/>
                <a:uLnTx/>
                <a:uFillTx/>
                <a:cs typeface="3M Circular TT Light" panose="020B0404020101020102" pitchFamily="34" charset="77"/>
              </a:rPr>
              <a:t>Change management</a:t>
            </a:r>
          </a:p>
        </p:txBody>
      </p:sp>
      <p:sp>
        <p:nvSpPr>
          <p:cNvPr id="15" name="TextBox 14">
            <a:extLst>
              <a:ext uri="{FF2B5EF4-FFF2-40B4-BE49-F238E27FC236}">
                <a16:creationId xmlns:a16="http://schemas.microsoft.com/office/drawing/2014/main" id="{A2FAD11C-9054-DD2E-EA7C-79C0C599FC2F}"/>
              </a:ext>
            </a:extLst>
          </p:cNvPr>
          <p:cNvSpPr txBox="1"/>
          <p:nvPr/>
        </p:nvSpPr>
        <p:spPr>
          <a:xfrm>
            <a:off x="7227317" y="3370704"/>
            <a:ext cx="2145459" cy="677108"/>
          </a:xfrm>
          <a:prstGeom prst="rect">
            <a:avLst/>
          </a:prstGeom>
          <a:noFill/>
        </p:spPr>
        <p:txBody>
          <a:bodyPr wrap="square" lIns="0" tIns="0" rIns="0" bIns="0" rtlCol="0">
            <a:spAutoFit/>
          </a:bodyPr>
          <a:lstStyle/>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Biocompatibility</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prstClr val="black"/>
                </a:solidFill>
                <a:cs typeface="3M Circular TT Light" panose="020B0404020101020102" pitchFamily="34" charset="77"/>
              </a:rPr>
              <a:t>Thermo Stability</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Chemically Inert</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Assay Compatible</a:t>
            </a:r>
          </a:p>
        </p:txBody>
      </p:sp>
      <p:sp>
        <p:nvSpPr>
          <p:cNvPr id="16" name="TextBox 15">
            <a:extLst>
              <a:ext uri="{FF2B5EF4-FFF2-40B4-BE49-F238E27FC236}">
                <a16:creationId xmlns:a16="http://schemas.microsoft.com/office/drawing/2014/main" id="{73E895F6-6F0D-AAA5-E74F-EAE3EA6B7A86}"/>
              </a:ext>
            </a:extLst>
          </p:cNvPr>
          <p:cNvSpPr txBox="1"/>
          <p:nvPr/>
        </p:nvSpPr>
        <p:spPr>
          <a:xfrm>
            <a:off x="5234796" y="3383131"/>
            <a:ext cx="2335612" cy="846386"/>
          </a:xfrm>
          <a:prstGeom prst="rect">
            <a:avLst/>
          </a:prstGeom>
          <a:noFill/>
        </p:spPr>
        <p:txBody>
          <a:bodyPr wrap="square" lIns="0" tIns="0" rIns="0" bIns="0" rtlCol="0">
            <a:spAutoFit/>
          </a:bodyPr>
          <a:lstStyle/>
          <a:p>
            <a:pPr marL="91440" indent="-91440">
              <a:buFont typeface="Arial" panose="020B0604020202020204" pitchFamily="34" charset="0"/>
              <a:buChar char="•"/>
              <a:defRPr/>
            </a:pPr>
            <a:r>
              <a:rPr lang="en-US" sz="1100" dirty="0">
                <a:solidFill>
                  <a:prstClr val="black"/>
                </a:solidFill>
                <a:cs typeface="3M Circular TT Light" panose="020B0404020101020102" pitchFamily="34" charset="77"/>
              </a:rPr>
              <a:t>Low Fluorescence</a:t>
            </a:r>
          </a:p>
          <a:p>
            <a:pPr marL="91440" indent="-91440">
              <a:buFont typeface="Arial" panose="020B0604020202020204" pitchFamily="34" charset="0"/>
              <a:buChar char="•"/>
              <a:defRPr/>
            </a:pPr>
            <a:r>
              <a:rPr lang="en-US" sz="1100" dirty="0">
                <a:solidFill>
                  <a:prstClr val="black"/>
                </a:solidFill>
                <a:cs typeface="3M Circular TT Light" panose="020B0404020101020102" pitchFamily="34" charset="77"/>
              </a:rPr>
              <a:t>Caliper Tolerances</a:t>
            </a:r>
          </a:p>
          <a:p>
            <a:pPr marL="91440" indent="-91440">
              <a:buFont typeface="Arial" panose="020B0604020202020204" pitchFamily="34" charset="0"/>
              <a:buChar char="•"/>
              <a:defRPr/>
            </a:pPr>
            <a:r>
              <a:rPr lang="en-US" sz="1100" dirty="0">
                <a:solidFill>
                  <a:prstClr val="black"/>
                </a:solidFill>
                <a:cs typeface="3M Circular TT Light" panose="020B0404020101020102" pitchFamily="34" charset="77"/>
              </a:rPr>
              <a:t>Light Transmission Spectra</a:t>
            </a:r>
          </a:p>
          <a:p>
            <a:pPr marL="91440" indent="-91440">
              <a:buFont typeface="Arial" panose="020B0604020202020204" pitchFamily="34" charset="0"/>
              <a:buChar char="•"/>
              <a:defRPr/>
            </a:pPr>
            <a:r>
              <a:rPr lang="en-US" sz="1100" dirty="0">
                <a:solidFill>
                  <a:prstClr val="black"/>
                </a:solidFill>
                <a:cs typeface="3M Circular TT Light" panose="020B0404020101020102" pitchFamily="34" charset="77"/>
              </a:rPr>
              <a:t>Clarity or Haze</a:t>
            </a:r>
          </a:p>
          <a:p>
            <a:pPr marL="91440" indent="-91440">
              <a:buFont typeface="Arial" panose="020B0604020202020204" pitchFamily="34" charset="0"/>
              <a:buChar char="•"/>
              <a:defRPr/>
            </a:pPr>
            <a:r>
              <a:rPr lang="en-US" sz="1100" b="1" dirty="0">
                <a:solidFill>
                  <a:srgbClr val="3333FF"/>
                </a:solidFill>
                <a:cs typeface="3M Circular TT Light" panose="020B0404020101020102" pitchFamily="34" charset="77"/>
              </a:rPr>
              <a:t>Solvent Resistance</a:t>
            </a:r>
            <a:endParaRPr kumimoji="0" lang="en-US" sz="1100" b="1" u="none" strike="noStrike" kern="1200" cap="none" spc="0" normalizeH="0" baseline="0" noProof="0" dirty="0">
              <a:ln>
                <a:noFill/>
              </a:ln>
              <a:solidFill>
                <a:srgbClr val="3333FF"/>
              </a:solidFill>
              <a:effectLst/>
              <a:uLnTx/>
              <a:uFillTx/>
              <a:cs typeface="3M Circular TT Light" panose="020B0404020101020102" pitchFamily="34" charset="77"/>
            </a:endParaRPr>
          </a:p>
        </p:txBody>
      </p:sp>
      <p:sp>
        <p:nvSpPr>
          <p:cNvPr id="17" name="TextBox 16">
            <a:extLst>
              <a:ext uri="{FF2B5EF4-FFF2-40B4-BE49-F238E27FC236}">
                <a16:creationId xmlns:a16="http://schemas.microsoft.com/office/drawing/2014/main" id="{F6EF2B7B-EE67-EB6B-7FE4-2640DBAFACA0}"/>
              </a:ext>
            </a:extLst>
          </p:cNvPr>
          <p:cNvSpPr txBox="1"/>
          <p:nvPr/>
        </p:nvSpPr>
        <p:spPr>
          <a:xfrm>
            <a:off x="7227317" y="3149086"/>
            <a:ext cx="151600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effectLst/>
                <a:uLnTx/>
                <a:uFillTx/>
                <a:ea typeface="+mn-ea"/>
                <a:cs typeface="+mn-cs"/>
              </a:rPr>
              <a:t>Compatibility</a:t>
            </a:r>
          </a:p>
        </p:txBody>
      </p:sp>
      <p:sp>
        <p:nvSpPr>
          <p:cNvPr id="18" name="TextBox 17">
            <a:extLst>
              <a:ext uri="{FF2B5EF4-FFF2-40B4-BE49-F238E27FC236}">
                <a16:creationId xmlns:a16="http://schemas.microsoft.com/office/drawing/2014/main" id="{A09CEB15-ABFD-BD48-39FA-562F7D624B73}"/>
              </a:ext>
            </a:extLst>
          </p:cNvPr>
          <p:cNvSpPr txBox="1"/>
          <p:nvPr/>
        </p:nvSpPr>
        <p:spPr>
          <a:xfrm>
            <a:off x="8851417" y="3149086"/>
            <a:ext cx="151600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effectLst/>
                <a:uLnTx/>
                <a:uFillTx/>
                <a:ea typeface="+mn-ea"/>
                <a:cs typeface="+mn-cs"/>
              </a:rPr>
              <a:t>Manufacturability</a:t>
            </a:r>
          </a:p>
        </p:txBody>
      </p:sp>
      <p:sp>
        <p:nvSpPr>
          <p:cNvPr id="23" name="Rectangle 22">
            <a:extLst>
              <a:ext uri="{FF2B5EF4-FFF2-40B4-BE49-F238E27FC236}">
                <a16:creationId xmlns:a16="http://schemas.microsoft.com/office/drawing/2014/main" id="{39646C31-9A4A-3A29-8348-E8EE57B78225}"/>
              </a:ext>
            </a:extLst>
          </p:cNvPr>
          <p:cNvSpPr/>
          <p:nvPr/>
        </p:nvSpPr>
        <p:spPr>
          <a:xfrm rot="5400000">
            <a:off x="5631595" y="-5633305"/>
            <a:ext cx="928809" cy="12192000"/>
          </a:xfrm>
          <a:prstGeom prst="rect">
            <a:avLst/>
          </a:prstGeom>
          <a:gradFill>
            <a:gsLst>
              <a:gs pos="50000">
                <a:srgbClr val="003CE6"/>
              </a:gs>
              <a:gs pos="0">
                <a:srgbClr val="00C8E6"/>
              </a:gs>
              <a:gs pos="100000">
                <a:srgbClr val="1E1E9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365760" bIns="457200" rtlCol="0" anchor="ctr"/>
          <a:lstStyle/>
          <a:p>
            <a:r>
              <a:rPr lang="en-US" sz="3200" dirty="0">
                <a:latin typeface="+mj-lt"/>
              </a:rPr>
              <a:t>Lateral Flow Test Strip</a:t>
            </a:r>
          </a:p>
        </p:txBody>
      </p:sp>
    </p:spTree>
    <p:extLst>
      <p:ext uri="{BB962C8B-B14F-4D97-AF65-F5344CB8AC3E}">
        <p14:creationId xmlns:p14="http://schemas.microsoft.com/office/powerpoint/2010/main" val="89606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5B5E58E-72ED-4D3F-B6D8-6E85DC3D8C6B}"/>
              </a:ext>
            </a:extLst>
          </p:cNvPr>
          <p:cNvGraphicFramePr>
            <a:graphicFrameLocks noChangeAspect="1"/>
          </p:cNvGraphicFramePr>
          <p:nvPr>
            <p:custDataLst>
              <p:tags r:id="rId1"/>
            </p:custDataLst>
            <p:extLst>
              <p:ext uri="{D42A27DB-BD31-4B8C-83A1-F6EECF244321}">
                <p14:modId xmlns:p14="http://schemas.microsoft.com/office/powerpoint/2010/main" val="26035529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7" name="Object 6" hidden="1">
                        <a:extLst>
                          <a:ext uri="{FF2B5EF4-FFF2-40B4-BE49-F238E27FC236}">
                            <a16:creationId xmlns:a16="http://schemas.microsoft.com/office/drawing/2014/main" id="{C5B5E58E-72ED-4D3F-B6D8-6E85DC3D8C6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3E084712-DE6A-0D7F-B4B5-865B56CD451B}"/>
              </a:ext>
            </a:extLst>
          </p:cNvPr>
          <p:cNvPicPr>
            <a:picLocks noChangeAspect="1"/>
          </p:cNvPicPr>
          <p:nvPr/>
        </p:nvPicPr>
        <p:blipFill>
          <a:blip r:embed="rId7"/>
          <a:stretch>
            <a:fillRect/>
          </a:stretch>
        </p:blipFill>
        <p:spPr>
          <a:xfrm>
            <a:off x="719385" y="3429000"/>
            <a:ext cx="2715966" cy="3394958"/>
          </a:xfrm>
          <a:prstGeom prst="rect">
            <a:avLst/>
          </a:prstGeom>
        </p:spPr>
      </p:pic>
      <p:sp>
        <p:nvSpPr>
          <p:cNvPr id="5" name="Rectangle 4">
            <a:extLst>
              <a:ext uri="{FF2B5EF4-FFF2-40B4-BE49-F238E27FC236}">
                <a16:creationId xmlns:a16="http://schemas.microsoft.com/office/drawing/2014/main" id="{9B01F971-E678-920B-8FCA-1DB1391CEE03}"/>
              </a:ext>
            </a:extLst>
          </p:cNvPr>
          <p:cNvSpPr/>
          <p:nvPr/>
        </p:nvSpPr>
        <p:spPr>
          <a:xfrm rot="5400000">
            <a:off x="5631595" y="-5633305"/>
            <a:ext cx="928809" cy="12192000"/>
          </a:xfrm>
          <a:prstGeom prst="rect">
            <a:avLst/>
          </a:prstGeom>
          <a:gradFill>
            <a:gsLst>
              <a:gs pos="50000">
                <a:srgbClr val="003CE6"/>
              </a:gs>
              <a:gs pos="0">
                <a:srgbClr val="00C8E6"/>
              </a:gs>
              <a:gs pos="100000">
                <a:srgbClr val="1E1E9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365760" bIns="457200" rtlCol="0" anchor="ctr"/>
          <a:lstStyle/>
          <a:p>
            <a:r>
              <a:rPr lang="en-US" sz="3200" dirty="0">
                <a:latin typeface="+mj-lt"/>
              </a:rPr>
              <a:t>Capillary Test Strip</a:t>
            </a:r>
          </a:p>
        </p:txBody>
      </p:sp>
      <p:sp>
        <p:nvSpPr>
          <p:cNvPr id="3" name="Content Placeholder 2">
            <a:extLst>
              <a:ext uri="{FF2B5EF4-FFF2-40B4-BE49-F238E27FC236}">
                <a16:creationId xmlns:a16="http://schemas.microsoft.com/office/drawing/2014/main" id="{60883524-D64D-484C-BC88-20B604187BF2}"/>
              </a:ext>
            </a:extLst>
          </p:cNvPr>
          <p:cNvSpPr>
            <a:spLocks noGrp="1"/>
          </p:cNvSpPr>
          <p:nvPr>
            <p:ph sz="quarter" idx="15"/>
          </p:nvPr>
        </p:nvSpPr>
        <p:spPr>
          <a:xfrm>
            <a:off x="4519614" y="1114425"/>
            <a:ext cx="7285035" cy="5311457"/>
          </a:xfrm>
        </p:spPr>
        <p:txBody>
          <a:bodyPr tIns="0" bIns="0"/>
          <a:lstStyle/>
          <a:p>
            <a:r>
              <a:rPr lang="en-US" sz="1800" dirty="0">
                <a:solidFill>
                  <a:srgbClr val="3333FF"/>
                </a:solidFill>
                <a:latin typeface="+mj-lt"/>
              </a:rPr>
              <a:t>Basic function</a:t>
            </a:r>
          </a:p>
          <a:p>
            <a:r>
              <a:rPr lang="en-US" sz="1400" dirty="0"/>
              <a:t>Hydrophilic films and die cut tapes are used to create channels to wick capillary blood into test zone. The target analyte is detected usually via electrochemical measurements with companion meter device to from a system. The devices are widely used and typically low cost POCT devices.</a:t>
            </a:r>
            <a:endParaRPr lang="en-US" sz="1400" dirty="0">
              <a:cs typeface="3M Circular TT Book"/>
            </a:endParaRPr>
          </a:p>
          <a:p>
            <a:r>
              <a:rPr lang="en-US" sz="500" dirty="0"/>
              <a:t>-</a:t>
            </a:r>
            <a:endParaRPr lang="en-US" sz="500" dirty="0">
              <a:cs typeface="3M Circular TT Book"/>
            </a:endParaRPr>
          </a:p>
          <a:p>
            <a:r>
              <a:rPr lang="en-US" sz="1800" dirty="0">
                <a:solidFill>
                  <a:srgbClr val="3333FF"/>
                </a:solidFill>
                <a:latin typeface="+mj-lt"/>
              </a:rPr>
              <a:t>Format Key Concerns</a:t>
            </a:r>
          </a:p>
          <a:p>
            <a:endParaRPr lang="en-US" sz="1800" dirty="0">
              <a:solidFill>
                <a:srgbClr val="3333FF"/>
              </a:solidFill>
              <a:latin typeface="+mj-lt"/>
            </a:endParaRPr>
          </a:p>
          <a:p>
            <a:endParaRPr lang="en-US" sz="700" dirty="0">
              <a:cs typeface="3M Circular TT Book"/>
            </a:endParaRPr>
          </a:p>
          <a:p>
            <a:endParaRPr lang="en-US" sz="700" dirty="0">
              <a:cs typeface="3M Circular TT Book"/>
            </a:endParaRPr>
          </a:p>
          <a:p>
            <a:endParaRPr lang="en-US" sz="700" dirty="0">
              <a:cs typeface="3M Circular TT Book"/>
            </a:endParaRPr>
          </a:p>
          <a:p>
            <a:endParaRPr lang="en-US" sz="700" dirty="0">
              <a:cs typeface="3M Circular TT Book"/>
            </a:endParaRPr>
          </a:p>
          <a:p>
            <a:r>
              <a:rPr lang="en-US" sz="1800" dirty="0">
                <a:solidFill>
                  <a:srgbClr val="3333FF"/>
                </a:solidFill>
                <a:latin typeface="+mj-lt"/>
              </a:rPr>
              <a:t>Relevant 3M materials</a:t>
            </a:r>
            <a:endParaRPr lang="en-US" sz="1800" dirty="0">
              <a:solidFill>
                <a:srgbClr val="3333FF"/>
              </a:solidFill>
              <a:latin typeface="+mj-lt"/>
              <a:cs typeface="3M Circular TT Bold"/>
            </a:endParaRPr>
          </a:p>
          <a:p>
            <a:pPr marL="342900" indent="-342900">
              <a:spcAft>
                <a:spcPts val="0"/>
              </a:spcAft>
              <a:buAutoNum type="arabicPeriod"/>
            </a:pPr>
            <a:r>
              <a:rPr lang="en-US" sz="1400" dirty="0"/>
              <a:t>3M™ Microfluidic Diagnostic Films</a:t>
            </a:r>
            <a:endParaRPr lang="en-US" sz="1400" dirty="0">
              <a:cs typeface="3M Circular TT Book"/>
            </a:endParaRPr>
          </a:p>
          <a:p>
            <a:pPr marL="467995" lvl="1" indent="-285750">
              <a:spcAft>
                <a:spcPts val="0"/>
              </a:spcAft>
            </a:pPr>
            <a:r>
              <a:rPr lang="en-US" sz="1200" dirty="0">
                <a:ea typeface="+mn-lt"/>
                <a:cs typeface="+mn-lt"/>
              </a:rPr>
              <a:t>3M™ Hydrophilic Polyester Film, 9962, Thin two-sided surfactant coated</a:t>
            </a:r>
            <a:endParaRPr lang="en-US" sz="1200" dirty="0">
              <a:cs typeface="3M Circular TT Book"/>
            </a:endParaRPr>
          </a:p>
          <a:p>
            <a:pPr marL="467995" lvl="1" indent="-285750">
              <a:spcAft>
                <a:spcPts val="0"/>
              </a:spcAft>
            </a:pPr>
            <a:r>
              <a:rPr lang="en-US" sz="1200" dirty="0">
                <a:ea typeface="+mn-lt"/>
                <a:cs typeface="+mn-lt"/>
              </a:rPr>
              <a:t>3M™ Microfluidic Diagnostic Film 9984, Clear Hydrophilic Film without surfactant</a:t>
            </a:r>
            <a:endParaRPr lang="en-US" sz="1200" dirty="0"/>
          </a:p>
          <a:p>
            <a:pPr marL="467995" lvl="1" indent="-285750">
              <a:spcAft>
                <a:spcPts val="0"/>
              </a:spcAft>
            </a:pPr>
            <a:r>
              <a:rPr lang="en-US" sz="1200" dirty="0">
                <a:ea typeface="+mn-lt"/>
                <a:cs typeface="+mn-lt"/>
              </a:rPr>
              <a:t>3M™ Microfluidic Diagnostic Film 9901Pb, Thin Single-Sided Hydrophilic Film</a:t>
            </a:r>
          </a:p>
          <a:p>
            <a:pPr marL="467995" lvl="1" indent="-285750">
              <a:spcAft>
                <a:spcPts val="0"/>
              </a:spcAft>
            </a:pPr>
            <a:r>
              <a:rPr lang="en-US" sz="1200" dirty="0">
                <a:ea typeface="+mn-lt"/>
                <a:cs typeface="+mn-lt"/>
              </a:rPr>
              <a:t>3M™ Microfluidic Diagnostic Film 9938, Thin Single-Sided Hydrophilic Film </a:t>
            </a:r>
          </a:p>
          <a:p>
            <a:pPr marL="467995" lvl="1" indent="-285750">
              <a:spcAft>
                <a:spcPts val="0"/>
              </a:spcAft>
            </a:pPr>
            <a:endParaRPr lang="en-US" sz="1200" dirty="0">
              <a:ea typeface="+mn-lt"/>
              <a:cs typeface="+mn-lt"/>
            </a:endParaRPr>
          </a:p>
          <a:p>
            <a:pPr marL="342900" indent="-342900">
              <a:spcAft>
                <a:spcPts val="0"/>
              </a:spcAft>
              <a:buAutoNum type="arabicPeriod"/>
            </a:pPr>
            <a:r>
              <a:rPr lang="en-US" sz="1400" dirty="0"/>
              <a:t>3M™ Microfluidic Diagnostic Tapes</a:t>
            </a:r>
            <a:endParaRPr lang="en-US" sz="1400" dirty="0">
              <a:cs typeface="3M Circular TT Book"/>
            </a:endParaRPr>
          </a:p>
          <a:p>
            <a:pPr marL="467995" lvl="1" indent="-285750">
              <a:spcAft>
                <a:spcPts val="0"/>
              </a:spcAft>
            </a:pPr>
            <a:r>
              <a:rPr lang="en-US" sz="1200" dirty="0"/>
              <a:t>3M™ Microfluidic Diagnostic Tape 9969, Transfer Tape</a:t>
            </a:r>
            <a:endParaRPr lang="en-US" sz="1200" dirty="0">
              <a:cs typeface="3M Circular TT Book"/>
            </a:endParaRPr>
          </a:p>
          <a:p>
            <a:pPr marL="467995" lvl="1" indent="-285750">
              <a:spcAft>
                <a:spcPts val="0"/>
              </a:spcAft>
            </a:pPr>
            <a:r>
              <a:rPr lang="en-US" sz="1200" dirty="0"/>
              <a:t>3M™ Microfluidic Diagnostic Tape 9972A, Thick Spacer Tape</a:t>
            </a:r>
            <a:endParaRPr lang="en-US" sz="1200" dirty="0">
              <a:latin typeface="+mj-lt"/>
              <a:cs typeface="3M Circular TT Bold"/>
            </a:endParaRPr>
          </a:p>
        </p:txBody>
      </p:sp>
      <p:sp>
        <p:nvSpPr>
          <p:cNvPr id="9" name="Oval 8">
            <a:extLst>
              <a:ext uri="{FF2B5EF4-FFF2-40B4-BE49-F238E27FC236}">
                <a16:creationId xmlns:a16="http://schemas.microsoft.com/office/drawing/2014/main" id="{CBF60D7C-BA6F-4036-A66C-44FA0D63F222}"/>
              </a:ext>
            </a:extLst>
          </p:cNvPr>
          <p:cNvSpPr/>
          <p:nvPr/>
        </p:nvSpPr>
        <p:spPr>
          <a:xfrm>
            <a:off x="985837" y="3720782"/>
            <a:ext cx="457200" cy="457200"/>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lIns="180000" tIns="180000" rIns="180000" bIns="180000" rtlCol="0" anchor="ctr" anchorCtr="0"/>
          <a:lstStyle/>
          <a:p>
            <a:pPr algn="ctr"/>
            <a:r>
              <a:rPr lang="en-US" sz="2000"/>
              <a:t>1</a:t>
            </a:r>
          </a:p>
        </p:txBody>
      </p:sp>
      <p:sp>
        <p:nvSpPr>
          <p:cNvPr id="10" name="Oval 9">
            <a:extLst>
              <a:ext uri="{FF2B5EF4-FFF2-40B4-BE49-F238E27FC236}">
                <a16:creationId xmlns:a16="http://schemas.microsoft.com/office/drawing/2014/main" id="{865B7B1B-D798-4D02-96AE-778E1DEEC958}"/>
              </a:ext>
            </a:extLst>
          </p:cNvPr>
          <p:cNvSpPr/>
          <p:nvPr/>
        </p:nvSpPr>
        <p:spPr>
          <a:xfrm>
            <a:off x="2871786" y="4383632"/>
            <a:ext cx="457200" cy="457200"/>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lIns="180000" tIns="180000" rIns="180000" bIns="180000" rtlCol="0" anchor="ctr" anchorCtr="0"/>
          <a:lstStyle/>
          <a:p>
            <a:pPr algn="ctr"/>
            <a:r>
              <a:rPr lang="en-US" sz="2000"/>
              <a:t>2</a:t>
            </a:r>
          </a:p>
        </p:txBody>
      </p:sp>
      <p:pic>
        <p:nvPicPr>
          <p:cNvPr id="12" name="Picture 11">
            <a:extLst>
              <a:ext uri="{FF2B5EF4-FFF2-40B4-BE49-F238E27FC236}">
                <a16:creationId xmlns:a16="http://schemas.microsoft.com/office/drawing/2014/main" id="{1DF1DD27-5075-4A3E-9811-5B7C40B61E9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9524" t="6587" r="11065" b="27061"/>
          <a:stretch/>
        </p:blipFill>
        <p:spPr>
          <a:xfrm>
            <a:off x="201160" y="1596208"/>
            <a:ext cx="3738154" cy="1481759"/>
          </a:xfrm>
          <a:prstGeom prst="rect">
            <a:avLst/>
          </a:prstGeom>
        </p:spPr>
      </p:pic>
      <p:sp>
        <p:nvSpPr>
          <p:cNvPr id="11" name="TextBox 10">
            <a:extLst>
              <a:ext uri="{FF2B5EF4-FFF2-40B4-BE49-F238E27FC236}">
                <a16:creationId xmlns:a16="http://schemas.microsoft.com/office/drawing/2014/main" id="{E0237253-5036-5AD3-691C-45365A896DA5}"/>
              </a:ext>
            </a:extLst>
          </p:cNvPr>
          <p:cNvSpPr txBox="1"/>
          <p:nvPr/>
        </p:nvSpPr>
        <p:spPr>
          <a:xfrm>
            <a:off x="5229537" y="3013958"/>
            <a:ext cx="151600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effectLst/>
                <a:uLnTx/>
                <a:uFillTx/>
                <a:ea typeface="+mn-ea"/>
                <a:cs typeface="+mn-cs"/>
              </a:rPr>
              <a:t>Material Properties</a:t>
            </a:r>
          </a:p>
        </p:txBody>
      </p:sp>
      <p:sp>
        <p:nvSpPr>
          <p:cNvPr id="13" name="TextBox 12">
            <a:extLst>
              <a:ext uri="{FF2B5EF4-FFF2-40B4-BE49-F238E27FC236}">
                <a16:creationId xmlns:a16="http://schemas.microsoft.com/office/drawing/2014/main" id="{610D9512-F2D4-7075-7E1F-1FD676C194F2}"/>
              </a:ext>
            </a:extLst>
          </p:cNvPr>
          <p:cNvSpPr txBox="1"/>
          <p:nvPr/>
        </p:nvSpPr>
        <p:spPr>
          <a:xfrm>
            <a:off x="8846159" y="3235576"/>
            <a:ext cx="2360004" cy="846386"/>
          </a:xfrm>
          <a:prstGeom prst="rect">
            <a:avLst/>
          </a:prstGeom>
          <a:noFill/>
        </p:spPr>
        <p:txBody>
          <a:bodyPr wrap="square" lIns="0" tIns="0" rIns="0" bIns="0" rtlCol="0">
            <a:spAutoFit/>
          </a:bodyPr>
          <a:lstStyle/>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u="none" strike="noStrike" kern="1200" cap="none" spc="0" normalizeH="0" baseline="0" noProof="0" dirty="0">
                <a:ln>
                  <a:noFill/>
                </a:ln>
                <a:solidFill>
                  <a:srgbClr val="3333FF"/>
                </a:solidFill>
                <a:effectLst/>
                <a:uLnTx/>
                <a:uFillTx/>
                <a:cs typeface="3M Circular TT Light" panose="020B0404020101020102" pitchFamily="34" charset="77"/>
              </a:rPr>
              <a:t>Die Cutting</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Quality </a:t>
            </a:r>
            <a:r>
              <a:rPr kumimoji="0" lang="en-US" sz="1100" b="1" u="none" strike="noStrike" kern="1200" cap="none" spc="0" normalizeH="0" baseline="0" noProof="0" dirty="0">
                <a:ln>
                  <a:noFill/>
                </a:ln>
                <a:solidFill>
                  <a:srgbClr val="3333FF"/>
                </a:solidFill>
                <a:effectLst/>
                <a:uLnTx/>
                <a:uFillTx/>
                <a:cs typeface="3M Circular TT Light" panose="020B0404020101020102" pitchFamily="34" charset="77"/>
              </a:rPr>
              <a:t>Uniformity Control</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Traceability</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Manufacturing to Scale</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u="none" strike="noStrike" kern="1200" cap="none" spc="0" normalizeH="0" baseline="0" noProof="0" dirty="0">
                <a:ln>
                  <a:noFill/>
                </a:ln>
                <a:solidFill>
                  <a:srgbClr val="3333FF"/>
                </a:solidFill>
                <a:effectLst/>
                <a:uLnTx/>
                <a:uFillTx/>
                <a:cs typeface="3M Circular TT Light" panose="020B0404020101020102" pitchFamily="34" charset="77"/>
              </a:rPr>
              <a:t>Change management</a:t>
            </a:r>
          </a:p>
        </p:txBody>
      </p:sp>
      <p:sp>
        <p:nvSpPr>
          <p:cNvPr id="14" name="TextBox 13">
            <a:extLst>
              <a:ext uri="{FF2B5EF4-FFF2-40B4-BE49-F238E27FC236}">
                <a16:creationId xmlns:a16="http://schemas.microsoft.com/office/drawing/2014/main" id="{B7A81FCA-8103-6890-C23B-80B7D01D478F}"/>
              </a:ext>
            </a:extLst>
          </p:cNvPr>
          <p:cNvSpPr txBox="1"/>
          <p:nvPr/>
        </p:nvSpPr>
        <p:spPr>
          <a:xfrm>
            <a:off x="7222059" y="3235576"/>
            <a:ext cx="2145459" cy="677108"/>
          </a:xfrm>
          <a:prstGeom prst="rect">
            <a:avLst/>
          </a:prstGeom>
          <a:noFill/>
        </p:spPr>
        <p:txBody>
          <a:bodyPr wrap="square" lIns="0" tIns="0" rIns="0" bIns="0" rtlCol="0">
            <a:spAutoFit/>
          </a:bodyPr>
          <a:lstStyle/>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Biocompatibility</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prstClr val="black"/>
                </a:solidFill>
                <a:cs typeface="3M Circular TT Light" panose="020B0404020101020102" pitchFamily="34" charset="77"/>
              </a:rPr>
              <a:t>Thermo Stability</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Chemically Inert</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Assay Compatible</a:t>
            </a:r>
          </a:p>
        </p:txBody>
      </p:sp>
      <p:sp>
        <p:nvSpPr>
          <p:cNvPr id="15" name="TextBox 14">
            <a:extLst>
              <a:ext uri="{FF2B5EF4-FFF2-40B4-BE49-F238E27FC236}">
                <a16:creationId xmlns:a16="http://schemas.microsoft.com/office/drawing/2014/main" id="{4DA22568-E473-AECE-FEE4-3CA405E1CC37}"/>
              </a:ext>
            </a:extLst>
          </p:cNvPr>
          <p:cNvSpPr txBox="1"/>
          <p:nvPr/>
        </p:nvSpPr>
        <p:spPr>
          <a:xfrm>
            <a:off x="5229538" y="3248003"/>
            <a:ext cx="2335612" cy="846386"/>
          </a:xfrm>
          <a:prstGeom prst="rect">
            <a:avLst/>
          </a:prstGeom>
          <a:noFill/>
        </p:spPr>
        <p:txBody>
          <a:bodyPr wrap="square" lIns="0" tIns="0" rIns="0" bIns="0" rtlCol="0">
            <a:spAutoFit/>
          </a:bodyPr>
          <a:lstStyle/>
          <a:p>
            <a:pPr marL="91440" indent="-91440">
              <a:buFont typeface="Arial" panose="020B0604020202020204" pitchFamily="34" charset="0"/>
              <a:buChar char="•"/>
              <a:defRPr/>
            </a:pPr>
            <a:r>
              <a:rPr lang="en-US" sz="1100" dirty="0">
                <a:solidFill>
                  <a:prstClr val="black"/>
                </a:solidFill>
                <a:cs typeface="3M Circular TT Light" panose="020B0404020101020102" pitchFamily="34" charset="77"/>
              </a:rPr>
              <a:t>Low Fluorescence</a:t>
            </a:r>
          </a:p>
          <a:p>
            <a:pPr marL="91440" indent="-91440">
              <a:buFont typeface="Arial" panose="020B0604020202020204" pitchFamily="34" charset="0"/>
              <a:buChar char="•"/>
              <a:defRPr/>
            </a:pPr>
            <a:r>
              <a:rPr lang="en-US" sz="1100" b="1" dirty="0">
                <a:solidFill>
                  <a:srgbClr val="3333FF"/>
                </a:solidFill>
                <a:cs typeface="3M Circular TT Light" panose="020B0404020101020102" pitchFamily="34" charset="77"/>
              </a:rPr>
              <a:t>Caliper Tolerances</a:t>
            </a:r>
          </a:p>
          <a:p>
            <a:pPr marL="91440" indent="-91440">
              <a:buFont typeface="Arial" panose="020B0604020202020204" pitchFamily="34" charset="0"/>
              <a:buChar char="•"/>
              <a:defRPr/>
            </a:pPr>
            <a:r>
              <a:rPr lang="en-US" sz="1100" dirty="0">
                <a:solidFill>
                  <a:prstClr val="black"/>
                </a:solidFill>
                <a:cs typeface="3M Circular TT Light" panose="020B0404020101020102" pitchFamily="34" charset="77"/>
              </a:rPr>
              <a:t>Light Transmission Spectra</a:t>
            </a:r>
          </a:p>
          <a:p>
            <a:pPr marL="91440" indent="-91440">
              <a:buFont typeface="Arial" panose="020B0604020202020204" pitchFamily="34" charset="0"/>
              <a:buChar char="•"/>
              <a:defRPr/>
            </a:pPr>
            <a:r>
              <a:rPr lang="en-US" sz="1100" dirty="0">
                <a:solidFill>
                  <a:prstClr val="black"/>
                </a:solidFill>
                <a:cs typeface="3M Circular TT Light" panose="020B0404020101020102" pitchFamily="34" charset="77"/>
              </a:rPr>
              <a:t>Clarity or Haze</a:t>
            </a:r>
          </a:p>
          <a:p>
            <a:pPr marL="91440" indent="-91440">
              <a:buFont typeface="Arial" panose="020B0604020202020204" pitchFamily="34" charset="0"/>
              <a:buChar char="•"/>
              <a:defRPr/>
            </a:pPr>
            <a:r>
              <a:rPr lang="en-US" sz="1100" b="1" dirty="0">
                <a:solidFill>
                  <a:srgbClr val="3333FF"/>
                </a:solidFill>
                <a:cs typeface="3M Circular TT Light" panose="020B0404020101020102" pitchFamily="34" charset="77"/>
              </a:rPr>
              <a:t>Solvent Resistance</a:t>
            </a:r>
            <a:endParaRPr kumimoji="0" lang="en-US" sz="1100" b="1" u="none" strike="noStrike" kern="1200" cap="none" spc="0" normalizeH="0" baseline="0" noProof="0" dirty="0">
              <a:ln>
                <a:noFill/>
              </a:ln>
              <a:solidFill>
                <a:srgbClr val="3333FF"/>
              </a:solidFill>
              <a:effectLst/>
              <a:uLnTx/>
              <a:uFillTx/>
              <a:cs typeface="3M Circular TT Light" panose="020B0404020101020102" pitchFamily="34" charset="77"/>
            </a:endParaRPr>
          </a:p>
        </p:txBody>
      </p:sp>
      <p:sp>
        <p:nvSpPr>
          <p:cNvPr id="16" name="TextBox 15">
            <a:extLst>
              <a:ext uri="{FF2B5EF4-FFF2-40B4-BE49-F238E27FC236}">
                <a16:creationId xmlns:a16="http://schemas.microsoft.com/office/drawing/2014/main" id="{BAC1D095-540D-450B-1508-CBB2B779FEDF}"/>
              </a:ext>
            </a:extLst>
          </p:cNvPr>
          <p:cNvSpPr txBox="1"/>
          <p:nvPr/>
        </p:nvSpPr>
        <p:spPr>
          <a:xfrm>
            <a:off x="7222059" y="3013958"/>
            <a:ext cx="151600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effectLst/>
                <a:uLnTx/>
                <a:uFillTx/>
                <a:ea typeface="+mn-ea"/>
                <a:cs typeface="+mn-cs"/>
              </a:rPr>
              <a:t>Compatibility</a:t>
            </a:r>
          </a:p>
        </p:txBody>
      </p:sp>
      <p:sp>
        <p:nvSpPr>
          <p:cNvPr id="17" name="TextBox 16">
            <a:extLst>
              <a:ext uri="{FF2B5EF4-FFF2-40B4-BE49-F238E27FC236}">
                <a16:creationId xmlns:a16="http://schemas.microsoft.com/office/drawing/2014/main" id="{595EAB30-1DAE-ADCE-D2D9-E8D3A740A6DE}"/>
              </a:ext>
            </a:extLst>
          </p:cNvPr>
          <p:cNvSpPr txBox="1"/>
          <p:nvPr/>
        </p:nvSpPr>
        <p:spPr>
          <a:xfrm>
            <a:off x="8846159" y="3013958"/>
            <a:ext cx="151600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effectLst/>
                <a:uLnTx/>
                <a:uFillTx/>
                <a:ea typeface="+mn-ea"/>
                <a:cs typeface="+mn-cs"/>
              </a:rPr>
              <a:t>Manufacturability</a:t>
            </a:r>
          </a:p>
        </p:txBody>
      </p:sp>
    </p:spTree>
    <p:extLst>
      <p:ext uri="{BB962C8B-B14F-4D97-AF65-F5344CB8AC3E}">
        <p14:creationId xmlns:p14="http://schemas.microsoft.com/office/powerpoint/2010/main" val="278602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A3C2F98A-AA38-4D40-BA30-923079B30523}"/>
              </a:ext>
            </a:extLst>
          </p:cNvPr>
          <p:cNvGraphicFramePr>
            <a:graphicFrameLocks noChangeAspect="1"/>
          </p:cNvGraphicFramePr>
          <p:nvPr>
            <p:custDataLst>
              <p:tags r:id="rId1"/>
            </p:custDataLst>
            <p:extLst>
              <p:ext uri="{D42A27DB-BD31-4B8C-83A1-F6EECF244321}">
                <p14:modId xmlns:p14="http://schemas.microsoft.com/office/powerpoint/2010/main" val="2456352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10" name="Object 9" hidden="1">
                        <a:extLst>
                          <a:ext uri="{FF2B5EF4-FFF2-40B4-BE49-F238E27FC236}">
                            <a16:creationId xmlns:a16="http://schemas.microsoft.com/office/drawing/2014/main" id="{A3C2F98A-AA38-4D40-BA30-923079B3052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60883524-D64D-484C-BC88-20B604187BF2}"/>
              </a:ext>
            </a:extLst>
          </p:cNvPr>
          <p:cNvSpPr>
            <a:spLocks noGrp="1"/>
          </p:cNvSpPr>
          <p:nvPr>
            <p:ph sz="quarter" idx="15"/>
          </p:nvPr>
        </p:nvSpPr>
        <p:spPr>
          <a:xfrm>
            <a:off x="4684713" y="3501737"/>
            <a:ext cx="7285035" cy="2694467"/>
          </a:xfrm>
        </p:spPr>
        <p:txBody>
          <a:bodyPr tIns="0" bIns="0"/>
          <a:lstStyle/>
          <a:p>
            <a:endParaRPr lang="en-US" sz="500" dirty="0"/>
          </a:p>
          <a:p>
            <a:r>
              <a:rPr lang="en-US" sz="1800" dirty="0">
                <a:solidFill>
                  <a:srgbClr val="3333FF"/>
                </a:solidFill>
                <a:latin typeface="+mj-lt"/>
              </a:rPr>
              <a:t>Relevant 3M materials</a:t>
            </a:r>
          </a:p>
          <a:p>
            <a:pPr marL="342900" indent="-342900">
              <a:spcAft>
                <a:spcPts val="0"/>
              </a:spcAft>
              <a:buAutoNum type="arabicPeriod"/>
            </a:pPr>
            <a:r>
              <a:rPr lang="en-US" sz="1200" dirty="0"/>
              <a:t>3M™ Microfluidic Diagnostic Silicone Tapes</a:t>
            </a:r>
          </a:p>
          <a:p>
            <a:pPr marL="468313" lvl="1" indent="-285750">
              <a:spcAft>
                <a:spcPts val="0"/>
              </a:spcAft>
            </a:pPr>
            <a:r>
              <a:rPr lang="en-US" sz="1100" dirty="0">
                <a:latin typeface="3M Circular TT Light" panose="020B0404020101020102" pitchFamily="34" charset="0"/>
                <a:cs typeface="3M Circular TT Light" panose="020B0404020101020102" pitchFamily="34" charset="0"/>
              </a:rPr>
              <a:t>3M™ Microfluidic Diagnostic Tape, 9795, Silicone Adhesive Tape (delayed tack)</a:t>
            </a:r>
          </a:p>
          <a:p>
            <a:pPr marL="468313" lvl="1" indent="-285750"/>
            <a:r>
              <a:rPr lang="en-US" sz="1100" dirty="0">
                <a:latin typeface="3M Circular TT Light" panose="020B0404020101020102" pitchFamily="34" charset="0"/>
                <a:cs typeface="3M Circular TT Light" panose="020B0404020101020102" pitchFamily="34" charset="0"/>
              </a:rPr>
              <a:t>3M™ Microfluidic Diagnostic Tape, 9982, Silicone Adhesive on Tape (hi-bond)</a:t>
            </a:r>
            <a:endParaRPr lang="en-US" sz="400" dirty="0">
              <a:latin typeface="3M Circular TT Light" panose="020B0404020101020102" pitchFamily="34" charset="0"/>
              <a:cs typeface="3M Circular TT Light" panose="020B0404020101020102" pitchFamily="34" charset="0"/>
            </a:endParaRPr>
          </a:p>
          <a:p>
            <a:pPr marL="342900" indent="-342900">
              <a:spcAft>
                <a:spcPts val="0"/>
              </a:spcAft>
              <a:buFont typeface="Arial" panose="020B0604020202020204" pitchFamily="34" charset="0"/>
              <a:buAutoNum type="arabicPeriod"/>
            </a:pPr>
            <a:r>
              <a:rPr lang="en-US" sz="1200" dirty="0"/>
              <a:t>3M™ Microfluidic Diagnostic Acrylate Tapes</a:t>
            </a:r>
          </a:p>
          <a:p>
            <a:pPr marL="468313" lvl="1" indent="-285750">
              <a:spcAft>
                <a:spcPts val="0"/>
              </a:spcAft>
            </a:pPr>
            <a:r>
              <a:rPr lang="en-US" sz="1100" dirty="0">
                <a:latin typeface="3M Circular TT Light" panose="020B0404020101020102" pitchFamily="34" charset="0"/>
                <a:cs typeface="3M Circular TT Light" panose="020B0404020101020102" pitchFamily="34" charset="0"/>
              </a:rPr>
              <a:t>3M™ Microfluidic Diagnostic Tape 9969, Transfer Tape</a:t>
            </a:r>
          </a:p>
          <a:p>
            <a:pPr marL="468313" lvl="1" indent="-285750"/>
            <a:r>
              <a:rPr lang="en-US" sz="1100" dirty="0">
                <a:latin typeface="3M Circular TT Light" panose="020B0404020101020102" pitchFamily="34" charset="0"/>
                <a:cs typeface="3M Circular TT Light" panose="020B0404020101020102" pitchFamily="34" charset="0"/>
              </a:rPr>
              <a:t>3M™ Microfluidic Diagnostic Tape 9972, Thick Spacer Tape</a:t>
            </a:r>
          </a:p>
          <a:p>
            <a:pPr marL="342900" indent="-342900">
              <a:spcAft>
                <a:spcPts val="0"/>
              </a:spcAft>
              <a:buAutoNum type="arabicPeriod"/>
            </a:pPr>
            <a:r>
              <a:rPr lang="en-US" sz="1200" dirty="0"/>
              <a:t>3M™ Microfluidic Diagnostic Hydrophilic Films</a:t>
            </a:r>
          </a:p>
          <a:p>
            <a:pPr marL="467995" lvl="1" indent="-285750">
              <a:spcAft>
                <a:spcPts val="0"/>
              </a:spcAft>
            </a:pPr>
            <a:r>
              <a:rPr lang="en-US" sz="1100" dirty="0">
                <a:latin typeface="3M Circular TT Light" panose="020B0404020101020102" pitchFamily="34" charset="0"/>
                <a:ea typeface="+mn-lt"/>
                <a:cs typeface="3M Circular TT Light" panose="020B0404020101020102" pitchFamily="34" charset="0"/>
              </a:rPr>
              <a:t>3M™ Hydrophilic Polyester Film, 9962, Thin two-sided surfactant coated</a:t>
            </a:r>
            <a:endParaRPr lang="en-US" sz="1100" dirty="0">
              <a:latin typeface="3M Circular TT Light" panose="020B0404020101020102" pitchFamily="34" charset="0"/>
              <a:cs typeface="3M Circular TT Light" panose="020B0404020101020102" pitchFamily="34" charset="0"/>
            </a:endParaRPr>
          </a:p>
          <a:p>
            <a:pPr marL="467995" lvl="1" indent="-285750">
              <a:spcAft>
                <a:spcPts val="0"/>
              </a:spcAft>
            </a:pPr>
            <a:r>
              <a:rPr lang="en-US" sz="1100" dirty="0">
                <a:latin typeface="3M Circular TT Light" panose="020B0404020101020102" pitchFamily="34" charset="0"/>
                <a:ea typeface="+mn-lt"/>
                <a:cs typeface="3M Circular TT Light" panose="020B0404020101020102" pitchFamily="34" charset="0"/>
              </a:rPr>
              <a:t>3M™ Microfluidic Diagnostic Film 9984, Clear Hydrophilic Film without surfactant </a:t>
            </a:r>
          </a:p>
          <a:p>
            <a:pPr marL="467995" lvl="1" indent="-285750">
              <a:spcAft>
                <a:spcPts val="0"/>
              </a:spcAft>
            </a:pPr>
            <a:r>
              <a:rPr lang="en-US" sz="1100" dirty="0">
                <a:latin typeface="3M Circular TT Light" panose="020B0404020101020102" pitchFamily="34" charset="0"/>
                <a:ea typeface="+mn-lt"/>
                <a:cs typeface="3M Circular TT Light" panose="020B0404020101020102" pitchFamily="34" charset="0"/>
              </a:rPr>
              <a:t>3M™ Microfluidic Diagnostic Film 9901Pb, Thin Single-Sided Hydrophilic Film</a:t>
            </a:r>
          </a:p>
          <a:p>
            <a:pPr marL="467995" lvl="1" indent="-285750"/>
            <a:r>
              <a:rPr lang="en-US" sz="1100" dirty="0">
                <a:latin typeface="3M Circular TT Light" panose="020B0404020101020102" pitchFamily="34" charset="0"/>
                <a:ea typeface="+mn-lt"/>
                <a:cs typeface="3M Circular TT Light" panose="020B0404020101020102" pitchFamily="34" charset="0"/>
              </a:rPr>
              <a:t>3M™ Microfluidic Diagnostic Film 9938, Thin Single-Sided Hydrophilic Film </a:t>
            </a:r>
          </a:p>
          <a:p>
            <a:pPr marL="468313" lvl="1" indent="-285750">
              <a:spcAft>
                <a:spcPts val="0"/>
              </a:spcAft>
            </a:pPr>
            <a:endParaRPr lang="en-US" sz="1200" dirty="0"/>
          </a:p>
          <a:p>
            <a:pPr lvl="1" indent="0">
              <a:spcAft>
                <a:spcPts val="0"/>
              </a:spcAft>
              <a:buNone/>
            </a:pPr>
            <a:endParaRPr lang="en-US" sz="1200" dirty="0"/>
          </a:p>
          <a:p>
            <a:pPr marL="468313" lvl="1" indent="-285750">
              <a:spcAft>
                <a:spcPts val="0"/>
              </a:spcAft>
            </a:pPr>
            <a:endParaRPr lang="en-US" sz="1200" dirty="0"/>
          </a:p>
        </p:txBody>
      </p:sp>
      <p:sp>
        <p:nvSpPr>
          <p:cNvPr id="8" name="TextBox 7">
            <a:extLst>
              <a:ext uri="{FF2B5EF4-FFF2-40B4-BE49-F238E27FC236}">
                <a16:creationId xmlns:a16="http://schemas.microsoft.com/office/drawing/2014/main" id="{69D6F087-5006-2FC3-D436-0A43E07509BC}"/>
              </a:ext>
            </a:extLst>
          </p:cNvPr>
          <p:cNvSpPr txBox="1"/>
          <p:nvPr/>
        </p:nvSpPr>
        <p:spPr>
          <a:xfrm>
            <a:off x="5376863" y="2433733"/>
            <a:ext cx="1916113" cy="18466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effectLst/>
                <a:uLnTx/>
                <a:uFillTx/>
                <a:ea typeface="+mn-ea"/>
                <a:cs typeface="+mn-cs"/>
              </a:rPr>
              <a:t>Material Properties</a:t>
            </a:r>
          </a:p>
        </p:txBody>
      </p:sp>
      <p:sp>
        <p:nvSpPr>
          <p:cNvPr id="13" name="TextBox 12">
            <a:extLst>
              <a:ext uri="{FF2B5EF4-FFF2-40B4-BE49-F238E27FC236}">
                <a16:creationId xmlns:a16="http://schemas.microsoft.com/office/drawing/2014/main" id="{4C92DFF7-7330-8FD6-2B5A-0E9340C361D4}"/>
              </a:ext>
            </a:extLst>
          </p:cNvPr>
          <p:cNvSpPr txBox="1"/>
          <p:nvPr/>
        </p:nvSpPr>
        <p:spPr>
          <a:xfrm>
            <a:off x="8993796" y="2655351"/>
            <a:ext cx="1915504" cy="846386"/>
          </a:xfrm>
          <a:prstGeom prst="rect">
            <a:avLst/>
          </a:prstGeom>
          <a:noFill/>
        </p:spPr>
        <p:txBody>
          <a:bodyPr wrap="square" lIns="0" tIns="0" rIns="0" bIns="0" rtlCol="0">
            <a:spAutoFit/>
          </a:bodyPr>
          <a:lstStyle/>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u="none" strike="noStrike" kern="1200" cap="none" spc="0" normalizeH="0" baseline="0" noProof="0" dirty="0">
                <a:ln>
                  <a:noFill/>
                </a:ln>
                <a:solidFill>
                  <a:srgbClr val="3333FF"/>
                </a:solidFill>
                <a:effectLst/>
                <a:uLnTx/>
                <a:uFillTx/>
                <a:cs typeface="3M Circular TT Light" panose="020B0404020101020102" pitchFamily="34" charset="77"/>
              </a:rPr>
              <a:t>Die Cutting</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Quality </a:t>
            </a:r>
            <a:r>
              <a:rPr kumimoji="0" lang="en-US" sz="1100" b="1" u="none" strike="noStrike" kern="1200" cap="none" spc="0" normalizeH="0" baseline="0" noProof="0" dirty="0">
                <a:ln>
                  <a:noFill/>
                </a:ln>
                <a:solidFill>
                  <a:srgbClr val="3333FF"/>
                </a:solidFill>
                <a:effectLst/>
                <a:uLnTx/>
                <a:uFillTx/>
                <a:cs typeface="3M Circular TT Light" panose="020B0404020101020102" pitchFamily="34" charset="77"/>
              </a:rPr>
              <a:t>Uniformity Control</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Traceability</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Manufacturing to Scale</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u="none" strike="noStrike" kern="1200" cap="none" spc="0" normalizeH="0" baseline="0" noProof="0" dirty="0">
                <a:ln>
                  <a:noFill/>
                </a:ln>
                <a:solidFill>
                  <a:srgbClr val="3333FF"/>
                </a:solidFill>
                <a:effectLst/>
                <a:uLnTx/>
                <a:uFillTx/>
                <a:cs typeface="3M Circular TT Light" panose="020B0404020101020102" pitchFamily="34" charset="77"/>
              </a:rPr>
              <a:t>Change management</a:t>
            </a:r>
          </a:p>
        </p:txBody>
      </p:sp>
      <p:sp>
        <p:nvSpPr>
          <p:cNvPr id="15" name="TextBox 14">
            <a:extLst>
              <a:ext uri="{FF2B5EF4-FFF2-40B4-BE49-F238E27FC236}">
                <a16:creationId xmlns:a16="http://schemas.microsoft.com/office/drawing/2014/main" id="{B3206D53-9741-C4E7-8FD7-AC331C163DF8}"/>
              </a:ext>
            </a:extLst>
          </p:cNvPr>
          <p:cNvSpPr txBox="1"/>
          <p:nvPr/>
        </p:nvSpPr>
        <p:spPr>
          <a:xfrm>
            <a:off x="7369175" y="2655351"/>
            <a:ext cx="1916113" cy="677108"/>
          </a:xfrm>
          <a:prstGeom prst="rect">
            <a:avLst/>
          </a:prstGeom>
          <a:noFill/>
        </p:spPr>
        <p:txBody>
          <a:bodyPr wrap="square" lIns="0" tIns="0" rIns="0" bIns="0" rtlCol="0">
            <a:noAutofit/>
          </a:bodyPr>
          <a:lstStyle/>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Biocompatibility</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Thermo Stability</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Chemically Inert</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Assay Compatible</a:t>
            </a:r>
          </a:p>
        </p:txBody>
      </p:sp>
      <p:sp>
        <p:nvSpPr>
          <p:cNvPr id="16" name="TextBox 15">
            <a:extLst>
              <a:ext uri="{FF2B5EF4-FFF2-40B4-BE49-F238E27FC236}">
                <a16:creationId xmlns:a16="http://schemas.microsoft.com/office/drawing/2014/main" id="{70BD5D59-CED8-9C78-6556-B0EB740737D5}"/>
              </a:ext>
            </a:extLst>
          </p:cNvPr>
          <p:cNvSpPr txBox="1"/>
          <p:nvPr/>
        </p:nvSpPr>
        <p:spPr>
          <a:xfrm>
            <a:off x="5376863" y="2667778"/>
            <a:ext cx="1915504" cy="846386"/>
          </a:xfrm>
          <a:prstGeom prst="rect">
            <a:avLst/>
          </a:prstGeom>
          <a:noFill/>
        </p:spPr>
        <p:txBody>
          <a:bodyPr wrap="square" lIns="0" tIns="0" rIns="0" bIns="0" rtlCol="0">
            <a:spAutoFit/>
          </a:bodyPr>
          <a:lstStyle/>
          <a:p>
            <a:pPr marL="91440" indent="-91440">
              <a:buFont typeface="Arial" panose="020B0604020202020204" pitchFamily="34" charset="0"/>
              <a:buChar char="•"/>
              <a:defRPr/>
            </a:pPr>
            <a:r>
              <a:rPr lang="en-US" sz="1100" b="1" dirty="0">
                <a:solidFill>
                  <a:srgbClr val="3333FF"/>
                </a:solidFill>
                <a:cs typeface="3M Circular TT Light" panose="020B0404020101020102" pitchFamily="34" charset="77"/>
              </a:rPr>
              <a:t>Low Fluorescence</a:t>
            </a:r>
          </a:p>
          <a:p>
            <a:pPr marL="91440" indent="-91440">
              <a:buFont typeface="Arial" panose="020B0604020202020204" pitchFamily="34" charset="0"/>
              <a:buChar char="•"/>
              <a:defRPr/>
            </a:pPr>
            <a:r>
              <a:rPr lang="en-US" sz="1100" b="1" dirty="0">
                <a:solidFill>
                  <a:srgbClr val="3333FF"/>
                </a:solidFill>
                <a:cs typeface="3M Circular TT Light" panose="020B0404020101020102" pitchFamily="34" charset="77"/>
              </a:rPr>
              <a:t>Caliper Tolerances</a:t>
            </a:r>
          </a:p>
          <a:p>
            <a:pPr marL="91440" indent="-91440">
              <a:buFont typeface="Arial" panose="020B0604020202020204" pitchFamily="34" charset="0"/>
              <a:buChar char="•"/>
              <a:defRPr/>
            </a:pPr>
            <a:r>
              <a:rPr lang="en-US" sz="1100" b="1" dirty="0">
                <a:solidFill>
                  <a:srgbClr val="3333FF"/>
                </a:solidFill>
                <a:cs typeface="3M Circular TT Light" panose="020B0404020101020102" pitchFamily="34" charset="77"/>
              </a:rPr>
              <a:t>Light Transmission Spectra</a:t>
            </a:r>
          </a:p>
          <a:p>
            <a:pPr marL="91440" indent="-91440">
              <a:buFont typeface="Arial" panose="020B0604020202020204" pitchFamily="34" charset="0"/>
              <a:buChar char="•"/>
              <a:defRPr/>
            </a:pPr>
            <a:r>
              <a:rPr lang="en-US" sz="1100" b="1" dirty="0">
                <a:solidFill>
                  <a:srgbClr val="3333FF"/>
                </a:solidFill>
                <a:cs typeface="3M Circular TT Light" panose="020B0404020101020102" pitchFamily="34" charset="77"/>
              </a:rPr>
              <a:t>Clarity or Haze</a:t>
            </a:r>
          </a:p>
          <a:p>
            <a:pPr marL="91440" indent="-91440">
              <a:buFont typeface="Arial" panose="020B0604020202020204" pitchFamily="34" charset="0"/>
              <a:buChar char="•"/>
              <a:defRPr/>
            </a:pPr>
            <a:r>
              <a:rPr lang="en-US" sz="1100" b="1" dirty="0">
                <a:solidFill>
                  <a:srgbClr val="3333FF"/>
                </a:solidFill>
                <a:cs typeface="3M Circular TT Light" panose="020B0404020101020102" pitchFamily="34" charset="77"/>
              </a:rPr>
              <a:t>Solvent Resistance</a:t>
            </a:r>
            <a:endParaRPr kumimoji="0" lang="en-US" sz="1100" b="1" u="none" strike="noStrike" kern="1200" cap="none" spc="0" normalizeH="0" baseline="0" noProof="0" dirty="0">
              <a:ln>
                <a:noFill/>
              </a:ln>
              <a:solidFill>
                <a:srgbClr val="3333FF"/>
              </a:solidFill>
              <a:effectLst/>
              <a:uLnTx/>
              <a:uFillTx/>
              <a:cs typeface="3M Circular TT Light" panose="020B0404020101020102" pitchFamily="34" charset="77"/>
            </a:endParaRPr>
          </a:p>
        </p:txBody>
      </p:sp>
      <p:sp>
        <p:nvSpPr>
          <p:cNvPr id="17" name="TextBox 16">
            <a:extLst>
              <a:ext uri="{FF2B5EF4-FFF2-40B4-BE49-F238E27FC236}">
                <a16:creationId xmlns:a16="http://schemas.microsoft.com/office/drawing/2014/main" id="{403DB1DA-D407-2A02-37F3-AF299461DF36}"/>
              </a:ext>
            </a:extLst>
          </p:cNvPr>
          <p:cNvSpPr txBox="1"/>
          <p:nvPr/>
        </p:nvSpPr>
        <p:spPr>
          <a:xfrm>
            <a:off x="7185025" y="2433733"/>
            <a:ext cx="1916113" cy="18466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effectLst/>
                <a:uLnTx/>
                <a:uFillTx/>
                <a:ea typeface="+mn-ea"/>
                <a:cs typeface="+mn-cs"/>
              </a:rPr>
              <a:t>Compatibility</a:t>
            </a:r>
          </a:p>
        </p:txBody>
      </p:sp>
      <p:sp>
        <p:nvSpPr>
          <p:cNvPr id="19" name="TextBox 18">
            <a:extLst>
              <a:ext uri="{FF2B5EF4-FFF2-40B4-BE49-F238E27FC236}">
                <a16:creationId xmlns:a16="http://schemas.microsoft.com/office/drawing/2014/main" id="{4FA8ED78-2E26-782C-73C3-A1B315DD75B2}"/>
              </a:ext>
            </a:extLst>
          </p:cNvPr>
          <p:cNvSpPr txBox="1"/>
          <p:nvPr/>
        </p:nvSpPr>
        <p:spPr>
          <a:xfrm>
            <a:off x="8993188" y="2433733"/>
            <a:ext cx="1916113" cy="18466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effectLst/>
                <a:uLnTx/>
                <a:uFillTx/>
                <a:ea typeface="+mn-ea"/>
                <a:cs typeface="+mn-cs"/>
              </a:rPr>
              <a:t>Manufacturability</a:t>
            </a:r>
          </a:p>
        </p:txBody>
      </p:sp>
      <p:sp>
        <p:nvSpPr>
          <p:cNvPr id="23" name="Rectangle 22">
            <a:extLst>
              <a:ext uri="{FF2B5EF4-FFF2-40B4-BE49-F238E27FC236}">
                <a16:creationId xmlns:a16="http://schemas.microsoft.com/office/drawing/2014/main" id="{6786FF18-537F-0035-0073-46D81FD378D7}"/>
              </a:ext>
            </a:extLst>
          </p:cNvPr>
          <p:cNvSpPr/>
          <p:nvPr/>
        </p:nvSpPr>
        <p:spPr>
          <a:xfrm rot="5400000">
            <a:off x="5631595" y="-5633305"/>
            <a:ext cx="928809" cy="12192000"/>
          </a:xfrm>
          <a:prstGeom prst="rect">
            <a:avLst/>
          </a:prstGeom>
          <a:gradFill>
            <a:gsLst>
              <a:gs pos="50000">
                <a:srgbClr val="003CE6"/>
              </a:gs>
              <a:gs pos="0">
                <a:srgbClr val="00C8E6"/>
              </a:gs>
              <a:gs pos="100000">
                <a:srgbClr val="1E1E9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365760" bIns="457200" rtlCol="0" anchor="ctr"/>
          <a:lstStyle/>
          <a:p>
            <a:r>
              <a:rPr lang="en-US" sz="3200" dirty="0">
                <a:latin typeface="+mj-lt"/>
              </a:rPr>
              <a:t>Lab-on-a-Chip</a:t>
            </a:r>
          </a:p>
        </p:txBody>
      </p:sp>
      <p:sp>
        <p:nvSpPr>
          <p:cNvPr id="25" name="TextBox 24">
            <a:extLst>
              <a:ext uri="{FF2B5EF4-FFF2-40B4-BE49-F238E27FC236}">
                <a16:creationId xmlns:a16="http://schemas.microsoft.com/office/drawing/2014/main" id="{E008296D-F90E-6EB8-3A62-3CA465704628}"/>
              </a:ext>
            </a:extLst>
          </p:cNvPr>
          <p:cNvSpPr txBox="1"/>
          <p:nvPr/>
        </p:nvSpPr>
        <p:spPr>
          <a:xfrm>
            <a:off x="4554444" y="939771"/>
            <a:ext cx="6229350" cy="923330"/>
          </a:xfrm>
          <a:prstGeom prst="rect">
            <a:avLst/>
          </a:prstGeom>
          <a:noFill/>
        </p:spPr>
        <p:txBody>
          <a:bodyPr wrap="square">
            <a:spAutoFit/>
          </a:bodyPr>
          <a:lstStyle/>
          <a:p>
            <a:r>
              <a:rPr lang="en-US" dirty="0">
                <a:solidFill>
                  <a:srgbClr val="3333FF"/>
                </a:solidFill>
                <a:latin typeface="+mj-lt"/>
              </a:rPr>
              <a:t>Basic function</a:t>
            </a:r>
          </a:p>
          <a:p>
            <a:r>
              <a:rPr lang="en-US" sz="1200" dirty="0"/>
              <a:t>Hydrophilic films and die cut tapes are used to create channels to process biologics. The target analyte is detected usually via fluorescence measurements with companion meter device to form a system. </a:t>
            </a:r>
          </a:p>
        </p:txBody>
      </p:sp>
      <p:sp>
        <p:nvSpPr>
          <p:cNvPr id="27" name="TextBox 26">
            <a:extLst>
              <a:ext uri="{FF2B5EF4-FFF2-40B4-BE49-F238E27FC236}">
                <a16:creationId xmlns:a16="http://schemas.microsoft.com/office/drawing/2014/main" id="{5A7A19A7-7037-9D94-0884-E53E80FA8224}"/>
              </a:ext>
            </a:extLst>
          </p:cNvPr>
          <p:cNvSpPr txBox="1"/>
          <p:nvPr/>
        </p:nvSpPr>
        <p:spPr>
          <a:xfrm>
            <a:off x="4554444" y="2030776"/>
            <a:ext cx="3321235" cy="369332"/>
          </a:xfrm>
          <a:prstGeom prst="rect">
            <a:avLst/>
          </a:prstGeom>
          <a:noFill/>
        </p:spPr>
        <p:txBody>
          <a:bodyPr wrap="square">
            <a:spAutoFit/>
          </a:bodyPr>
          <a:lstStyle/>
          <a:p>
            <a:r>
              <a:rPr lang="en-US" sz="1800" dirty="0">
                <a:solidFill>
                  <a:srgbClr val="3333FF"/>
                </a:solidFill>
                <a:latin typeface="+mj-lt"/>
              </a:rPr>
              <a:t>Format Key Concerns</a:t>
            </a:r>
          </a:p>
        </p:txBody>
      </p:sp>
      <p:sp>
        <p:nvSpPr>
          <p:cNvPr id="9" name="Oval 8">
            <a:extLst>
              <a:ext uri="{FF2B5EF4-FFF2-40B4-BE49-F238E27FC236}">
                <a16:creationId xmlns:a16="http://schemas.microsoft.com/office/drawing/2014/main" id="{CBF60D7C-BA6F-4036-A66C-44FA0D63F222}"/>
              </a:ext>
            </a:extLst>
          </p:cNvPr>
          <p:cNvSpPr/>
          <p:nvPr/>
        </p:nvSpPr>
        <p:spPr>
          <a:xfrm>
            <a:off x="615876" y="2794778"/>
            <a:ext cx="457200" cy="457200"/>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lIns="180000" tIns="180000" rIns="180000" bIns="180000" rtlCol="0" anchor="ctr" anchorCtr="0"/>
          <a:lstStyle/>
          <a:p>
            <a:pPr algn="ctr"/>
            <a:r>
              <a:rPr lang="en-US" sz="2000" dirty="0"/>
              <a:t>1</a:t>
            </a:r>
          </a:p>
        </p:txBody>
      </p:sp>
      <p:sp>
        <p:nvSpPr>
          <p:cNvPr id="11" name="Oval 10">
            <a:extLst>
              <a:ext uri="{FF2B5EF4-FFF2-40B4-BE49-F238E27FC236}">
                <a16:creationId xmlns:a16="http://schemas.microsoft.com/office/drawing/2014/main" id="{AB005B70-180A-4462-B1A0-51FE25B41041}"/>
              </a:ext>
            </a:extLst>
          </p:cNvPr>
          <p:cNvSpPr/>
          <p:nvPr/>
        </p:nvSpPr>
        <p:spPr>
          <a:xfrm>
            <a:off x="615876" y="3784429"/>
            <a:ext cx="457200" cy="457200"/>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lIns="180000" tIns="180000" rIns="180000" bIns="180000" rtlCol="0" anchor="ctr" anchorCtr="0"/>
          <a:lstStyle/>
          <a:p>
            <a:pPr algn="ctr"/>
            <a:r>
              <a:rPr lang="en-US" sz="2000" dirty="0"/>
              <a:t>2</a:t>
            </a:r>
          </a:p>
        </p:txBody>
      </p:sp>
      <p:sp>
        <p:nvSpPr>
          <p:cNvPr id="18" name="Oval 17">
            <a:extLst>
              <a:ext uri="{FF2B5EF4-FFF2-40B4-BE49-F238E27FC236}">
                <a16:creationId xmlns:a16="http://schemas.microsoft.com/office/drawing/2014/main" id="{BAEE21EA-D75B-4417-ADBD-6FF1141FB6DB}"/>
              </a:ext>
            </a:extLst>
          </p:cNvPr>
          <p:cNvSpPr/>
          <p:nvPr/>
        </p:nvSpPr>
        <p:spPr>
          <a:xfrm>
            <a:off x="615876" y="4847574"/>
            <a:ext cx="457200" cy="4572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lstStyle/>
          <a:p>
            <a:pPr algn="ctr"/>
            <a:r>
              <a:rPr lang="en-US" sz="2000" dirty="0"/>
              <a:t>3</a:t>
            </a:r>
          </a:p>
        </p:txBody>
      </p:sp>
      <p:pic>
        <p:nvPicPr>
          <p:cNvPr id="4" name="Picture 3">
            <a:extLst>
              <a:ext uri="{FF2B5EF4-FFF2-40B4-BE49-F238E27FC236}">
                <a16:creationId xmlns:a16="http://schemas.microsoft.com/office/drawing/2014/main" id="{766B459D-118F-7D60-98A8-F4CE89982C2A}"/>
              </a:ext>
            </a:extLst>
          </p:cNvPr>
          <p:cNvPicPr>
            <a:picLocks noChangeAspect="1"/>
          </p:cNvPicPr>
          <p:nvPr/>
        </p:nvPicPr>
        <p:blipFill>
          <a:blip r:embed="rId7"/>
          <a:stretch>
            <a:fillRect/>
          </a:stretch>
        </p:blipFill>
        <p:spPr>
          <a:xfrm>
            <a:off x="1166339" y="2667778"/>
            <a:ext cx="2999261" cy="2974763"/>
          </a:xfrm>
          <a:prstGeom prst="rect">
            <a:avLst/>
          </a:prstGeom>
        </p:spPr>
      </p:pic>
    </p:spTree>
    <p:extLst>
      <p:ext uri="{BB962C8B-B14F-4D97-AF65-F5344CB8AC3E}">
        <p14:creationId xmlns:p14="http://schemas.microsoft.com/office/powerpoint/2010/main" val="102609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B142AD7E-70A0-40A9-B7F4-3250343E0646}"/>
              </a:ext>
            </a:extLst>
          </p:cNvPr>
          <p:cNvGraphicFramePr>
            <a:graphicFrameLocks noChangeAspect="1"/>
          </p:cNvGraphicFramePr>
          <p:nvPr>
            <p:custDataLst>
              <p:tags r:id="rId1"/>
            </p:custDataLst>
            <p:extLst>
              <p:ext uri="{D42A27DB-BD31-4B8C-83A1-F6EECF244321}">
                <p14:modId xmlns:p14="http://schemas.microsoft.com/office/powerpoint/2010/main" val="827563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10" name="Object 9" hidden="1">
                        <a:extLst>
                          <a:ext uri="{FF2B5EF4-FFF2-40B4-BE49-F238E27FC236}">
                            <a16:creationId xmlns:a16="http://schemas.microsoft.com/office/drawing/2014/main" id="{B142AD7E-70A0-40A9-B7F4-3250343E064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60883524-D64D-484C-BC88-20B604187BF2}"/>
              </a:ext>
            </a:extLst>
          </p:cNvPr>
          <p:cNvSpPr>
            <a:spLocks noGrp="1"/>
          </p:cNvSpPr>
          <p:nvPr>
            <p:ph sz="quarter" idx="15"/>
          </p:nvPr>
        </p:nvSpPr>
        <p:spPr>
          <a:xfrm>
            <a:off x="4392293" y="4558810"/>
            <a:ext cx="7285035" cy="1835084"/>
          </a:xfrm>
        </p:spPr>
        <p:txBody>
          <a:bodyPr tIns="0" bIns="0"/>
          <a:lstStyle/>
          <a:p>
            <a:r>
              <a:rPr lang="en-US" sz="1800" dirty="0">
                <a:solidFill>
                  <a:srgbClr val="3333FF"/>
                </a:solidFill>
                <a:latin typeface="+mj-lt"/>
              </a:rPr>
              <a:t>Relevant 3M materials</a:t>
            </a:r>
          </a:p>
          <a:p>
            <a:pPr marL="342900" indent="-342900">
              <a:spcAft>
                <a:spcPts val="0"/>
              </a:spcAft>
              <a:buAutoNum type="arabicPeriod"/>
            </a:pPr>
            <a:r>
              <a:rPr lang="en-US" sz="1400" dirty="0"/>
              <a:t>3M™ Microfluidic Diagnostic Tapes</a:t>
            </a:r>
          </a:p>
          <a:p>
            <a:pPr marL="468313" lvl="1" indent="-285750">
              <a:spcAft>
                <a:spcPts val="0"/>
              </a:spcAft>
            </a:pPr>
            <a:r>
              <a:rPr lang="en-US" sz="1200" dirty="0"/>
              <a:t>3M™ Microfluidic Diagnostic Tape, 9795, Silicone Adhesive Tape (delayed tack)</a:t>
            </a:r>
          </a:p>
          <a:p>
            <a:pPr marL="468313" lvl="1" indent="-285750">
              <a:spcAft>
                <a:spcPts val="0"/>
              </a:spcAft>
            </a:pPr>
            <a:r>
              <a:rPr lang="en-US" sz="1200" dirty="0"/>
              <a:t>3M™ Microfluidic Diagnostic Tape, 9982, Silicone Adhesive on Tape (hi-bond)</a:t>
            </a:r>
          </a:p>
          <a:p>
            <a:pPr marL="468313" lvl="1" indent="-285750">
              <a:spcAft>
                <a:spcPts val="0"/>
              </a:spcAft>
            </a:pPr>
            <a:r>
              <a:rPr lang="en-US" sz="1200" dirty="0"/>
              <a:t>3M™ Microfluidic Diagnostic Tape, 9981, Silicone Adhesive on Tape (bright foil)</a:t>
            </a:r>
          </a:p>
          <a:p>
            <a:pPr marL="468313" lvl="1" indent="-285750">
              <a:spcAft>
                <a:spcPts val="0"/>
              </a:spcAft>
            </a:pPr>
            <a:r>
              <a:rPr lang="en-US" sz="1200" dirty="0"/>
              <a:t>3M™ Microfluidic Diagnostic Tape, 9980, Silicone Adhesive on Tape (4 mil foil)</a:t>
            </a:r>
          </a:p>
          <a:p>
            <a:pPr marL="468313" lvl="1" indent="-285750">
              <a:spcAft>
                <a:spcPts val="0"/>
              </a:spcAft>
            </a:pPr>
            <a:r>
              <a:rPr lang="en-US" sz="1200" dirty="0"/>
              <a:t>3M™ Microfluidic Diagnostic Tape, 9792, Single Sided (acrylate on foil)</a:t>
            </a:r>
          </a:p>
          <a:p>
            <a:pPr lvl="1" indent="0">
              <a:spcAft>
                <a:spcPts val="0"/>
              </a:spcAft>
              <a:buNone/>
            </a:pPr>
            <a:endParaRPr lang="en-US" sz="1200" dirty="0"/>
          </a:p>
          <a:p>
            <a:pPr marL="468313" lvl="1" indent="-285750">
              <a:spcAft>
                <a:spcPts val="0"/>
              </a:spcAft>
            </a:pPr>
            <a:endParaRPr lang="en-US" sz="1200" dirty="0"/>
          </a:p>
        </p:txBody>
      </p:sp>
      <p:sp>
        <p:nvSpPr>
          <p:cNvPr id="9" name="Oval 8">
            <a:extLst>
              <a:ext uri="{FF2B5EF4-FFF2-40B4-BE49-F238E27FC236}">
                <a16:creationId xmlns:a16="http://schemas.microsoft.com/office/drawing/2014/main" id="{CBF60D7C-BA6F-4036-A66C-44FA0D63F222}"/>
              </a:ext>
            </a:extLst>
          </p:cNvPr>
          <p:cNvSpPr/>
          <p:nvPr/>
        </p:nvSpPr>
        <p:spPr>
          <a:xfrm>
            <a:off x="481082" y="3771901"/>
            <a:ext cx="457200" cy="457200"/>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lIns="180000" tIns="180000" rIns="180000" bIns="180000" rtlCol="0" anchor="ctr" anchorCtr="0"/>
          <a:lstStyle/>
          <a:p>
            <a:pPr algn="ctr"/>
            <a:r>
              <a:rPr lang="en-US" sz="2000"/>
              <a:t>1</a:t>
            </a:r>
          </a:p>
        </p:txBody>
      </p:sp>
      <p:sp>
        <p:nvSpPr>
          <p:cNvPr id="11" name="Oval 10">
            <a:extLst>
              <a:ext uri="{FF2B5EF4-FFF2-40B4-BE49-F238E27FC236}">
                <a16:creationId xmlns:a16="http://schemas.microsoft.com/office/drawing/2014/main" id="{AB005B70-180A-4462-B1A0-51FE25B41041}"/>
              </a:ext>
            </a:extLst>
          </p:cNvPr>
          <p:cNvSpPr/>
          <p:nvPr/>
        </p:nvSpPr>
        <p:spPr>
          <a:xfrm>
            <a:off x="481082" y="5638801"/>
            <a:ext cx="457200" cy="457200"/>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lIns="180000" tIns="180000" rIns="180000" bIns="180000" rtlCol="0" anchor="ctr" anchorCtr="0"/>
          <a:lstStyle/>
          <a:p>
            <a:pPr algn="ctr"/>
            <a:r>
              <a:rPr lang="en-US" sz="2000"/>
              <a:t>1</a:t>
            </a:r>
          </a:p>
        </p:txBody>
      </p:sp>
      <p:sp>
        <p:nvSpPr>
          <p:cNvPr id="22" name="Rectangle 21">
            <a:extLst>
              <a:ext uri="{FF2B5EF4-FFF2-40B4-BE49-F238E27FC236}">
                <a16:creationId xmlns:a16="http://schemas.microsoft.com/office/drawing/2014/main" id="{A0A7886C-9521-6310-E593-967537CF4790}"/>
              </a:ext>
            </a:extLst>
          </p:cNvPr>
          <p:cNvSpPr/>
          <p:nvPr/>
        </p:nvSpPr>
        <p:spPr>
          <a:xfrm rot="5400000">
            <a:off x="5631595" y="-5633305"/>
            <a:ext cx="928809" cy="12192000"/>
          </a:xfrm>
          <a:prstGeom prst="rect">
            <a:avLst/>
          </a:prstGeom>
          <a:gradFill>
            <a:gsLst>
              <a:gs pos="50000">
                <a:srgbClr val="003CE6"/>
              </a:gs>
              <a:gs pos="0">
                <a:srgbClr val="00C8E6"/>
              </a:gs>
              <a:gs pos="100000">
                <a:srgbClr val="1E1E9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365760" bIns="457200" rtlCol="0" anchor="ctr"/>
          <a:lstStyle/>
          <a:p>
            <a:r>
              <a:rPr lang="en-US" sz="3200" dirty="0">
                <a:latin typeface="+mj-lt"/>
              </a:rPr>
              <a:t>Microfluidic Disk</a:t>
            </a:r>
          </a:p>
        </p:txBody>
      </p:sp>
      <p:sp>
        <p:nvSpPr>
          <p:cNvPr id="25" name="TextBox 24">
            <a:extLst>
              <a:ext uri="{FF2B5EF4-FFF2-40B4-BE49-F238E27FC236}">
                <a16:creationId xmlns:a16="http://schemas.microsoft.com/office/drawing/2014/main" id="{8A07AFD1-FE60-0BD8-E70E-69A08391A99C}"/>
              </a:ext>
            </a:extLst>
          </p:cNvPr>
          <p:cNvSpPr txBox="1"/>
          <p:nvPr/>
        </p:nvSpPr>
        <p:spPr>
          <a:xfrm>
            <a:off x="4392293" y="2577813"/>
            <a:ext cx="3321235" cy="369332"/>
          </a:xfrm>
          <a:prstGeom prst="rect">
            <a:avLst/>
          </a:prstGeom>
          <a:noFill/>
        </p:spPr>
        <p:txBody>
          <a:bodyPr wrap="square">
            <a:spAutoFit/>
          </a:bodyPr>
          <a:lstStyle/>
          <a:p>
            <a:r>
              <a:rPr lang="en-US" sz="1800" dirty="0">
                <a:solidFill>
                  <a:srgbClr val="3333FF"/>
                </a:solidFill>
                <a:latin typeface="+mj-lt"/>
              </a:rPr>
              <a:t>Format Key Concerns</a:t>
            </a:r>
          </a:p>
        </p:txBody>
      </p:sp>
      <p:sp>
        <p:nvSpPr>
          <p:cNvPr id="27" name="TextBox 26">
            <a:extLst>
              <a:ext uri="{FF2B5EF4-FFF2-40B4-BE49-F238E27FC236}">
                <a16:creationId xmlns:a16="http://schemas.microsoft.com/office/drawing/2014/main" id="{EEDE621A-E572-ED61-BB53-A38E9EAA7782}"/>
              </a:ext>
            </a:extLst>
          </p:cNvPr>
          <p:cNvSpPr txBox="1"/>
          <p:nvPr/>
        </p:nvSpPr>
        <p:spPr>
          <a:xfrm>
            <a:off x="4392293" y="1080126"/>
            <a:ext cx="7285035" cy="1231106"/>
          </a:xfrm>
          <a:prstGeom prst="rect">
            <a:avLst/>
          </a:prstGeom>
          <a:noFill/>
        </p:spPr>
        <p:txBody>
          <a:bodyPr wrap="square">
            <a:spAutoFit/>
          </a:bodyPr>
          <a:lstStyle/>
          <a:p>
            <a:r>
              <a:rPr lang="en-US" dirty="0">
                <a:solidFill>
                  <a:srgbClr val="3333FF"/>
                </a:solidFill>
                <a:latin typeface="+mj-lt"/>
              </a:rPr>
              <a:t>Basic function</a:t>
            </a:r>
          </a:p>
          <a:p>
            <a:r>
              <a:rPr lang="en-US" sz="1400" dirty="0"/>
              <a:t>Injection molded components along combined with tapes used to direct fluids, accomplish sample preparation and measurement tasks for one or more assays. Disc functionality can be quite diverse with sophisticated on-board operations to produce a “sample-to-answer” solution.</a:t>
            </a:r>
          </a:p>
        </p:txBody>
      </p:sp>
      <p:pic>
        <p:nvPicPr>
          <p:cNvPr id="2" name="Picture 1">
            <a:extLst>
              <a:ext uri="{FF2B5EF4-FFF2-40B4-BE49-F238E27FC236}">
                <a16:creationId xmlns:a16="http://schemas.microsoft.com/office/drawing/2014/main" id="{3A2AC911-DB65-0344-CEE0-E1EFAB4DFFEC}"/>
              </a:ext>
            </a:extLst>
          </p:cNvPr>
          <p:cNvPicPr>
            <a:picLocks noChangeAspect="1"/>
          </p:cNvPicPr>
          <p:nvPr/>
        </p:nvPicPr>
        <p:blipFill rotWithShape="1">
          <a:blip r:embed="rId7"/>
          <a:srcRect l="2370" t="21623" r="12796" b="10545"/>
          <a:stretch/>
        </p:blipFill>
        <p:spPr>
          <a:xfrm>
            <a:off x="593805" y="1080126"/>
            <a:ext cx="3409950" cy="2181225"/>
          </a:xfrm>
          <a:prstGeom prst="rect">
            <a:avLst/>
          </a:prstGeom>
        </p:spPr>
      </p:pic>
      <p:pic>
        <p:nvPicPr>
          <p:cNvPr id="6" name="Picture 5" descr="A picture containing plate, white, gear&#10;&#10;Description automatically generated">
            <a:extLst>
              <a:ext uri="{FF2B5EF4-FFF2-40B4-BE49-F238E27FC236}">
                <a16:creationId xmlns:a16="http://schemas.microsoft.com/office/drawing/2014/main" id="{948BEEAA-5C0F-C5AE-9588-E5F6263B36C5}"/>
              </a:ext>
            </a:extLst>
          </p:cNvPr>
          <p:cNvPicPr>
            <a:picLocks noChangeAspect="1"/>
          </p:cNvPicPr>
          <p:nvPr/>
        </p:nvPicPr>
        <p:blipFill>
          <a:blip r:embed="rId8"/>
          <a:stretch>
            <a:fillRect/>
          </a:stretch>
        </p:blipFill>
        <p:spPr>
          <a:xfrm>
            <a:off x="-43251" y="3009105"/>
            <a:ext cx="4565585" cy="3652468"/>
          </a:xfrm>
          <a:prstGeom prst="rect">
            <a:avLst/>
          </a:prstGeom>
        </p:spPr>
      </p:pic>
      <p:sp>
        <p:nvSpPr>
          <p:cNvPr id="7" name="TextBox 6">
            <a:extLst>
              <a:ext uri="{FF2B5EF4-FFF2-40B4-BE49-F238E27FC236}">
                <a16:creationId xmlns:a16="http://schemas.microsoft.com/office/drawing/2014/main" id="{F6C37688-3DBE-3AA7-CC32-718145F0E892}"/>
              </a:ext>
            </a:extLst>
          </p:cNvPr>
          <p:cNvSpPr txBox="1"/>
          <p:nvPr/>
        </p:nvSpPr>
        <p:spPr>
          <a:xfrm>
            <a:off x="5111518" y="3120429"/>
            <a:ext cx="151600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effectLst/>
                <a:uLnTx/>
                <a:uFillTx/>
                <a:ea typeface="+mn-ea"/>
                <a:cs typeface="+mn-cs"/>
              </a:rPr>
              <a:t>Material Properties</a:t>
            </a:r>
          </a:p>
        </p:txBody>
      </p:sp>
      <p:sp>
        <p:nvSpPr>
          <p:cNvPr id="14" name="TextBox 13">
            <a:extLst>
              <a:ext uri="{FF2B5EF4-FFF2-40B4-BE49-F238E27FC236}">
                <a16:creationId xmlns:a16="http://schemas.microsoft.com/office/drawing/2014/main" id="{2AFEAB3D-CEDF-2544-63D0-2F85F57F6943}"/>
              </a:ext>
            </a:extLst>
          </p:cNvPr>
          <p:cNvSpPr txBox="1"/>
          <p:nvPr/>
        </p:nvSpPr>
        <p:spPr>
          <a:xfrm>
            <a:off x="8728140" y="3342047"/>
            <a:ext cx="2360004" cy="846386"/>
          </a:xfrm>
          <a:prstGeom prst="rect">
            <a:avLst/>
          </a:prstGeom>
          <a:noFill/>
        </p:spPr>
        <p:txBody>
          <a:bodyPr wrap="square" lIns="0" tIns="0" rIns="0" bIns="0" rtlCol="0">
            <a:spAutoFit/>
          </a:bodyPr>
          <a:lstStyle/>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u="none" strike="noStrike" kern="1200" cap="none" spc="0" normalizeH="0" baseline="0" noProof="0" dirty="0">
                <a:ln>
                  <a:noFill/>
                </a:ln>
                <a:solidFill>
                  <a:srgbClr val="3333FF"/>
                </a:solidFill>
                <a:effectLst/>
                <a:uLnTx/>
                <a:uFillTx/>
                <a:cs typeface="3M Circular TT Light" panose="020B0404020101020102" pitchFamily="34" charset="77"/>
              </a:rPr>
              <a:t>Die Cutting</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Quality </a:t>
            </a:r>
            <a:r>
              <a:rPr kumimoji="0" lang="en-US" sz="1100" b="1" u="none" strike="noStrike" kern="1200" cap="none" spc="0" normalizeH="0" baseline="0" noProof="0" dirty="0">
                <a:ln>
                  <a:noFill/>
                </a:ln>
                <a:solidFill>
                  <a:srgbClr val="3333FF"/>
                </a:solidFill>
                <a:effectLst/>
                <a:uLnTx/>
                <a:uFillTx/>
                <a:cs typeface="3M Circular TT Light" panose="020B0404020101020102" pitchFamily="34" charset="77"/>
              </a:rPr>
              <a:t>Uniformity Control</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Traceability</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Manufacturing to Scale</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u="none" strike="noStrike" kern="1200" cap="none" spc="0" normalizeH="0" baseline="0" noProof="0" dirty="0">
                <a:ln>
                  <a:noFill/>
                </a:ln>
                <a:solidFill>
                  <a:srgbClr val="3333FF"/>
                </a:solidFill>
                <a:effectLst/>
                <a:uLnTx/>
                <a:uFillTx/>
                <a:cs typeface="3M Circular TT Light" panose="020B0404020101020102" pitchFamily="34" charset="77"/>
              </a:rPr>
              <a:t>Change management</a:t>
            </a:r>
          </a:p>
        </p:txBody>
      </p:sp>
      <p:sp>
        <p:nvSpPr>
          <p:cNvPr id="19" name="TextBox 18">
            <a:extLst>
              <a:ext uri="{FF2B5EF4-FFF2-40B4-BE49-F238E27FC236}">
                <a16:creationId xmlns:a16="http://schemas.microsoft.com/office/drawing/2014/main" id="{9E4A54A1-A4BE-5E8A-84A4-1C1A4B21890A}"/>
              </a:ext>
            </a:extLst>
          </p:cNvPr>
          <p:cNvSpPr txBox="1"/>
          <p:nvPr/>
        </p:nvSpPr>
        <p:spPr>
          <a:xfrm>
            <a:off x="7104040" y="3342047"/>
            <a:ext cx="2145459" cy="677108"/>
          </a:xfrm>
          <a:prstGeom prst="rect">
            <a:avLst/>
          </a:prstGeom>
          <a:noFill/>
        </p:spPr>
        <p:txBody>
          <a:bodyPr wrap="square" lIns="0" tIns="0" rIns="0" bIns="0" rtlCol="0">
            <a:spAutoFit/>
          </a:bodyPr>
          <a:lstStyle/>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Biocompatibility</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Thermo Stability</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Chemically Inert</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Assay Compatible</a:t>
            </a:r>
          </a:p>
        </p:txBody>
      </p:sp>
      <p:sp>
        <p:nvSpPr>
          <p:cNvPr id="20" name="TextBox 19">
            <a:extLst>
              <a:ext uri="{FF2B5EF4-FFF2-40B4-BE49-F238E27FC236}">
                <a16:creationId xmlns:a16="http://schemas.microsoft.com/office/drawing/2014/main" id="{C12CEAE4-588B-FD8B-14E8-356DBB0F9270}"/>
              </a:ext>
            </a:extLst>
          </p:cNvPr>
          <p:cNvSpPr txBox="1"/>
          <p:nvPr/>
        </p:nvSpPr>
        <p:spPr>
          <a:xfrm>
            <a:off x="5111519" y="3354474"/>
            <a:ext cx="2335612" cy="846386"/>
          </a:xfrm>
          <a:prstGeom prst="rect">
            <a:avLst/>
          </a:prstGeom>
          <a:noFill/>
        </p:spPr>
        <p:txBody>
          <a:bodyPr wrap="square" lIns="0" tIns="0" rIns="0" bIns="0" rtlCol="0">
            <a:spAutoFit/>
          </a:bodyPr>
          <a:lstStyle/>
          <a:p>
            <a:pPr marL="91440" indent="-91440">
              <a:buFont typeface="Arial" panose="020B0604020202020204" pitchFamily="34" charset="0"/>
              <a:buChar char="•"/>
              <a:defRPr/>
            </a:pPr>
            <a:r>
              <a:rPr lang="en-US" sz="1100" b="1" dirty="0">
                <a:solidFill>
                  <a:srgbClr val="3333FF"/>
                </a:solidFill>
                <a:cs typeface="3M Circular TT Light" panose="020B0404020101020102" pitchFamily="34" charset="77"/>
              </a:rPr>
              <a:t>Low Fluorescence</a:t>
            </a:r>
          </a:p>
          <a:p>
            <a:pPr marL="91440" indent="-91440">
              <a:buFont typeface="Arial" panose="020B0604020202020204" pitchFamily="34" charset="0"/>
              <a:buChar char="•"/>
              <a:defRPr/>
            </a:pPr>
            <a:r>
              <a:rPr lang="en-US" sz="1100" dirty="0">
                <a:latin typeface="3M Circular TT Light" panose="020B0404020101020102" pitchFamily="34" charset="0"/>
                <a:cs typeface="3M Circular TT Light" panose="020B0404020101020102" pitchFamily="34" charset="0"/>
              </a:rPr>
              <a:t>Caliper Tolerances</a:t>
            </a:r>
          </a:p>
          <a:p>
            <a:pPr marL="91440" indent="-91440">
              <a:buFont typeface="Arial" panose="020B0604020202020204" pitchFamily="34" charset="0"/>
              <a:buChar char="•"/>
              <a:defRPr/>
            </a:pPr>
            <a:r>
              <a:rPr lang="en-US" sz="1100" b="1" dirty="0">
                <a:solidFill>
                  <a:srgbClr val="3333FF"/>
                </a:solidFill>
                <a:cs typeface="3M Circular TT Light" panose="020B0404020101020102" pitchFamily="34" charset="77"/>
              </a:rPr>
              <a:t>Light Transmission Spectra</a:t>
            </a:r>
          </a:p>
          <a:p>
            <a:pPr marL="91440" indent="-91440">
              <a:buFont typeface="Arial" panose="020B0604020202020204" pitchFamily="34" charset="0"/>
              <a:buChar char="•"/>
              <a:defRPr/>
            </a:pPr>
            <a:r>
              <a:rPr lang="en-US" sz="1100" b="1" dirty="0">
                <a:solidFill>
                  <a:srgbClr val="3333FF"/>
                </a:solidFill>
                <a:cs typeface="3M Circular TT Light" panose="020B0404020101020102" pitchFamily="34" charset="77"/>
              </a:rPr>
              <a:t>Clarity or Haze</a:t>
            </a:r>
          </a:p>
          <a:p>
            <a:pPr marL="91440" indent="-91440">
              <a:buFont typeface="Arial" panose="020B0604020202020204" pitchFamily="34" charset="0"/>
              <a:buChar char="•"/>
              <a:defRPr/>
            </a:pPr>
            <a:r>
              <a:rPr lang="en-US" sz="1100" b="1" dirty="0">
                <a:solidFill>
                  <a:srgbClr val="3333FF"/>
                </a:solidFill>
                <a:cs typeface="3M Circular TT Light" panose="020B0404020101020102" pitchFamily="34" charset="77"/>
              </a:rPr>
              <a:t>Solvent Resistance</a:t>
            </a:r>
            <a:endParaRPr kumimoji="0" lang="en-US" sz="1100" b="1" u="none" strike="noStrike" kern="1200" cap="none" spc="0" normalizeH="0" baseline="0" noProof="0" dirty="0">
              <a:ln>
                <a:noFill/>
              </a:ln>
              <a:solidFill>
                <a:srgbClr val="3333FF"/>
              </a:solidFill>
              <a:effectLst/>
              <a:uLnTx/>
              <a:uFillTx/>
              <a:cs typeface="3M Circular TT Light" panose="020B0404020101020102" pitchFamily="34" charset="77"/>
            </a:endParaRPr>
          </a:p>
        </p:txBody>
      </p:sp>
      <p:sp>
        <p:nvSpPr>
          <p:cNvPr id="21" name="TextBox 20">
            <a:extLst>
              <a:ext uri="{FF2B5EF4-FFF2-40B4-BE49-F238E27FC236}">
                <a16:creationId xmlns:a16="http://schemas.microsoft.com/office/drawing/2014/main" id="{2C6AF50F-7086-DBE4-3515-C4C809BF66E4}"/>
              </a:ext>
            </a:extLst>
          </p:cNvPr>
          <p:cNvSpPr txBox="1"/>
          <p:nvPr/>
        </p:nvSpPr>
        <p:spPr>
          <a:xfrm>
            <a:off x="7104040" y="3120429"/>
            <a:ext cx="151600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effectLst/>
                <a:uLnTx/>
                <a:uFillTx/>
                <a:ea typeface="+mn-ea"/>
                <a:cs typeface="+mn-cs"/>
              </a:rPr>
              <a:t>Compatibility</a:t>
            </a:r>
          </a:p>
        </p:txBody>
      </p:sp>
      <p:sp>
        <p:nvSpPr>
          <p:cNvPr id="23" name="TextBox 22">
            <a:extLst>
              <a:ext uri="{FF2B5EF4-FFF2-40B4-BE49-F238E27FC236}">
                <a16:creationId xmlns:a16="http://schemas.microsoft.com/office/drawing/2014/main" id="{3BA0916F-89D6-27EE-5728-7B397373B5EC}"/>
              </a:ext>
            </a:extLst>
          </p:cNvPr>
          <p:cNvSpPr txBox="1"/>
          <p:nvPr/>
        </p:nvSpPr>
        <p:spPr>
          <a:xfrm>
            <a:off x="8728140" y="3120429"/>
            <a:ext cx="151600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effectLst/>
                <a:uLnTx/>
                <a:uFillTx/>
                <a:ea typeface="+mn-ea"/>
                <a:cs typeface="+mn-cs"/>
              </a:rPr>
              <a:t>Manufacturability</a:t>
            </a:r>
          </a:p>
        </p:txBody>
      </p:sp>
    </p:spTree>
    <p:extLst>
      <p:ext uri="{BB962C8B-B14F-4D97-AF65-F5344CB8AC3E}">
        <p14:creationId xmlns:p14="http://schemas.microsoft.com/office/powerpoint/2010/main" val="186021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4DE793E-18E9-43A0-B1A7-02DEF8A73AAD}"/>
              </a:ext>
            </a:extLst>
          </p:cNvPr>
          <p:cNvGraphicFramePr>
            <a:graphicFrameLocks noChangeAspect="1"/>
          </p:cNvGraphicFramePr>
          <p:nvPr>
            <p:custDataLst>
              <p:tags r:id="rId1"/>
            </p:custDataLst>
            <p:extLst>
              <p:ext uri="{D42A27DB-BD31-4B8C-83A1-F6EECF244321}">
                <p14:modId xmlns:p14="http://schemas.microsoft.com/office/powerpoint/2010/main" val="12456768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7" name="Object 6" hidden="1">
                        <a:extLst>
                          <a:ext uri="{FF2B5EF4-FFF2-40B4-BE49-F238E27FC236}">
                            <a16:creationId xmlns:a16="http://schemas.microsoft.com/office/drawing/2014/main" id="{34DE793E-18E9-43A0-B1A7-02DEF8A73A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60883524-D64D-484C-BC88-20B604187BF2}"/>
              </a:ext>
            </a:extLst>
          </p:cNvPr>
          <p:cNvSpPr>
            <a:spLocks noGrp="1"/>
          </p:cNvSpPr>
          <p:nvPr>
            <p:ph sz="quarter" idx="15"/>
          </p:nvPr>
        </p:nvSpPr>
        <p:spPr>
          <a:xfrm>
            <a:off x="4519614" y="1390301"/>
            <a:ext cx="7285035" cy="4953000"/>
          </a:xfrm>
        </p:spPr>
        <p:txBody>
          <a:bodyPr tIns="0" bIns="0"/>
          <a:lstStyle/>
          <a:p>
            <a:r>
              <a:rPr lang="en-US" sz="1800" dirty="0">
                <a:solidFill>
                  <a:srgbClr val="3333FF"/>
                </a:solidFill>
                <a:latin typeface="+mj-lt"/>
              </a:rPr>
              <a:t>Basic function</a:t>
            </a:r>
          </a:p>
          <a:p>
            <a:r>
              <a:rPr lang="en-US" sz="1400" dirty="0"/>
              <a:t>Injection molded components along combined with adhesives and tapes used to direct fluids, accomplish sample preparation and measurement tasks for one or more assays. Cartridge functionality can be quite diverse with sophisticated on-board operations to produce a “sample-to-answer” solution.</a:t>
            </a:r>
          </a:p>
          <a:p>
            <a:r>
              <a:rPr lang="en-US" sz="500" dirty="0"/>
              <a:t>-</a:t>
            </a:r>
          </a:p>
          <a:p>
            <a:r>
              <a:rPr lang="en-US" sz="1800" dirty="0">
                <a:solidFill>
                  <a:srgbClr val="3333FF"/>
                </a:solidFill>
                <a:latin typeface="+mj-lt"/>
              </a:rPr>
              <a:t>Format Key Concerns</a:t>
            </a:r>
            <a:endParaRPr lang="en-US" sz="700" dirty="0">
              <a:solidFill>
                <a:srgbClr val="3333FF"/>
              </a:solidFill>
              <a:latin typeface="+mj-lt"/>
            </a:endParaRPr>
          </a:p>
          <a:p>
            <a:endParaRPr lang="en-US" sz="700" dirty="0">
              <a:solidFill>
                <a:srgbClr val="3333FF"/>
              </a:solidFill>
              <a:latin typeface="+mj-lt"/>
            </a:endParaRPr>
          </a:p>
          <a:p>
            <a:endParaRPr lang="en-US" sz="700" dirty="0">
              <a:solidFill>
                <a:srgbClr val="3333FF"/>
              </a:solidFill>
              <a:latin typeface="+mj-lt"/>
            </a:endParaRPr>
          </a:p>
          <a:p>
            <a:endParaRPr lang="en-US" sz="700" dirty="0">
              <a:solidFill>
                <a:srgbClr val="3333FF"/>
              </a:solidFill>
              <a:latin typeface="+mj-lt"/>
            </a:endParaRPr>
          </a:p>
          <a:p>
            <a:endParaRPr lang="en-US" sz="700" dirty="0">
              <a:solidFill>
                <a:srgbClr val="3333FF"/>
              </a:solidFill>
              <a:latin typeface="+mj-lt"/>
            </a:endParaRPr>
          </a:p>
          <a:p>
            <a:endParaRPr lang="en-US" sz="700" dirty="0">
              <a:solidFill>
                <a:srgbClr val="3333FF"/>
              </a:solidFill>
              <a:latin typeface="+mj-lt"/>
            </a:endParaRPr>
          </a:p>
          <a:p>
            <a:endParaRPr lang="en-US" sz="700" dirty="0">
              <a:solidFill>
                <a:srgbClr val="3333FF"/>
              </a:solidFill>
              <a:latin typeface="+mj-lt"/>
            </a:endParaRPr>
          </a:p>
          <a:p>
            <a:endParaRPr lang="en-US" sz="700" dirty="0">
              <a:solidFill>
                <a:srgbClr val="3333FF"/>
              </a:solidFill>
              <a:latin typeface="+mj-lt"/>
            </a:endParaRPr>
          </a:p>
          <a:p>
            <a:endParaRPr lang="en-US" sz="700" dirty="0">
              <a:solidFill>
                <a:srgbClr val="3333FF"/>
              </a:solidFill>
              <a:latin typeface="+mj-lt"/>
            </a:endParaRPr>
          </a:p>
          <a:p>
            <a:r>
              <a:rPr lang="en-US" sz="1800" dirty="0">
                <a:solidFill>
                  <a:srgbClr val="3333FF"/>
                </a:solidFill>
                <a:latin typeface="+mj-lt"/>
              </a:rPr>
              <a:t>Relevant 3M materials</a:t>
            </a:r>
          </a:p>
          <a:p>
            <a:pPr marL="342900" indent="-342900">
              <a:spcAft>
                <a:spcPts val="0"/>
              </a:spcAft>
              <a:buAutoNum type="arabicPeriod"/>
            </a:pPr>
            <a:r>
              <a:rPr lang="en-US" sz="1400" dirty="0"/>
              <a:t>3M™ Microfluidic Diagnostic Tapes</a:t>
            </a:r>
          </a:p>
          <a:p>
            <a:pPr marL="468313" lvl="1" indent="-285750">
              <a:spcAft>
                <a:spcPts val="0"/>
              </a:spcAft>
            </a:pPr>
            <a:r>
              <a:rPr lang="en-US" sz="1200" dirty="0"/>
              <a:t>3M™ Microfluidic Diagnostic Tape 9795, Silicone Adhesive Tape (delayed tack)</a:t>
            </a:r>
          </a:p>
          <a:p>
            <a:pPr marL="468313" lvl="1" indent="-285750">
              <a:spcAft>
                <a:spcPts val="0"/>
              </a:spcAft>
            </a:pPr>
            <a:r>
              <a:rPr lang="en-US" sz="1200" dirty="0"/>
              <a:t>3M™ Microfluidic Diagnostic Tape 9795T, Silicone Adhesive Tape (thick)</a:t>
            </a:r>
          </a:p>
          <a:p>
            <a:pPr marL="468313" lvl="1" indent="-285750">
              <a:spcAft>
                <a:spcPts val="0"/>
              </a:spcAft>
            </a:pPr>
            <a:r>
              <a:rPr lang="en-US" sz="1200" dirty="0"/>
              <a:t>3M™ Microfluidic Diagnostic Tape, 9982, Silicone Adhesive on Tape (hi-bond)</a:t>
            </a:r>
          </a:p>
        </p:txBody>
      </p:sp>
      <p:sp>
        <p:nvSpPr>
          <p:cNvPr id="9" name="Oval 8">
            <a:extLst>
              <a:ext uri="{FF2B5EF4-FFF2-40B4-BE49-F238E27FC236}">
                <a16:creationId xmlns:a16="http://schemas.microsoft.com/office/drawing/2014/main" id="{CBF60D7C-BA6F-4036-A66C-44FA0D63F222}"/>
              </a:ext>
            </a:extLst>
          </p:cNvPr>
          <p:cNvSpPr/>
          <p:nvPr/>
        </p:nvSpPr>
        <p:spPr>
          <a:xfrm>
            <a:off x="333375" y="4530724"/>
            <a:ext cx="457200" cy="457200"/>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lIns="180000" tIns="180000" rIns="180000" bIns="180000" rtlCol="0" anchor="ctr" anchorCtr="0"/>
          <a:lstStyle/>
          <a:p>
            <a:pPr algn="ctr"/>
            <a:r>
              <a:rPr lang="en-US" sz="2000"/>
              <a:t>1</a:t>
            </a:r>
          </a:p>
        </p:txBody>
      </p:sp>
      <p:sp>
        <p:nvSpPr>
          <p:cNvPr id="8" name="TextBox 7">
            <a:extLst>
              <a:ext uri="{FF2B5EF4-FFF2-40B4-BE49-F238E27FC236}">
                <a16:creationId xmlns:a16="http://schemas.microsoft.com/office/drawing/2014/main" id="{C678C507-4451-3FB4-C06C-759ACB02B4E7}"/>
              </a:ext>
            </a:extLst>
          </p:cNvPr>
          <p:cNvSpPr txBox="1"/>
          <p:nvPr/>
        </p:nvSpPr>
        <p:spPr>
          <a:xfrm>
            <a:off x="5277162" y="3429000"/>
            <a:ext cx="151600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effectLst/>
                <a:uLnTx/>
                <a:uFillTx/>
                <a:ea typeface="+mn-ea"/>
                <a:cs typeface="+mn-cs"/>
              </a:rPr>
              <a:t>Material Properties</a:t>
            </a:r>
          </a:p>
        </p:txBody>
      </p:sp>
      <p:sp>
        <p:nvSpPr>
          <p:cNvPr id="10" name="TextBox 9">
            <a:extLst>
              <a:ext uri="{FF2B5EF4-FFF2-40B4-BE49-F238E27FC236}">
                <a16:creationId xmlns:a16="http://schemas.microsoft.com/office/drawing/2014/main" id="{6D650A5A-D058-244A-C20C-5204A5DB5829}"/>
              </a:ext>
            </a:extLst>
          </p:cNvPr>
          <p:cNvSpPr txBox="1"/>
          <p:nvPr/>
        </p:nvSpPr>
        <p:spPr>
          <a:xfrm>
            <a:off x="8893784" y="3650618"/>
            <a:ext cx="2360004" cy="846386"/>
          </a:xfrm>
          <a:prstGeom prst="rect">
            <a:avLst/>
          </a:prstGeom>
          <a:noFill/>
        </p:spPr>
        <p:txBody>
          <a:bodyPr wrap="square" lIns="0" tIns="0" rIns="0" bIns="0" rtlCol="0">
            <a:spAutoFit/>
          </a:bodyPr>
          <a:lstStyle/>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u="none" strike="noStrike" kern="1200" cap="none" spc="0" normalizeH="0" baseline="0" noProof="0" dirty="0">
                <a:ln>
                  <a:noFill/>
                </a:ln>
                <a:solidFill>
                  <a:srgbClr val="3333FF"/>
                </a:solidFill>
                <a:effectLst/>
                <a:uLnTx/>
                <a:uFillTx/>
                <a:cs typeface="3M Circular TT Light" panose="020B0404020101020102" pitchFamily="34" charset="77"/>
              </a:rPr>
              <a:t>Die Cutting</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Quality </a:t>
            </a:r>
            <a:r>
              <a:rPr kumimoji="0" lang="en-US" sz="1100" b="1" u="none" strike="noStrike" kern="1200" cap="none" spc="0" normalizeH="0" baseline="0" noProof="0" dirty="0">
                <a:ln>
                  <a:noFill/>
                </a:ln>
                <a:solidFill>
                  <a:srgbClr val="3333FF"/>
                </a:solidFill>
                <a:effectLst/>
                <a:uLnTx/>
                <a:uFillTx/>
                <a:cs typeface="3M Circular TT Light" panose="020B0404020101020102" pitchFamily="34" charset="77"/>
              </a:rPr>
              <a:t>Uniformity Control</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Traceability</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Manufacturing to Scale</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u="none" strike="noStrike" kern="1200" cap="none" spc="0" normalizeH="0" baseline="0" noProof="0" dirty="0">
                <a:ln>
                  <a:noFill/>
                </a:ln>
                <a:solidFill>
                  <a:srgbClr val="3333FF"/>
                </a:solidFill>
                <a:effectLst/>
                <a:uLnTx/>
                <a:uFillTx/>
                <a:cs typeface="3M Circular TT Light" panose="020B0404020101020102" pitchFamily="34" charset="77"/>
              </a:rPr>
              <a:t>Change management</a:t>
            </a:r>
          </a:p>
        </p:txBody>
      </p:sp>
      <p:sp>
        <p:nvSpPr>
          <p:cNvPr id="11" name="TextBox 10">
            <a:extLst>
              <a:ext uri="{FF2B5EF4-FFF2-40B4-BE49-F238E27FC236}">
                <a16:creationId xmlns:a16="http://schemas.microsoft.com/office/drawing/2014/main" id="{540AFA34-16A5-84E2-3C61-5C8A921B95DF}"/>
              </a:ext>
            </a:extLst>
          </p:cNvPr>
          <p:cNvSpPr txBox="1"/>
          <p:nvPr/>
        </p:nvSpPr>
        <p:spPr>
          <a:xfrm>
            <a:off x="7269684" y="3650618"/>
            <a:ext cx="2145459" cy="677108"/>
          </a:xfrm>
          <a:prstGeom prst="rect">
            <a:avLst/>
          </a:prstGeom>
          <a:noFill/>
        </p:spPr>
        <p:txBody>
          <a:bodyPr wrap="square" lIns="0" tIns="0" rIns="0" bIns="0" rtlCol="0">
            <a:spAutoFit/>
          </a:bodyPr>
          <a:lstStyle/>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Biocompatibility</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Thermo Stability</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Chemically Inert</a:t>
            </a:r>
          </a:p>
          <a:p>
            <a:pPr marL="91440" marR="0" lvl="0" indent="-9144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solidFill>
                  <a:srgbClr val="3333FF"/>
                </a:solidFill>
                <a:cs typeface="3M Circular TT Light" panose="020B0404020101020102" pitchFamily="34" charset="77"/>
              </a:rPr>
              <a:t>Assay Compatible</a:t>
            </a:r>
          </a:p>
        </p:txBody>
      </p:sp>
      <p:sp>
        <p:nvSpPr>
          <p:cNvPr id="15" name="TextBox 14">
            <a:extLst>
              <a:ext uri="{FF2B5EF4-FFF2-40B4-BE49-F238E27FC236}">
                <a16:creationId xmlns:a16="http://schemas.microsoft.com/office/drawing/2014/main" id="{37146DB4-BE93-4A7D-1B85-EF184B9605B0}"/>
              </a:ext>
            </a:extLst>
          </p:cNvPr>
          <p:cNvSpPr txBox="1"/>
          <p:nvPr/>
        </p:nvSpPr>
        <p:spPr>
          <a:xfrm>
            <a:off x="5277163" y="3663045"/>
            <a:ext cx="2335612" cy="846386"/>
          </a:xfrm>
          <a:prstGeom prst="rect">
            <a:avLst/>
          </a:prstGeom>
          <a:noFill/>
        </p:spPr>
        <p:txBody>
          <a:bodyPr wrap="square" lIns="0" tIns="0" rIns="0" bIns="0" rtlCol="0">
            <a:spAutoFit/>
          </a:bodyPr>
          <a:lstStyle/>
          <a:p>
            <a:pPr marL="91440" indent="-91440">
              <a:buFont typeface="Arial" panose="020B0604020202020204" pitchFamily="34" charset="0"/>
              <a:buChar char="•"/>
              <a:defRPr/>
            </a:pPr>
            <a:r>
              <a:rPr lang="en-US" sz="1100" b="1" dirty="0">
                <a:solidFill>
                  <a:srgbClr val="3333FF"/>
                </a:solidFill>
                <a:cs typeface="3M Circular TT Light" panose="020B0404020101020102" pitchFamily="34" charset="77"/>
              </a:rPr>
              <a:t>Low Fluorescence</a:t>
            </a:r>
          </a:p>
          <a:p>
            <a:pPr marL="91440" indent="-91440">
              <a:buFont typeface="Arial" panose="020B0604020202020204" pitchFamily="34" charset="0"/>
              <a:buChar char="•"/>
              <a:defRPr/>
            </a:pPr>
            <a:r>
              <a:rPr lang="en-US" sz="1100" dirty="0">
                <a:latin typeface="3M Circular TT Light" panose="020B0404020101020102" pitchFamily="34" charset="0"/>
                <a:cs typeface="3M Circular TT Light" panose="020B0404020101020102" pitchFamily="34" charset="0"/>
              </a:rPr>
              <a:t>Caliper Tolerances</a:t>
            </a:r>
          </a:p>
          <a:p>
            <a:pPr marL="91440" indent="-91440">
              <a:buFont typeface="Arial" panose="020B0604020202020204" pitchFamily="34" charset="0"/>
              <a:buChar char="•"/>
              <a:defRPr/>
            </a:pPr>
            <a:r>
              <a:rPr lang="en-US" sz="1100" b="1" dirty="0">
                <a:solidFill>
                  <a:srgbClr val="3333FF"/>
                </a:solidFill>
                <a:cs typeface="3M Circular TT Light" panose="020B0404020101020102" pitchFamily="34" charset="77"/>
              </a:rPr>
              <a:t>Light Transmission Spectra</a:t>
            </a:r>
          </a:p>
          <a:p>
            <a:pPr marL="91440" indent="-91440">
              <a:buFont typeface="Arial" panose="020B0604020202020204" pitchFamily="34" charset="0"/>
              <a:buChar char="•"/>
              <a:defRPr/>
            </a:pPr>
            <a:r>
              <a:rPr lang="en-US" sz="1100" b="1" dirty="0">
                <a:solidFill>
                  <a:srgbClr val="3333FF"/>
                </a:solidFill>
                <a:cs typeface="3M Circular TT Light" panose="020B0404020101020102" pitchFamily="34" charset="77"/>
              </a:rPr>
              <a:t>Clarity or Haze</a:t>
            </a:r>
          </a:p>
          <a:p>
            <a:pPr marL="91440" indent="-91440">
              <a:buFont typeface="Arial" panose="020B0604020202020204" pitchFamily="34" charset="0"/>
              <a:buChar char="•"/>
              <a:defRPr/>
            </a:pPr>
            <a:r>
              <a:rPr lang="en-US" sz="1100" b="1" dirty="0">
                <a:solidFill>
                  <a:srgbClr val="3333FF"/>
                </a:solidFill>
                <a:cs typeface="3M Circular TT Light" panose="020B0404020101020102" pitchFamily="34" charset="77"/>
              </a:rPr>
              <a:t>Solvent Resistance</a:t>
            </a:r>
            <a:endParaRPr kumimoji="0" lang="en-US" sz="1100" b="1" u="none" strike="noStrike" kern="1200" cap="none" spc="0" normalizeH="0" baseline="0" noProof="0" dirty="0">
              <a:ln>
                <a:noFill/>
              </a:ln>
              <a:solidFill>
                <a:srgbClr val="3333FF"/>
              </a:solidFill>
              <a:effectLst/>
              <a:uLnTx/>
              <a:uFillTx/>
              <a:cs typeface="3M Circular TT Light" panose="020B0404020101020102" pitchFamily="34" charset="77"/>
            </a:endParaRPr>
          </a:p>
        </p:txBody>
      </p:sp>
      <p:sp>
        <p:nvSpPr>
          <p:cNvPr id="16" name="TextBox 15">
            <a:extLst>
              <a:ext uri="{FF2B5EF4-FFF2-40B4-BE49-F238E27FC236}">
                <a16:creationId xmlns:a16="http://schemas.microsoft.com/office/drawing/2014/main" id="{40AA113C-6A9B-F895-AA42-0EC5D5501787}"/>
              </a:ext>
            </a:extLst>
          </p:cNvPr>
          <p:cNvSpPr txBox="1"/>
          <p:nvPr/>
        </p:nvSpPr>
        <p:spPr>
          <a:xfrm>
            <a:off x="7269684" y="3429000"/>
            <a:ext cx="151600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effectLst/>
                <a:uLnTx/>
                <a:uFillTx/>
                <a:ea typeface="+mn-ea"/>
                <a:cs typeface="+mn-cs"/>
              </a:rPr>
              <a:t>Compatibility</a:t>
            </a:r>
          </a:p>
        </p:txBody>
      </p:sp>
      <p:sp>
        <p:nvSpPr>
          <p:cNvPr id="17" name="TextBox 16">
            <a:extLst>
              <a:ext uri="{FF2B5EF4-FFF2-40B4-BE49-F238E27FC236}">
                <a16:creationId xmlns:a16="http://schemas.microsoft.com/office/drawing/2014/main" id="{0982D40E-A0B4-1FB1-C891-6F21C4AA195C}"/>
              </a:ext>
            </a:extLst>
          </p:cNvPr>
          <p:cNvSpPr txBox="1"/>
          <p:nvPr/>
        </p:nvSpPr>
        <p:spPr>
          <a:xfrm>
            <a:off x="8893784" y="3429000"/>
            <a:ext cx="151600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effectLst/>
                <a:uLnTx/>
                <a:uFillTx/>
                <a:ea typeface="+mn-ea"/>
                <a:cs typeface="+mn-cs"/>
              </a:rPr>
              <a:t>Manufacturability</a:t>
            </a:r>
          </a:p>
        </p:txBody>
      </p:sp>
      <p:sp>
        <p:nvSpPr>
          <p:cNvPr id="20" name="Rectangle 19">
            <a:extLst>
              <a:ext uri="{FF2B5EF4-FFF2-40B4-BE49-F238E27FC236}">
                <a16:creationId xmlns:a16="http://schemas.microsoft.com/office/drawing/2014/main" id="{BDA8B595-CD3E-43FE-F555-4F2E8B58B582}"/>
              </a:ext>
            </a:extLst>
          </p:cNvPr>
          <p:cNvSpPr/>
          <p:nvPr/>
        </p:nvSpPr>
        <p:spPr>
          <a:xfrm rot="5400000">
            <a:off x="5631595" y="-5633305"/>
            <a:ext cx="928809" cy="12192000"/>
          </a:xfrm>
          <a:prstGeom prst="rect">
            <a:avLst/>
          </a:prstGeom>
          <a:gradFill>
            <a:gsLst>
              <a:gs pos="50000">
                <a:srgbClr val="003CE6"/>
              </a:gs>
              <a:gs pos="0">
                <a:srgbClr val="00C8E6"/>
              </a:gs>
              <a:gs pos="100000">
                <a:srgbClr val="1E1E9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365760" bIns="457200" rtlCol="0" anchor="ctr"/>
          <a:lstStyle/>
          <a:p>
            <a:r>
              <a:rPr lang="en-US" sz="3200" dirty="0">
                <a:latin typeface="+mj-lt"/>
              </a:rPr>
              <a:t>Molded Test Cartridge</a:t>
            </a:r>
          </a:p>
        </p:txBody>
      </p:sp>
      <p:pic>
        <p:nvPicPr>
          <p:cNvPr id="4" name="Picture 3" descr="A picture containing electronics, white, jack, set&#10;&#10;Description automatically generated">
            <a:extLst>
              <a:ext uri="{FF2B5EF4-FFF2-40B4-BE49-F238E27FC236}">
                <a16:creationId xmlns:a16="http://schemas.microsoft.com/office/drawing/2014/main" id="{D755336C-E0A8-A175-BDE7-A904D50AC911}"/>
              </a:ext>
            </a:extLst>
          </p:cNvPr>
          <p:cNvPicPr>
            <a:picLocks noChangeAspect="1"/>
          </p:cNvPicPr>
          <p:nvPr/>
        </p:nvPicPr>
        <p:blipFill>
          <a:blip r:embed="rId6"/>
          <a:stretch>
            <a:fillRect/>
          </a:stretch>
        </p:blipFill>
        <p:spPr>
          <a:xfrm>
            <a:off x="490162" y="3813027"/>
            <a:ext cx="3162843" cy="2530274"/>
          </a:xfrm>
          <a:prstGeom prst="rect">
            <a:avLst/>
          </a:prstGeom>
        </p:spPr>
      </p:pic>
      <p:pic>
        <p:nvPicPr>
          <p:cNvPr id="6" name="Picture 5" descr="A picture containing jack, white, electronics, set&#10;&#10;Description automatically generated">
            <a:extLst>
              <a:ext uri="{FF2B5EF4-FFF2-40B4-BE49-F238E27FC236}">
                <a16:creationId xmlns:a16="http://schemas.microsoft.com/office/drawing/2014/main" id="{2A112DA0-858B-1D10-1D08-DB8E01D85922}"/>
              </a:ext>
            </a:extLst>
          </p:cNvPr>
          <p:cNvPicPr>
            <a:picLocks noChangeAspect="1"/>
          </p:cNvPicPr>
          <p:nvPr/>
        </p:nvPicPr>
        <p:blipFill>
          <a:blip r:embed="rId7"/>
          <a:stretch>
            <a:fillRect/>
          </a:stretch>
        </p:blipFill>
        <p:spPr>
          <a:xfrm>
            <a:off x="681538" y="1297262"/>
            <a:ext cx="2780089" cy="2224071"/>
          </a:xfrm>
          <a:prstGeom prst="rect">
            <a:avLst/>
          </a:prstGeom>
        </p:spPr>
      </p:pic>
    </p:spTree>
    <p:extLst>
      <p:ext uri="{BB962C8B-B14F-4D97-AF65-F5344CB8AC3E}">
        <p14:creationId xmlns:p14="http://schemas.microsoft.com/office/powerpoint/2010/main" val="144831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FFE9919D-CC60-0D98-739B-173A7FB3A246}"/>
              </a:ext>
            </a:extLst>
          </p:cNvPr>
          <p:cNvGraphicFramePr>
            <a:graphicFrameLocks noChangeAspect="1"/>
          </p:cNvGraphicFramePr>
          <p:nvPr>
            <p:custDataLst>
              <p:tags r:id="rId1"/>
            </p:custDataLst>
            <p:extLst>
              <p:ext uri="{D42A27DB-BD31-4B8C-83A1-F6EECF244321}">
                <p14:modId xmlns:p14="http://schemas.microsoft.com/office/powerpoint/2010/main" val="42166376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12" name="Object 11" hidden="1">
                        <a:extLst>
                          <a:ext uri="{FF2B5EF4-FFF2-40B4-BE49-F238E27FC236}">
                            <a16:creationId xmlns:a16="http://schemas.microsoft.com/office/drawing/2014/main" id="{FFE9919D-CC60-0D98-739B-173A7FB3A24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8" name="Picture 27">
            <a:extLst>
              <a:ext uri="{FF2B5EF4-FFF2-40B4-BE49-F238E27FC236}">
                <a16:creationId xmlns:a16="http://schemas.microsoft.com/office/drawing/2014/main" id="{EA5B1542-574B-3A55-9F7D-9BE732B3FBD8}"/>
              </a:ext>
            </a:extLst>
          </p:cNvPr>
          <p:cNvPicPr>
            <a:picLocks noChangeAspect="1"/>
          </p:cNvPicPr>
          <p:nvPr/>
        </p:nvPicPr>
        <p:blipFill rotWithShape="1">
          <a:blip r:embed="rId7"/>
          <a:srcRect t="4215" b="11692"/>
          <a:stretch/>
        </p:blipFill>
        <p:spPr>
          <a:xfrm>
            <a:off x="-24215" y="2281473"/>
            <a:ext cx="4365975" cy="2286000"/>
          </a:xfrm>
          <a:prstGeom prst="rect">
            <a:avLst/>
          </a:prstGeom>
        </p:spPr>
      </p:pic>
      <p:pic>
        <p:nvPicPr>
          <p:cNvPr id="4" name="Picture 3">
            <a:extLst>
              <a:ext uri="{FF2B5EF4-FFF2-40B4-BE49-F238E27FC236}">
                <a16:creationId xmlns:a16="http://schemas.microsoft.com/office/drawing/2014/main" id="{FB296FF6-82E5-DB62-2EBD-3A285DB4CBD8}"/>
              </a:ext>
            </a:extLst>
          </p:cNvPr>
          <p:cNvPicPr>
            <a:picLocks noChangeAspect="1"/>
          </p:cNvPicPr>
          <p:nvPr/>
        </p:nvPicPr>
        <p:blipFill rotWithShape="1">
          <a:blip r:embed="rId8"/>
          <a:srcRect t="11011" b="8207"/>
          <a:stretch/>
        </p:blipFill>
        <p:spPr>
          <a:xfrm>
            <a:off x="4049385" y="4565650"/>
            <a:ext cx="4366225" cy="2286000"/>
          </a:xfrm>
          <a:prstGeom prst="rect">
            <a:avLst/>
          </a:prstGeom>
        </p:spPr>
      </p:pic>
      <p:pic>
        <p:nvPicPr>
          <p:cNvPr id="11" name="Picture 10">
            <a:hlinkClick r:id="rId9"/>
            <a:extLst>
              <a:ext uri="{FF2B5EF4-FFF2-40B4-BE49-F238E27FC236}">
                <a16:creationId xmlns:a16="http://schemas.microsoft.com/office/drawing/2014/main" id="{E1C70A2E-E43A-93D9-945E-B7364259AB2B}"/>
              </a:ext>
            </a:extLst>
          </p:cNvPr>
          <p:cNvPicPr>
            <a:picLocks noChangeAspect="1"/>
          </p:cNvPicPr>
          <p:nvPr/>
        </p:nvPicPr>
        <p:blipFill rotWithShape="1">
          <a:blip r:embed="rId10"/>
          <a:srcRect l="-949" r="6805" b="21409"/>
          <a:stretch/>
        </p:blipFill>
        <p:spPr>
          <a:xfrm>
            <a:off x="8081454" y="2281473"/>
            <a:ext cx="4110547" cy="2286000"/>
          </a:xfrm>
          <a:prstGeom prst="rect">
            <a:avLst/>
          </a:prstGeom>
        </p:spPr>
      </p:pic>
      <p:pic>
        <p:nvPicPr>
          <p:cNvPr id="6" name="Picture 5">
            <a:extLst>
              <a:ext uri="{FF2B5EF4-FFF2-40B4-BE49-F238E27FC236}">
                <a16:creationId xmlns:a16="http://schemas.microsoft.com/office/drawing/2014/main" id="{C6F4BF91-381C-76D3-C111-A1AF77DB5D40}"/>
              </a:ext>
            </a:extLst>
          </p:cNvPr>
          <p:cNvPicPr>
            <a:picLocks noChangeAspect="1"/>
          </p:cNvPicPr>
          <p:nvPr/>
        </p:nvPicPr>
        <p:blipFill rotWithShape="1">
          <a:blip r:embed="rId11"/>
          <a:srcRect t="7799" b="12912"/>
          <a:stretch/>
        </p:blipFill>
        <p:spPr>
          <a:xfrm>
            <a:off x="4044876" y="0"/>
            <a:ext cx="4366750" cy="2286000"/>
          </a:xfrm>
          <a:prstGeom prst="rect">
            <a:avLst/>
          </a:prstGeom>
        </p:spPr>
      </p:pic>
      <p:sp>
        <p:nvSpPr>
          <p:cNvPr id="9" name="Rectangle 8">
            <a:extLst>
              <a:ext uri="{FF2B5EF4-FFF2-40B4-BE49-F238E27FC236}">
                <a16:creationId xmlns:a16="http://schemas.microsoft.com/office/drawing/2014/main" id="{0EA8290A-2334-CBA1-2F57-A77B1C6AC15B}"/>
              </a:ext>
            </a:extLst>
          </p:cNvPr>
          <p:cNvSpPr/>
          <p:nvPr/>
        </p:nvSpPr>
        <p:spPr>
          <a:xfrm rot="5400000">
            <a:off x="877196" y="-877196"/>
            <a:ext cx="2286000" cy="4040392"/>
          </a:xfrm>
          <a:prstGeom prst="rect">
            <a:avLst/>
          </a:prstGeom>
          <a:gradFill>
            <a:gsLst>
              <a:gs pos="50000">
                <a:srgbClr val="003CE6"/>
              </a:gs>
              <a:gs pos="0">
                <a:srgbClr val="00C8E6"/>
              </a:gs>
              <a:gs pos="100000">
                <a:srgbClr val="1E1E9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365760" bIns="457200" rtlCol="0" anchor="ctr"/>
          <a:lstStyle/>
          <a:p>
            <a:pPr marL="0" marR="0" lvl="0" indent="0" algn="l" defTabSz="914126" rtl="0" eaLnBrk="1" fontAlgn="auto" latinLnBrk="0" hangingPunct="1">
              <a:lnSpc>
                <a:spcPct val="90000"/>
              </a:lnSpc>
              <a:spcBef>
                <a:spcPct val="0"/>
              </a:spcBef>
              <a:spcAft>
                <a:spcPts val="0"/>
              </a:spcAft>
              <a:buClrTx/>
              <a:buSzTx/>
              <a:buFontTx/>
              <a:buNone/>
              <a:tabLst/>
              <a:defRPr/>
            </a:pPr>
            <a:r>
              <a:rPr kumimoji="0" lang="en-US" sz="3199" b="1" i="0" u="none" strike="noStrike" kern="1200" cap="none" spc="0" normalizeH="0" baseline="0" noProof="0" dirty="0">
                <a:ln>
                  <a:noFill/>
                </a:ln>
                <a:effectLst/>
                <a:uLnTx/>
                <a:uFillTx/>
                <a:latin typeface="3M Circular Bold" panose="020B0604020101020102" pitchFamily="34" charset="77"/>
                <a:ea typeface="+mj-ea"/>
                <a:cs typeface="+mj-cs"/>
              </a:rPr>
              <a:t>What does 3M </a:t>
            </a:r>
            <a:r>
              <a:rPr kumimoji="0" lang="en-US" sz="3199" b="1" i="0" u="none" strike="noStrike" kern="1200" cap="none" spc="0" normalizeH="0" baseline="0" noProof="0" dirty="0" err="1">
                <a:ln>
                  <a:noFill/>
                </a:ln>
                <a:effectLst/>
                <a:uLnTx/>
                <a:uFillTx/>
                <a:latin typeface="3M Circular Bold" panose="020B0604020101020102" pitchFamily="34" charset="77"/>
                <a:ea typeface="+mj-ea"/>
                <a:cs typeface="+mj-cs"/>
              </a:rPr>
              <a:t>Medtech</a:t>
            </a:r>
            <a:r>
              <a:rPr kumimoji="0" lang="en-US" sz="3199" b="1" i="0" u="none" strike="noStrike" kern="1200" cap="none" spc="0" normalizeH="0" baseline="0" noProof="0" dirty="0">
                <a:ln>
                  <a:noFill/>
                </a:ln>
                <a:effectLst/>
                <a:uLnTx/>
                <a:uFillTx/>
                <a:latin typeface="3M Circular Bold" panose="020B0604020101020102" pitchFamily="34" charset="77"/>
                <a:ea typeface="+mj-ea"/>
                <a:cs typeface="+mj-cs"/>
              </a:rPr>
              <a:t> think is next?</a:t>
            </a:r>
          </a:p>
        </p:txBody>
      </p:sp>
      <p:sp>
        <p:nvSpPr>
          <p:cNvPr id="7" name="Title 4">
            <a:extLst>
              <a:ext uri="{FF2B5EF4-FFF2-40B4-BE49-F238E27FC236}">
                <a16:creationId xmlns:a16="http://schemas.microsoft.com/office/drawing/2014/main" id="{50D0CB14-7CFE-4793-920B-C72732DF0D74}"/>
              </a:ext>
            </a:extLst>
          </p:cNvPr>
          <p:cNvSpPr txBox="1">
            <a:spLocks/>
          </p:cNvSpPr>
          <p:nvPr/>
        </p:nvSpPr>
        <p:spPr>
          <a:xfrm>
            <a:off x="446037" y="1449249"/>
            <a:ext cx="3878262" cy="822960"/>
          </a:xfrm>
          <a:prstGeom prst="rect">
            <a:avLst/>
          </a:prstGeom>
        </p:spPr>
        <p:txBody>
          <a:bodyPr vert="horz" wrap="square" lIns="0" tIns="0" rIns="0" bIns="0" rtlCol="0" anchor="t" anchorCtr="0">
            <a:noAutofit/>
          </a:bodyPr>
          <a:lstStyle>
            <a:lvl1pPr algn="l" defTabSz="914126" rtl="0" eaLnBrk="1" latinLnBrk="0" hangingPunct="1">
              <a:lnSpc>
                <a:spcPct val="90000"/>
              </a:lnSpc>
              <a:spcBef>
                <a:spcPct val="0"/>
              </a:spcBef>
              <a:buNone/>
              <a:defRPr sz="3199" kern="1200">
                <a:solidFill>
                  <a:schemeClr val="tx1"/>
                </a:solidFill>
                <a:latin typeface="+mj-lt"/>
                <a:ea typeface="+mj-ea"/>
                <a:cs typeface="+mj-cs"/>
              </a:defRPr>
            </a:lvl1pPr>
          </a:lstStyle>
          <a:p>
            <a:pPr marL="0" marR="0" lvl="0" indent="0" algn="l" defTabSz="914126"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effectLst/>
              <a:uLnTx/>
              <a:uFillTx/>
              <a:latin typeface="3M Circular Bold" panose="020B0604020101020102" pitchFamily="34" charset="77"/>
              <a:ea typeface="+mj-ea"/>
              <a:cs typeface="+mj-cs"/>
            </a:endParaRPr>
          </a:p>
        </p:txBody>
      </p:sp>
      <p:sp>
        <p:nvSpPr>
          <p:cNvPr id="10" name="Title 1">
            <a:extLst>
              <a:ext uri="{FF2B5EF4-FFF2-40B4-BE49-F238E27FC236}">
                <a16:creationId xmlns:a16="http://schemas.microsoft.com/office/drawing/2014/main" id="{C0746739-BB68-4635-80E4-1BBDA8CFACD4}"/>
              </a:ext>
            </a:extLst>
          </p:cNvPr>
          <p:cNvSpPr txBox="1">
            <a:spLocks/>
          </p:cNvSpPr>
          <p:nvPr/>
        </p:nvSpPr>
        <p:spPr>
          <a:xfrm>
            <a:off x="321450" y="376176"/>
            <a:ext cx="3746997" cy="1926987"/>
          </a:xfrm>
          <a:prstGeom prst="rect">
            <a:avLst/>
          </a:prstGeom>
        </p:spPr>
        <p:txBody>
          <a:bodyPr vert="horz" wrap="square" lIns="0" tIns="0" rIns="0" bIns="0" rtlCol="0" anchor="t" anchorCtr="0">
            <a:noAutofit/>
          </a:bodyPr>
          <a:lstStyle>
            <a:lvl1pPr algn="l" defTabSz="914126" rtl="0" eaLnBrk="1" latinLnBrk="0" hangingPunct="1">
              <a:lnSpc>
                <a:spcPct val="90000"/>
              </a:lnSpc>
              <a:spcBef>
                <a:spcPct val="0"/>
              </a:spcBef>
              <a:buNone/>
              <a:defRPr sz="3199" b="1" i="0" kern="1200">
                <a:solidFill>
                  <a:schemeClr val="tx1"/>
                </a:solidFill>
                <a:latin typeface="3M Circular Bold" panose="020B0604020101020102" pitchFamily="34" charset="77"/>
                <a:ea typeface="+mj-ea"/>
                <a:cs typeface="+mj-cs"/>
              </a:defRPr>
            </a:lvl1pPr>
          </a:lstStyle>
          <a:p>
            <a:pPr marL="0" marR="0" lvl="0" indent="0" algn="l" defTabSz="914126" rtl="0" eaLnBrk="1" fontAlgn="auto" latinLnBrk="0" hangingPunct="1">
              <a:lnSpc>
                <a:spcPct val="90000"/>
              </a:lnSpc>
              <a:spcBef>
                <a:spcPct val="0"/>
              </a:spcBef>
              <a:spcAft>
                <a:spcPts val="0"/>
              </a:spcAft>
              <a:buClrTx/>
              <a:buSzTx/>
              <a:buFontTx/>
              <a:buNone/>
              <a:tabLst/>
              <a:defRPr/>
            </a:pPr>
            <a:endParaRPr kumimoji="0" lang="en-US" sz="3199" b="1" i="0" u="none" strike="noStrike" kern="1200" cap="none" spc="0" normalizeH="0" baseline="0" noProof="0" dirty="0">
              <a:ln>
                <a:noFill/>
              </a:ln>
              <a:effectLst/>
              <a:uLnTx/>
              <a:uFillTx/>
              <a:latin typeface="3M Circular Bold" panose="020B0604020101020102" pitchFamily="34" charset="77"/>
              <a:ea typeface="+mj-ea"/>
              <a:cs typeface="+mj-cs"/>
            </a:endParaRPr>
          </a:p>
        </p:txBody>
      </p:sp>
      <p:sp>
        <p:nvSpPr>
          <p:cNvPr id="20" name="Rectangle 19">
            <a:extLst>
              <a:ext uri="{FF2B5EF4-FFF2-40B4-BE49-F238E27FC236}">
                <a16:creationId xmlns:a16="http://schemas.microsoft.com/office/drawing/2014/main" id="{60384C2C-D793-7528-5B0C-34467314FE46}"/>
              </a:ext>
            </a:extLst>
          </p:cNvPr>
          <p:cNvSpPr/>
          <p:nvPr/>
        </p:nvSpPr>
        <p:spPr>
          <a:xfrm>
            <a:off x="8122920" y="0"/>
            <a:ext cx="406908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dirty="0">
                <a:solidFill>
                  <a:schemeClr val="tx1"/>
                </a:solidFill>
              </a:rPr>
              <a:t>More large scale solutions moving towards roll to roll and laminate construction</a:t>
            </a:r>
          </a:p>
        </p:txBody>
      </p:sp>
      <p:sp>
        <p:nvSpPr>
          <p:cNvPr id="23" name="Rectangle 22">
            <a:extLst>
              <a:ext uri="{FF2B5EF4-FFF2-40B4-BE49-F238E27FC236}">
                <a16:creationId xmlns:a16="http://schemas.microsoft.com/office/drawing/2014/main" id="{429A6565-BDC2-7B8E-19A5-D46A18D5CDE7}"/>
              </a:ext>
            </a:extLst>
          </p:cNvPr>
          <p:cNvSpPr/>
          <p:nvPr/>
        </p:nvSpPr>
        <p:spPr>
          <a:xfrm>
            <a:off x="4061144" y="2281473"/>
            <a:ext cx="406908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dirty="0">
                <a:solidFill>
                  <a:schemeClr val="tx1"/>
                </a:solidFill>
              </a:rPr>
              <a:t>Rising demand for films with high optical quality</a:t>
            </a:r>
          </a:p>
        </p:txBody>
      </p:sp>
      <p:sp>
        <p:nvSpPr>
          <p:cNvPr id="25" name="Rectangle 24">
            <a:extLst>
              <a:ext uri="{FF2B5EF4-FFF2-40B4-BE49-F238E27FC236}">
                <a16:creationId xmlns:a16="http://schemas.microsoft.com/office/drawing/2014/main" id="{46B26875-D0EF-5BC2-38F8-DCD15E1930A6}"/>
              </a:ext>
            </a:extLst>
          </p:cNvPr>
          <p:cNvSpPr/>
          <p:nvPr/>
        </p:nvSpPr>
        <p:spPr>
          <a:xfrm>
            <a:off x="-633" y="4565650"/>
            <a:ext cx="406908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dirty="0">
                <a:solidFill>
                  <a:schemeClr val="tx1"/>
                </a:solidFill>
              </a:rPr>
              <a:t>Strong machine placement during the pandemic will provide faster growth for compatible assays</a:t>
            </a:r>
          </a:p>
        </p:txBody>
      </p:sp>
      <p:sp>
        <p:nvSpPr>
          <p:cNvPr id="27" name="Rectangle 26">
            <a:extLst>
              <a:ext uri="{FF2B5EF4-FFF2-40B4-BE49-F238E27FC236}">
                <a16:creationId xmlns:a16="http://schemas.microsoft.com/office/drawing/2014/main" id="{C3F82D82-988A-6AB0-8752-5708F38AAC66}"/>
              </a:ext>
            </a:extLst>
          </p:cNvPr>
          <p:cNvSpPr/>
          <p:nvPr/>
        </p:nvSpPr>
        <p:spPr>
          <a:xfrm>
            <a:off x="8122920" y="4565650"/>
            <a:ext cx="406908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dirty="0">
                <a:solidFill>
                  <a:schemeClr val="tx1"/>
                </a:solidFill>
              </a:rPr>
              <a:t>POCT focus shifts from Covid to Sexual Health and bio-markers related to acute conditions (stroke, heart attacks, head injury)</a:t>
            </a:r>
          </a:p>
        </p:txBody>
      </p:sp>
    </p:spTree>
    <p:extLst>
      <p:ext uri="{BB962C8B-B14F-4D97-AF65-F5344CB8AC3E}">
        <p14:creationId xmlns:p14="http://schemas.microsoft.com/office/powerpoint/2010/main" val="313108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53F7FF-3076-450B-9384-9FFB68755E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71155" y="0"/>
            <a:ext cx="7420845" cy="6858000"/>
          </a:xfrm>
          <a:prstGeom prst="rect">
            <a:avLst/>
          </a:prstGeom>
        </p:spPr>
      </p:pic>
      <p:sp>
        <p:nvSpPr>
          <p:cNvPr id="8" name="Content Placeholder 5">
            <a:extLst>
              <a:ext uri="{FF2B5EF4-FFF2-40B4-BE49-F238E27FC236}">
                <a16:creationId xmlns:a16="http://schemas.microsoft.com/office/drawing/2014/main" id="{3851C87F-1DDE-4E3E-AB69-6CA88EBA1C17}"/>
              </a:ext>
            </a:extLst>
          </p:cNvPr>
          <p:cNvSpPr txBox="1">
            <a:spLocks/>
          </p:cNvSpPr>
          <p:nvPr/>
        </p:nvSpPr>
        <p:spPr>
          <a:xfrm>
            <a:off x="446037" y="1514777"/>
            <a:ext cx="3878261" cy="1122915"/>
          </a:xfrm>
          <a:prstGeom prst="rect">
            <a:avLst/>
          </a:prstGeom>
        </p:spPr>
        <p:txBody>
          <a:bodyPr vert="horz" wrap="square" lIns="0" tIns="0" rIns="180000" bIns="0" rtlCol="0" anchor="t" anchorCtr="0">
            <a:noAutofit/>
          </a:bodyPr>
          <a:lstStyle>
            <a:lvl1pPr marL="0" marR="0" indent="0" algn="l" defTabSz="914126" rtl="0" eaLnBrk="1" fontAlgn="auto" latinLnBrk="0" hangingPunct="1">
              <a:lnSpc>
                <a:spcPct val="110000"/>
              </a:lnSpc>
              <a:spcBef>
                <a:spcPts val="0"/>
              </a:spcBef>
              <a:spcAft>
                <a:spcPts val="600"/>
              </a:spcAft>
              <a:buClrTx/>
              <a:buSzTx/>
              <a:buFont typeface="Arial" panose="020B0604020202020204" pitchFamily="34" charset="0"/>
              <a:buNone/>
              <a:tabLst/>
              <a:defRPr lang="en-US" sz="1999" kern="1200">
                <a:solidFill>
                  <a:schemeClr val="tx1"/>
                </a:solidFill>
                <a:latin typeface="+mn-lt"/>
                <a:ea typeface="+mj-ea"/>
                <a:cs typeface="+mj-cs"/>
              </a:defRPr>
            </a:lvl1pPr>
            <a:lvl2pPr marL="182508" marR="0" indent="-182508"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lang="en-US" sz="1999" kern="1200">
                <a:solidFill>
                  <a:schemeClr val="tx1"/>
                </a:solidFill>
                <a:latin typeface="+mn-lt"/>
                <a:ea typeface="+mn-ea"/>
                <a:cs typeface="+mn-cs"/>
              </a:defRPr>
            </a:lvl2pPr>
            <a:lvl3pPr marL="357081" marR="0" indent="-174573"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lang="en-US" sz="1999" kern="1200">
                <a:solidFill>
                  <a:schemeClr val="tx1"/>
                </a:solidFill>
                <a:latin typeface="+mn-lt"/>
                <a:ea typeface="+mn-ea"/>
                <a:cs typeface="+mn-cs"/>
              </a:defRPr>
            </a:lvl3pPr>
            <a:lvl4pPr marL="539588" marR="0" indent="-182508"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lang="en-US" sz="1999" kern="1200">
                <a:solidFill>
                  <a:schemeClr val="tx1"/>
                </a:solidFill>
                <a:latin typeface="+mn-lt"/>
                <a:ea typeface="+mn-ea"/>
                <a:cs typeface="+mn-cs"/>
              </a:defRPr>
            </a:lvl4pPr>
            <a:lvl5pPr marL="714161" marR="0" indent="-174573"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lang="en-GB" sz="19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600" dirty="0"/>
              <a:t>3M brings decades of science and technology innovation to every project, along with a global network of experts. All our products are manufactured according to strict quality measures. </a:t>
            </a:r>
          </a:p>
          <a:p>
            <a:pPr>
              <a:spcBef>
                <a:spcPts val="1200"/>
              </a:spcBef>
              <a:spcAft>
                <a:spcPts val="0"/>
              </a:spcAft>
            </a:pPr>
            <a:r>
              <a:rPr lang="en-US" sz="1600" dirty="0"/>
              <a:t>In addition, we support 3M Preferred Converters for technical expertise. Our goal is to help get your medical device to market. </a:t>
            </a:r>
          </a:p>
        </p:txBody>
      </p:sp>
      <p:sp>
        <p:nvSpPr>
          <p:cNvPr id="7" name="Title 4">
            <a:extLst>
              <a:ext uri="{FF2B5EF4-FFF2-40B4-BE49-F238E27FC236}">
                <a16:creationId xmlns:a16="http://schemas.microsoft.com/office/drawing/2014/main" id="{50D0CB14-7CFE-4793-920B-C72732DF0D74}"/>
              </a:ext>
            </a:extLst>
          </p:cNvPr>
          <p:cNvSpPr txBox="1">
            <a:spLocks/>
          </p:cNvSpPr>
          <p:nvPr/>
        </p:nvSpPr>
        <p:spPr>
          <a:xfrm>
            <a:off x="446037" y="4737573"/>
            <a:ext cx="4061960" cy="822960"/>
          </a:xfrm>
          <a:prstGeom prst="rect">
            <a:avLst/>
          </a:prstGeom>
        </p:spPr>
        <p:txBody>
          <a:bodyPr vert="horz" wrap="square" lIns="0" tIns="0" rIns="0" bIns="0" rtlCol="0" anchor="t" anchorCtr="0">
            <a:noAutofit/>
          </a:bodyPr>
          <a:lstStyle>
            <a:lvl1pPr algn="l" defTabSz="914126" rtl="0" eaLnBrk="1" latinLnBrk="0" hangingPunct="1">
              <a:lnSpc>
                <a:spcPct val="90000"/>
              </a:lnSpc>
              <a:spcBef>
                <a:spcPct val="0"/>
              </a:spcBef>
              <a:buNone/>
              <a:defRPr sz="3199" kern="1200">
                <a:solidFill>
                  <a:schemeClr val="tx1"/>
                </a:solidFill>
                <a:latin typeface="+mj-lt"/>
                <a:ea typeface="+mj-ea"/>
                <a:cs typeface="+mj-cs"/>
              </a:defRPr>
            </a:lvl1pPr>
          </a:lstStyle>
          <a:p>
            <a:r>
              <a:rPr lang="en-US" sz="1800" b="1" dirty="0"/>
              <a:t>Ready to collaborate?</a:t>
            </a:r>
          </a:p>
          <a:p>
            <a:endParaRPr lang="en-US" sz="1800" dirty="0"/>
          </a:p>
          <a:p>
            <a:r>
              <a:rPr lang="en-US" sz="1600" dirty="0">
                <a:latin typeface="3M Circular TT Light" panose="020B0404020101020102" pitchFamily="34" charset="77"/>
                <a:cs typeface="3M Circular TT Light" panose="020B0404020101020102" pitchFamily="34" charset="77"/>
              </a:rPr>
              <a:t>Visit FindMyAdhesive.com to get started.</a:t>
            </a:r>
          </a:p>
        </p:txBody>
      </p:sp>
      <p:sp>
        <p:nvSpPr>
          <p:cNvPr id="10" name="Title 1">
            <a:extLst>
              <a:ext uri="{FF2B5EF4-FFF2-40B4-BE49-F238E27FC236}">
                <a16:creationId xmlns:a16="http://schemas.microsoft.com/office/drawing/2014/main" id="{C0746739-BB68-4635-80E4-1BBDA8CFACD4}"/>
              </a:ext>
            </a:extLst>
          </p:cNvPr>
          <p:cNvSpPr txBox="1">
            <a:spLocks/>
          </p:cNvSpPr>
          <p:nvPr/>
        </p:nvSpPr>
        <p:spPr>
          <a:xfrm>
            <a:off x="446037" y="349684"/>
            <a:ext cx="4061961" cy="995539"/>
          </a:xfrm>
          <a:prstGeom prst="rect">
            <a:avLst/>
          </a:prstGeom>
        </p:spPr>
        <p:txBody>
          <a:bodyPr vert="horz" wrap="square" lIns="0" tIns="0" rIns="0" bIns="0" rtlCol="0" anchor="t" anchorCtr="0">
            <a:noAutofit/>
          </a:bodyPr>
          <a:lstStyle>
            <a:lvl1pPr algn="l" defTabSz="914126" rtl="0" eaLnBrk="1" latinLnBrk="0" hangingPunct="1">
              <a:lnSpc>
                <a:spcPct val="90000"/>
              </a:lnSpc>
              <a:spcBef>
                <a:spcPct val="0"/>
              </a:spcBef>
              <a:buNone/>
              <a:defRPr sz="3199" b="1" i="0" kern="1200">
                <a:solidFill>
                  <a:schemeClr val="tx1"/>
                </a:solidFill>
                <a:latin typeface="3M Circular Bold" panose="020B0604020101020102" pitchFamily="34" charset="77"/>
                <a:ea typeface="+mj-ea"/>
                <a:cs typeface="+mj-cs"/>
              </a:defRPr>
            </a:lvl1pPr>
          </a:lstStyle>
          <a:p>
            <a:r>
              <a:rPr lang="en-US" dirty="0"/>
              <a:t>Partner with </a:t>
            </a:r>
            <a:br>
              <a:rPr lang="en-US" dirty="0"/>
            </a:br>
            <a:r>
              <a:rPr lang="en-US" dirty="0"/>
              <a:t>3M experts</a:t>
            </a:r>
          </a:p>
        </p:txBody>
      </p:sp>
      <p:sp>
        <p:nvSpPr>
          <p:cNvPr id="6" name="Rectangle 5">
            <a:extLst>
              <a:ext uri="{FF2B5EF4-FFF2-40B4-BE49-F238E27FC236}">
                <a16:creationId xmlns:a16="http://schemas.microsoft.com/office/drawing/2014/main" id="{2201C00E-D305-4443-BACC-99A4C0B98ABB}"/>
              </a:ext>
            </a:extLst>
          </p:cNvPr>
          <p:cNvSpPr/>
          <p:nvPr/>
        </p:nvSpPr>
        <p:spPr>
          <a:xfrm rot="10800000">
            <a:off x="0" y="0"/>
            <a:ext cx="182880" cy="6858000"/>
          </a:xfrm>
          <a:prstGeom prst="rect">
            <a:avLst/>
          </a:prstGeom>
          <a:gradFill>
            <a:gsLst>
              <a:gs pos="50000">
                <a:srgbClr val="003CE6"/>
              </a:gs>
              <a:gs pos="0">
                <a:srgbClr val="00C8E6"/>
              </a:gs>
              <a:gs pos="100000">
                <a:srgbClr val="1E1E9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915E387-CDF9-034E-A4B0-AA65E2025BBF}"/>
              </a:ext>
            </a:extLst>
          </p:cNvPr>
          <p:cNvCxnSpPr>
            <a:cxnSpLocks/>
          </p:cNvCxnSpPr>
          <p:nvPr/>
        </p:nvCxnSpPr>
        <p:spPr>
          <a:xfrm>
            <a:off x="446037" y="5036797"/>
            <a:ext cx="917591" cy="0"/>
          </a:xfrm>
          <a:prstGeom prst="line">
            <a:avLst/>
          </a:prstGeom>
          <a:ln w="25400">
            <a:gradFill>
              <a:gsLst>
                <a:gs pos="0">
                  <a:srgbClr val="00C8E6"/>
                </a:gs>
                <a:gs pos="100000">
                  <a:srgbClr val="1E1E9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08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53F7FF-3076-450B-9384-9FFB68755E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71155" y="0"/>
            <a:ext cx="7420845" cy="6858000"/>
          </a:xfrm>
          <a:prstGeom prst="rect">
            <a:avLst/>
          </a:prstGeom>
        </p:spPr>
      </p:pic>
      <p:sp>
        <p:nvSpPr>
          <p:cNvPr id="8" name="Content Placeholder 5">
            <a:extLst>
              <a:ext uri="{FF2B5EF4-FFF2-40B4-BE49-F238E27FC236}">
                <a16:creationId xmlns:a16="http://schemas.microsoft.com/office/drawing/2014/main" id="{3851C87F-1DDE-4E3E-AB69-6CA88EBA1C17}"/>
              </a:ext>
            </a:extLst>
          </p:cNvPr>
          <p:cNvSpPr txBox="1">
            <a:spLocks/>
          </p:cNvSpPr>
          <p:nvPr/>
        </p:nvSpPr>
        <p:spPr>
          <a:xfrm>
            <a:off x="446036" y="2209369"/>
            <a:ext cx="3878261" cy="3066015"/>
          </a:xfrm>
          <a:prstGeom prst="rect">
            <a:avLst/>
          </a:prstGeom>
        </p:spPr>
        <p:txBody>
          <a:bodyPr vert="horz" wrap="square" lIns="0" tIns="0" rIns="180000" bIns="0" rtlCol="0" anchor="t" anchorCtr="0">
            <a:noAutofit/>
          </a:bodyPr>
          <a:lstStyle>
            <a:lvl1pPr marL="0" marR="0" indent="0" algn="l" defTabSz="914126" rtl="0" eaLnBrk="1" fontAlgn="auto" latinLnBrk="0" hangingPunct="1">
              <a:lnSpc>
                <a:spcPct val="110000"/>
              </a:lnSpc>
              <a:spcBef>
                <a:spcPts val="0"/>
              </a:spcBef>
              <a:spcAft>
                <a:spcPts val="600"/>
              </a:spcAft>
              <a:buClrTx/>
              <a:buSzTx/>
              <a:buFont typeface="Arial" panose="020B0604020202020204" pitchFamily="34" charset="0"/>
              <a:buNone/>
              <a:tabLst/>
              <a:defRPr lang="en-US" sz="1999" kern="1200">
                <a:solidFill>
                  <a:schemeClr val="tx1"/>
                </a:solidFill>
                <a:latin typeface="+mn-lt"/>
                <a:ea typeface="+mj-ea"/>
                <a:cs typeface="+mj-cs"/>
              </a:defRPr>
            </a:lvl1pPr>
            <a:lvl2pPr marL="182508" marR="0" indent="-182508"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lang="en-US" sz="1999" kern="1200">
                <a:solidFill>
                  <a:schemeClr val="tx1"/>
                </a:solidFill>
                <a:latin typeface="+mn-lt"/>
                <a:ea typeface="+mn-ea"/>
                <a:cs typeface="+mn-cs"/>
              </a:defRPr>
            </a:lvl2pPr>
            <a:lvl3pPr marL="357081" marR="0" indent="-174573"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lang="en-US" sz="1999" kern="1200">
                <a:solidFill>
                  <a:schemeClr val="tx1"/>
                </a:solidFill>
                <a:latin typeface="+mn-lt"/>
                <a:ea typeface="+mn-ea"/>
                <a:cs typeface="+mn-cs"/>
              </a:defRPr>
            </a:lvl3pPr>
            <a:lvl4pPr marL="539588" marR="0" indent="-182508"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lang="en-US" sz="1999" kern="1200">
                <a:solidFill>
                  <a:schemeClr val="tx1"/>
                </a:solidFill>
                <a:latin typeface="+mn-lt"/>
                <a:ea typeface="+mn-ea"/>
                <a:cs typeface="+mn-cs"/>
              </a:defRPr>
            </a:lvl4pPr>
            <a:lvl5pPr marL="714161" marR="0" indent="-174573"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lang="en-GB" sz="19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spcBef>
                <a:spcPts val="1500"/>
              </a:spcBef>
              <a:spcAft>
                <a:spcPts val="0"/>
              </a:spcAft>
            </a:pPr>
            <a:r>
              <a:rPr lang="en-US" sz="1600" dirty="0"/>
              <a:t>With 55 years of healthcare industry experience, 3M is uniquely positioned to help you design and manufacture diagnostic tests that </a:t>
            </a:r>
            <a:r>
              <a:rPr lang="en-US" sz="1600"/>
              <a:t>incorporate microfluidics.</a:t>
            </a:r>
            <a:endParaRPr lang="en-US" sz="1600" dirty="0"/>
          </a:p>
        </p:txBody>
      </p:sp>
      <p:sp>
        <p:nvSpPr>
          <p:cNvPr id="7" name="Title 4">
            <a:extLst>
              <a:ext uri="{FF2B5EF4-FFF2-40B4-BE49-F238E27FC236}">
                <a16:creationId xmlns:a16="http://schemas.microsoft.com/office/drawing/2014/main" id="{50D0CB14-7CFE-4793-920B-C72732DF0D74}"/>
              </a:ext>
            </a:extLst>
          </p:cNvPr>
          <p:cNvSpPr txBox="1">
            <a:spLocks/>
          </p:cNvSpPr>
          <p:nvPr/>
        </p:nvSpPr>
        <p:spPr>
          <a:xfrm>
            <a:off x="446036" y="1449249"/>
            <a:ext cx="3878262" cy="822960"/>
          </a:xfrm>
          <a:prstGeom prst="rect">
            <a:avLst/>
          </a:prstGeom>
        </p:spPr>
        <p:txBody>
          <a:bodyPr vert="horz" wrap="square" lIns="0" tIns="0" rIns="0" bIns="0" rtlCol="0" anchor="t" anchorCtr="0">
            <a:noAutofit/>
          </a:bodyPr>
          <a:lstStyle>
            <a:lvl1pPr algn="l" defTabSz="914126" rtl="0" eaLnBrk="1" latinLnBrk="0" hangingPunct="1">
              <a:lnSpc>
                <a:spcPct val="90000"/>
              </a:lnSpc>
              <a:spcBef>
                <a:spcPct val="0"/>
              </a:spcBef>
              <a:buNone/>
              <a:defRPr sz="3199" kern="1200">
                <a:solidFill>
                  <a:schemeClr val="tx1"/>
                </a:solidFill>
                <a:latin typeface="+mj-lt"/>
                <a:ea typeface="+mj-ea"/>
                <a:cs typeface="+mj-cs"/>
              </a:defRPr>
            </a:lvl1pPr>
          </a:lstStyle>
          <a:p>
            <a:pPr lvl="0">
              <a:lnSpc>
                <a:spcPct val="100000"/>
              </a:lnSpc>
              <a:defRPr/>
            </a:pPr>
            <a:r>
              <a:rPr lang="en-US" sz="2000" b="1" dirty="0"/>
              <a:t>Point of care diagnostic solutions from 3M</a:t>
            </a:r>
            <a:endParaRPr kumimoji="0" lang="en-US" sz="2000" b="1" i="0" u="none" strike="noStrike" kern="1200" cap="none" spc="0" normalizeH="0" baseline="0" noProof="0" dirty="0">
              <a:ln>
                <a:noFill/>
              </a:ln>
              <a:effectLst/>
              <a:uLnTx/>
              <a:uFillTx/>
              <a:latin typeface="3M Circular Bold" panose="020B0604020101020102" pitchFamily="34" charset="77"/>
              <a:ea typeface="+mj-ea"/>
              <a:cs typeface="+mj-cs"/>
            </a:endParaRPr>
          </a:p>
        </p:txBody>
      </p:sp>
      <p:sp>
        <p:nvSpPr>
          <p:cNvPr id="10" name="Title 1">
            <a:extLst>
              <a:ext uri="{FF2B5EF4-FFF2-40B4-BE49-F238E27FC236}">
                <a16:creationId xmlns:a16="http://schemas.microsoft.com/office/drawing/2014/main" id="{C0746739-BB68-4635-80E4-1BBDA8CFACD4}"/>
              </a:ext>
            </a:extLst>
          </p:cNvPr>
          <p:cNvSpPr txBox="1">
            <a:spLocks/>
          </p:cNvSpPr>
          <p:nvPr/>
        </p:nvSpPr>
        <p:spPr>
          <a:xfrm>
            <a:off x="446036" y="349684"/>
            <a:ext cx="4061961" cy="1926987"/>
          </a:xfrm>
          <a:prstGeom prst="rect">
            <a:avLst/>
          </a:prstGeom>
        </p:spPr>
        <p:txBody>
          <a:bodyPr vert="horz" wrap="square" lIns="0" tIns="0" rIns="0" bIns="0" rtlCol="0" anchor="t" anchorCtr="0">
            <a:noAutofit/>
          </a:bodyPr>
          <a:lstStyle>
            <a:lvl1pPr algn="l" defTabSz="914126" rtl="0" eaLnBrk="1" latinLnBrk="0" hangingPunct="1">
              <a:lnSpc>
                <a:spcPct val="90000"/>
              </a:lnSpc>
              <a:spcBef>
                <a:spcPct val="0"/>
              </a:spcBef>
              <a:buNone/>
              <a:defRPr sz="3199" b="1" i="0" kern="1200">
                <a:solidFill>
                  <a:schemeClr val="tx1"/>
                </a:solidFill>
                <a:latin typeface="3M Circular Bold" panose="020B0604020101020102" pitchFamily="34" charset="77"/>
                <a:ea typeface="+mj-ea"/>
                <a:cs typeface="+mj-cs"/>
              </a:defRPr>
            </a:lvl1pPr>
          </a:lstStyle>
          <a:p>
            <a:pPr marL="0" marR="0" lvl="0" indent="0" algn="l" defTabSz="914126" rtl="0" eaLnBrk="1" fontAlgn="auto" latinLnBrk="0" hangingPunct="1">
              <a:lnSpc>
                <a:spcPct val="90000"/>
              </a:lnSpc>
              <a:spcBef>
                <a:spcPct val="0"/>
              </a:spcBef>
              <a:spcAft>
                <a:spcPts val="0"/>
              </a:spcAft>
              <a:buClrTx/>
              <a:buSzTx/>
              <a:buFontTx/>
              <a:buNone/>
              <a:tabLst/>
              <a:defRPr/>
            </a:pPr>
            <a:r>
              <a:rPr kumimoji="0" lang="en-US" sz="3199" b="1" i="0" u="none" strike="noStrike" kern="1200" cap="none" spc="0" normalizeH="0" baseline="0" noProof="0" dirty="0">
                <a:ln>
                  <a:noFill/>
                </a:ln>
                <a:effectLst/>
                <a:uLnTx/>
                <a:uFillTx/>
                <a:latin typeface="+mj-lt"/>
                <a:ea typeface="+mj-ea"/>
                <a:cs typeface="+mj-cs"/>
              </a:rPr>
              <a:t>Improve lives in ways big and small. </a:t>
            </a:r>
          </a:p>
        </p:txBody>
      </p:sp>
      <p:sp>
        <p:nvSpPr>
          <p:cNvPr id="11" name="Rectangle 10">
            <a:extLst>
              <a:ext uri="{FF2B5EF4-FFF2-40B4-BE49-F238E27FC236}">
                <a16:creationId xmlns:a16="http://schemas.microsoft.com/office/drawing/2014/main" id="{5397BA51-0265-A34D-B3EA-67E125C8EB76}"/>
              </a:ext>
            </a:extLst>
          </p:cNvPr>
          <p:cNvSpPr/>
          <p:nvPr/>
        </p:nvSpPr>
        <p:spPr>
          <a:xfrm>
            <a:off x="-1" y="0"/>
            <a:ext cx="182880" cy="6858000"/>
          </a:xfrm>
          <a:prstGeom prst="rect">
            <a:avLst/>
          </a:prstGeom>
          <a:gradFill>
            <a:gsLst>
              <a:gs pos="50000">
                <a:srgbClr val="003CE6"/>
              </a:gs>
              <a:gs pos="0">
                <a:srgbClr val="00C8E6"/>
              </a:gs>
              <a:gs pos="100000">
                <a:srgbClr val="1E1E9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39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D890F3D-636C-1C4A-94E8-AE9EE0241BC6}"/>
              </a:ext>
            </a:extLst>
          </p:cNvPr>
          <p:cNvPicPr>
            <a:picLocks noChangeAspect="1"/>
          </p:cNvPicPr>
          <p:nvPr/>
        </p:nvPicPr>
        <p:blipFill>
          <a:blip r:embed="rId3"/>
          <a:stretch>
            <a:fillRect/>
          </a:stretch>
        </p:blipFill>
        <p:spPr>
          <a:xfrm>
            <a:off x="2177" y="-1"/>
            <a:ext cx="12189823" cy="6859225"/>
          </a:xfrm>
          <a:prstGeom prst="rect">
            <a:avLst/>
          </a:prstGeom>
        </p:spPr>
      </p:pic>
      <p:sp>
        <p:nvSpPr>
          <p:cNvPr id="5" name="Title 3">
            <a:extLst>
              <a:ext uri="{FF2B5EF4-FFF2-40B4-BE49-F238E27FC236}">
                <a16:creationId xmlns:a16="http://schemas.microsoft.com/office/drawing/2014/main" id="{8615558D-A71E-4179-B701-7C8C5C241268}"/>
              </a:ext>
            </a:extLst>
          </p:cNvPr>
          <p:cNvSpPr txBox="1">
            <a:spLocks/>
          </p:cNvSpPr>
          <p:nvPr/>
        </p:nvSpPr>
        <p:spPr>
          <a:xfrm>
            <a:off x="2006186" y="2991928"/>
            <a:ext cx="4830689" cy="1605891"/>
          </a:xfrm>
          <a:prstGeom prst="rect">
            <a:avLst/>
          </a:prstGeom>
        </p:spPr>
        <p:txBody>
          <a:bodyPr vert="horz" wrap="square" lIns="0" tIns="0" rIns="0" bIns="0" rtlCol="0" anchor="t" anchorCtr="0">
            <a:noAutofit/>
          </a:bodyPr>
          <a:lstStyle>
            <a:lvl1pPr algn="l" defTabSz="914126" rtl="0" eaLnBrk="1" latinLnBrk="0" hangingPunct="1">
              <a:lnSpc>
                <a:spcPct val="90000"/>
              </a:lnSpc>
              <a:spcBef>
                <a:spcPct val="0"/>
              </a:spcBef>
              <a:buNone/>
              <a:defRPr sz="7198" b="1" i="0" kern="1200">
                <a:solidFill>
                  <a:schemeClr val="bg1"/>
                </a:solidFill>
                <a:latin typeface="3M Circular Bold" panose="020B0604020101020102" pitchFamily="34" charset="77"/>
                <a:ea typeface="+mj-ea"/>
                <a:cs typeface="+mj-cs"/>
              </a:defRPr>
            </a:lvl1pPr>
          </a:lstStyle>
          <a:p>
            <a:pPr>
              <a:lnSpc>
                <a:spcPct val="150000"/>
              </a:lnSpc>
            </a:pPr>
            <a:r>
              <a:rPr lang="en-US" sz="1600" dirty="0"/>
              <a:t>Learn more:</a:t>
            </a:r>
            <a:br>
              <a:rPr lang="en-US" sz="2000" dirty="0"/>
            </a:br>
            <a:r>
              <a:rPr lang="en-US" sz="2000" dirty="0"/>
              <a:t>www.3M.com/ScienceBehindtheStrip</a:t>
            </a:r>
          </a:p>
        </p:txBody>
      </p:sp>
      <p:pic>
        <p:nvPicPr>
          <p:cNvPr id="7" name="Graphic 6" descr="Document">
            <a:extLst>
              <a:ext uri="{FF2B5EF4-FFF2-40B4-BE49-F238E27FC236}">
                <a16:creationId xmlns:a16="http://schemas.microsoft.com/office/drawing/2014/main" id="{66DE6C99-D4B4-4F51-91B2-F57BDAB9B7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9910" y="2991928"/>
            <a:ext cx="1097903" cy="1097903"/>
          </a:xfrm>
          <a:prstGeom prst="rect">
            <a:avLst/>
          </a:prstGeom>
        </p:spPr>
      </p:pic>
      <p:sp>
        <p:nvSpPr>
          <p:cNvPr id="15" name="Title 3">
            <a:extLst>
              <a:ext uri="{FF2B5EF4-FFF2-40B4-BE49-F238E27FC236}">
                <a16:creationId xmlns:a16="http://schemas.microsoft.com/office/drawing/2014/main" id="{82A12E1B-510B-C348-B508-E3FA407CD488}"/>
              </a:ext>
            </a:extLst>
          </p:cNvPr>
          <p:cNvSpPr txBox="1">
            <a:spLocks/>
          </p:cNvSpPr>
          <p:nvPr/>
        </p:nvSpPr>
        <p:spPr>
          <a:xfrm>
            <a:off x="769910" y="1543900"/>
            <a:ext cx="9519345" cy="839655"/>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3M Circular TT Bold" panose="020B0604020101020102" pitchFamily="34" charset="77"/>
                <a:ea typeface="+mj-ea"/>
                <a:cs typeface="3M Circular TT Bold" panose="020B0604020101020102" pitchFamily="34" charset="77"/>
              </a:defRPr>
            </a:lvl1pPr>
          </a:lstStyle>
          <a:p>
            <a:r>
              <a:rPr lang="en-US" sz="6000" dirty="0">
                <a:solidFill>
                  <a:schemeClr val="bg1"/>
                </a:solidFill>
                <a:latin typeface="3M Circular" panose="020B0604020101020102" pitchFamily="34" charset="77"/>
                <a:cs typeface="3M Circular" panose="020B0604020101020102" pitchFamily="34" charset="77"/>
              </a:rPr>
              <a:t>Thank you</a:t>
            </a:r>
          </a:p>
        </p:txBody>
      </p:sp>
      <p:sp>
        <p:nvSpPr>
          <p:cNvPr id="17" name="TextBox 16">
            <a:extLst>
              <a:ext uri="{FF2B5EF4-FFF2-40B4-BE49-F238E27FC236}">
                <a16:creationId xmlns:a16="http://schemas.microsoft.com/office/drawing/2014/main" id="{BEF9C9FE-7438-0C40-8A2D-B5BFB0887B99}"/>
              </a:ext>
            </a:extLst>
          </p:cNvPr>
          <p:cNvSpPr txBox="1"/>
          <p:nvPr/>
        </p:nvSpPr>
        <p:spPr>
          <a:xfrm>
            <a:off x="2402006" y="8270543"/>
            <a:ext cx="65" cy="307777"/>
          </a:xfrm>
          <a:prstGeom prst="rect">
            <a:avLst/>
          </a:prstGeom>
          <a:noFill/>
        </p:spPr>
        <p:txBody>
          <a:bodyPr wrap="none" lIns="0" tIns="0" rIns="0" bIns="0" rtlCol="0">
            <a:spAutoFit/>
          </a:bodyPr>
          <a:lstStyle/>
          <a:p>
            <a:endParaRPr lang="en-US" sz="2000" dirty="0" err="1"/>
          </a:p>
        </p:txBody>
      </p:sp>
    </p:spTree>
    <p:extLst>
      <p:ext uri="{BB962C8B-B14F-4D97-AF65-F5344CB8AC3E}">
        <p14:creationId xmlns:p14="http://schemas.microsoft.com/office/powerpoint/2010/main" val="400375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53F7FF-3076-450B-9384-9FFB68755E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71155" y="0"/>
            <a:ext cx="7420845" cy="6858000"/>
          </a:xfrm>
          <a:prstGeom prst="rect">
            <a:avLst/>
          </a:prstGeom>
        </p:spPr>
      </p:pic>
      <p:sp>
        <p:nvSpPr>
          <p:cNvPr id="8" name="Content Placeholder 5">
            <a:extLst>
              <a:ext uri="{FF2B5EF4-FFF2-40B4-BE49-F238E27FC236}">
                <a16:creationId xmlns:a16="http://schemas.microsoft.com/office/drawing/2014/main" id="{3851C87F-1DDE-4E3E-AB69-6CA88EBA1C17}"/>
              </a:ext>
            </a:extLst>
          </p:cNvPr>
          <p:cNvSpPr txBox="1">
            <a:spLocks/>
          </p:cNvSpPr>
          <p:nvPr/>
        </p:nvSpPr>
        <p:spPr>
          <a:xfrm>
            <a:off x="446037" y="2543477"/>
            <a:ext cx="3878261" cy="1122915"/>
          </a:xfrm>
          <a:prstGeom prst="rect">
            <a:avLst/>
          </a:prstGeom>
        </p:spPr>
        <p:txBody>
          <a:bodyPr vert="horz" wrap="square" lIns="0" tIns="0" rIns="180000" bIns="0" rtlCol="0" anchor="t" anchorCtr="0">
            <a:noAutofit/>
          </a:bodyPr>
          <a:lstStyle>
            <a:lvl1pPr marL="0" marR="0" indent="0" algn="l" defTabSz="914126" rtl="0" eaLnBrk="1" fontAlgn="auto" latinLnBrk="0" hangingPunct="1">
              <a:lnSpc>
                <a:spcPct val="110000"/>
              </a:lnSpc>
              <a:spcBef>
                <a:spcPts val="0"/>
              </a:spcBef>
              <a:spcAft>
                <a:spcPts val="600"/>
              </a:spcAft>
              <a:buClrTx/>
              <a:buSzTx/>
              <a:buFont typeface="Arial" panose="020B0604020202020204" pitchFamily="34" charset="0"/>
              <a:buNone/>
              <a:tabLst/>
              <a:defRPr lang="en-US" sz="1999" kern="1200">
                <a:solidFill>
                  <a:schemeClr val="tx1"/>
                </a:solidFill>
                <a:latin typeface="+mn-lt"/>
                <a:ea typeface="+mj-ea"/>
                <a:cs typeface="+mj-cs"/>
              </a:defRPr>
            </a:lvl1pPr>
            <a:lvl2pPr marL="182508" marR="0" indent="-182508"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lang="en-US" sz="1999" kern="1200">
                <a:solidFill>
                  <a:schemeClr val="tx1"/>
                </a:solidFill>
                <a:latin typeface="+mn-lt"/>
                <a:ea typeface="+mn-ea"/>
                <a:cs typeface="+mn-cs"/>
              </a:defRPr>
            </a:lvl2pPr>
            <a:lvl3pPr marL="357081" marR="0" indent="-174573"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lang="en-US" sz="1999" kern="1200">
                <a:solidFill>
                  <a:schemeClr val="tx1"/>
                </a:solidFill>
                <a:latin typeface="+mn-lt"/>
                <a:ea typeface="+mn-ea"/>
                <a:cs typeface="+mn-cs"/>
              </a:defRPr>
            </a:lvl3pPr>
            <a:lvl4pPr marL="539588" marR="0" indent="-182508"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lang="en-US" sz="1999" kern="1200">
                <a:solidFill>
                  <a:schemeClr val="tx1"/>
                </a:solidFill>
                <a:latin typeface="+mn-lt"/>
                <a:ea typeface="+mn-ea"/>
                <a:cs typeface="+mn-cs"/>
              </a:defRPr>
            </a:lvl4pPr>
            <a:lvl5pPr marL="714161" marR="0" indent="-174573"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lang="en-GB" sz="19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spcBef>
                <a:spcPts val="1500"/>
              </a:spcBef>
              <a:spcAft>
                <a:spcPts val="0"/>
              </a:spcAft>
            </a:pPr>
            <a:r>
              <a:rPr lang="en-US" sz="1600" dirty="0"/>
              <a:t>If a device does not present results accurately, adverse clinical outcomes may result ranging from life threatening events to severe chronic complications.</a:t>
            </a:r>
          </a:p>
        </p:txBody>
      </p:sp>
      <p:sp>
        <p:nvSpPr>
          <p:cNvPr id="7" name="Title 4">
            <a:extLst>
              <a:ext uri="{FF2B5EF4-FFF2-40B4-BE49-F238E27FC236}">
                <a16:creationId xmlns:a16="http://schemas.microsoft.com/office/drawing/2014/main" id="{50D0CB14-7CFE-4793-920B-C72732DF0D74}"/>
              </a:ext>
            </a:extLst>
          </p:cNvPr>
          <p:cNvSpPr txBox="1">
            <a:spLocks/>
          </p:cNvSpPr>
          <p:nvPr/>
        </p:nvSpPr>
        <p:spPr>
          <a:xfrm>
            <a:off x="446037" y="1449249"/>
            <a:ext cx="3878262" cy="822960"/>
          </a:xfrm>
          <a:prstGeom prst="rect">
            <a:avLst/>
          </a:prstGeom>
        </p:spPr>
        <p:txBody>
          <a:bodyPr vert="horz" wrap="square" lIns="0" tIns="0" rIns="0" bIns="0" rtlCol="0" anchor="t" anchorCtr="0">
            <a:noAutofit/>
          </a:bodyPr>
          <a:lstStyle>
            <a:lvl1pPr algn="l" defTabSz="914126" rtl="0" eaLnBrk="1" latinLnBrk="0" hangingPunct="1">
              <a:lnSpc>
                <a:spcPct val="90000"/>
              </a:lnSpc>
              <a:spcBef>
                <a:spcPct val="0"/>
              </a:spcBef>
              <a:buNone/>
              <a:defRPr sz="3199" kern="1200">
                <a:solidFill>
                  <a:schemeClr val="tx1"/>
                </a:solidFill>
                <a:latin typeface="+mj-lt"/>
                <a:ea typeface="+mj-ea"/>
                <a:cs typeface="+mj-cs"/>
              </a:defRPr>
            </a:lvl1p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effectLst/>
                <a:uLnTx/>
                <a:uFillTx/>
                <a:latin typeface="3M Circular Bold" panose="020B0604020101020102" pitchFamily="34" charset="77"/>
                <a:ea typeface="+mj-ea"/>
                <a:cs typeface="+mj-cs"/>
              </a:rPr>
              <a:t>Microfluidic devices </a:t>
            </a:r>
            <a:br>
              <a:rPr kumimoji="0" lang="en-US" sz="2000" b="1" i="0" u="none" strike="noStrike" kern="1200" cap="none" spc="0" normalizeH="0" baseline="0" noProof="0" dirty="0">
                <a:ln>
                  <a:noFill/>
                </a:ln>
                <a:effectLst/>
                <a:uLnTx/>
                <a:uFillTx/>
                <a:latin typeface="3M Circular Bold" panose="020B0604020101020102" pitchFamily="34" charset="77"/>
                <a:ea typeface="+mj-ea"/>
                <a:cs typeface="+mj-cs"/>
              </a:rPr>
            </a:br>
            <a:r>
              <a:rPr kumimoji="0" lang="en-US" sz="2000" b="1" i="0" u="none" strike="noStrike" kern="1200" cap="none" spc="0" normalizeH="0" baseline="0" noProof="0" dirty="0">
                <a:ln>
                  <a:noFill/>
                </a:ln>
                <a:effectLst/>
                <a:uLnTx/>
                <a:uFillTx/>
                <a:latin typeface="3M Circular Bold" panose="020B0604020101020102" pitchFamily="34" charset="77"/>
                <a:ea typeface="+mj-ea"/>
                <a:cs typeface="+mj-cs"/>
              </a:rPr>
              <a:t>are important for chronic disease management</a:t>
            </a:r>
          </a:p>
        </p:txBody>
      </p:sp>
      <p:sp>
        <p:nvSpPr>
          <p:cNvPr id="10" name="Title 1">
            <a:extLst>
              <a:ext uri="{FF2B5EF4-FFF2-40B4-BE49-F238E27FC236}">
                <a16:creationId xmlns:a16="http://schemas.microsoft.com/office/drawing/2014/main" id="{C0746739-BB68-4635-80E4-1BBDA8CFACD4}"/>
              </a:ext>
            </a:extLst>
          </p:cNvPr>
          <p:cNvSpPr txBox="1">
            <a:spLocks/>
          </p:cNvSpPr>
          <p:nvPr/>
        </p:nvSpPr>
        <p:spPr>
          <a:xfrm>
            <a:off x="446037" y="349684"/>
            <a:ext cx="4061961" cy="1926987"/>
          </a:xfrm>
          <a:prstGeom prst="rect">
            <a:avLst/>
          </a:prstGeom>
        </p:spPr>
        <p:txBody>
          <a:bodyPr vert="horz" wrap="square" lIns="0" tIns="0" rIns="0" bIns="0" rtlCol="0" anchor="t" anchorCtr="0">
            <a:noAutofit/>
          </a:bodyPr>
          <a:lstStyle>
            <a:lvl1pPr algn="l" defTabSz="914126" rtl="0" eaLnBrk="1" latinLnBrk="0" hangingPunct="1">
              <a:lnSpc>
                <a:spcPct val="90000"/>
              </a:lnSpc>
              <a:spcBef>
                <a:spcPct val="0"/>
              </a:spcBef>
              <a:buNone/>
              <a:defRPr sz="3199" b="1" i="0" kern="1200">
                <a:solidFill>
                  <a:schemeClr val="tx1"/>
                </a:solidFill>
                <a:latin typeface="3M Circular Bold" panose="020B0604020101020102" pitchFamily="34" charset="77"/>
                <a:ea typeface="+mj-ea"/>
                <a:cs typeface="+mj-cs"/>
              </a:defRPr>
            </a:lvl1pPr>
          </a:lstStyle>
          <a:p>
            <a:pPr marL="0" marR="0" lvl="0" indent="0" algn="l" defTabSz="914126" rtl="0" eaLnBrk="1" fontAlgn="auto" latinLnBrk="0" hangingPunct="1">
              <a:lnSpc>
                <a:spcPct val="90000"/>
              </a:lnSpc>
              <a:spcBef>
                <a:spcPct val="0"/>
              </a:spcBef>
              <a:spcAft>
                <a:spcPts val="0"/>
              </a:spcAft>
              <a:buClrTx/>
              <a:buSzTx/>
              <a:buFontTx/>
              <a:buNone/>
              <a:tabLst/>
              <a:defRPr/>
            </a:pPr>
            <a:r>
              <a:rPr kumimoji="0" lang="en-US" sz="3199" b="1" i="0" u="none" strike="noStrike" kern="1200" cap="none" spc="0" normalizeH="0" baseline="0" noProof="0" dirty="0">
                <a:ln>
                  <a:noFill/>
                </a:ln>
                <a:effectLst/>
                <a:uLnTx/>
                <a:uFillTx/>
                <a:latin typeface="+mj-lt"/>
                <a:ea typeface="+mj-ea"/>
                <a:cs typeface="+mj-cs"/>
              </a:rPr>
              <a:t>Improve lives in ways big and small. </a:t>
            </a:r>
          </a:p>
        </p:txBody>
      </p:sp>
      <p:sp>
        <p:nvSpPr>
          <p:cNvPr id="6" name="Rectangle 5">
            <a:extLst>
              <a:ext uri="{FF2B5EF4-FFF2-40B4-BE49-F238E27FC236}">
                <a16:creationId xmlns:a16="http://schemas.microsoft.com/office/drawing/2014/main" id="{2201C00E-D305-4443-BACC-99A4C0B98ABB}"/>
              </a:ext>
            </a:extLst>
          </p:cNvPr>
          <p:cNvSpPr/>
          <p:nvPr/>
        </p:nvSpPr>
        <p:spPr>
          <a:xfrm rot="10800000">
            <a:off x="0" y="0"/>
            <a:ext cx="182880" cy="6858000"/>
          </a:xfrm>
          <a:prstGeom prst="rect">
            <a:avLst/>
          </a:prstGeom>
          <a:gradFill>
            <a:gsLst>
              <a:gs pos="50000">
                <a:srgbClr val="003CE6"/>
              </a:gs>
              <a:gs pos="0">
                <a:srgbClr val="00C8E6"/>
              </a:gs>
              <a:gs pos="100000">
                <a:srgbClr val="1E1E9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55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49B3A60-972B-6AA5-5C9F-8D451323B898}"/>
              </a:ext>
            </a:extLst>
          </p:cNvPr>
          <p:cNvGraphicFramePr>
            <a:graphicFrameLocks noChangeAspect="1"/>
          </p:cNvGraphicFramePr>
          <p:nvPr>
            <p:custDataLst>
              <p:tags r:id="rId1"/>
            </p:custDataLst>
            <p:extLst>
              <p:ext uri="{D42A27DB-BD31-4B8C-83A1-F6EECF244321}">
                <p14:modId xmlns:p14="http://schemas.microsoft.com/office/powerpoint/2010/main" val="6969348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9" name="Object 8" hidden="1">
                        <a:extLst>
                          <a:ext uri="{FF2B5EF4-FFF2-40B4-BE49-F238E27FC236}">
                            <a16:creationId xmlns:a16="http://schemas.microsoft.com/office/drawing/2014/main" id="{549B3A60-972B-6AA5-5C9F-8D451323B898}"/>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pic>
        <p:nvPicPr>
          <p:cNvPr id="1026" name="Picture 2">
            <a:extLst>
              <a:ext uri="{FF2B5EF4-FFF2-40B4-BE49-F238E27FC236}">
                <a16:creationId xmlns:a16="http://schemas.microsoft.com/office/drawing/2014/main" id="{90817894-D905-A96F-5A4A-16BBF2367B0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a:stretch/>
        </p:blipFill>
        <p:spPr bwMode="auto">
          <a:xfrm>
            <a:off x="-2"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3B2F7FA-EF84-7E4C-8854-9C0AE521C3B3}"/>
              </a:ext>
            </a:extLst>
          </p:cNvPr>
          <p:cNvSpPr/>
          <p:nvPr/>
        </p:nvSpPr>
        <p:spPr>
          <a:xfrm>
            <a:off x="0" y="0"/>
            <a:ext cx="12192000" cy="6858000"/>
          </a:xfrm>
          <a:prstGeom prst="rect">
            <a:avLst/>
          </a:prstGeom>
          <a:gradFill flip="none" rotWithShape="1">
            <a:gsLst>
              <a:gs pos="19000">
                <a:schemeClr val="bg1"/>
              </a:gs>
              <a:gs pos="45000">
                <a:schemeClr val="bg1">
                  <a:alpha val="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1" name="Rectangle 10">
            <a:extLst>
              <a:ext uri="{FF2B5EF4-FFF2-40B4-BE49-F238E27FC236}">
                <a16:creationId xmlns:a16="http://schemas.microsoft.com/office/drawing/2014/main" id="{B63B4F9E-1FC6-9EB8-3326-CA498EA0CFA5}"/>
              </a:ext>
            </a:extLst>
          </p:cNvPr>
          <p:cNvSpPr/>
          <p:nvPr/>
        </p:nvSpPr>
        <p:spPr>
          <a:xfrm rot="10800000">
            <a:off x="-4" y="0"/>
            <a:ext cx="12192000" cy="6858000"/>
          </a:xfrm>
          <a:prstGeom prst="rect">
            <a:avLst/>
          </a:prstGeom>
          <a:gradFill flip="none" rotWithShape="1">
            <a:gsLst>
              <a:gs pos="28000">
                <a:schemeClr val="bg1"/>
              </a:gs>
              <a:gs pos="72000">
                <a:schemeClr val="bg1">
                  <a:alpha val="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itle 1">
            <a:extLst>
              <a:ext uri="{FF2B5EF4-FFF2-40B4-BE49-F238E27FC236}">
                <a16:creationId xmlns:a16="http://schemas.microsoft.com/office/drawing/2014/main" id="{AA79E7CC-D812-444B-8D02-20896AB9D512}"/>
              </a:ext>
            </a:extLst>
          </p:cNvPr>
          <p:cNvSpPr>
            <a:spLocks noGrp="1"/>
          </p:cNvSpPr>
          <p:nvPr>
            <p:ph type="title"/>
          </p:nvPr>
        </p:nvSpPr>
        <p:spPr>
          <a:xfrm>
            <a:off x="467336" y="685229"/>
            <a:ext cx="3352189" cy="1977145"/>
          </a:xfrm>
        </p:spPr>
        <p:txBody>
          <a:bodyPr vert="horz"/>
          <a:lstStyle/>
          <a:p>
            <a:r>
              <a:rPr lang="en-US" dirty="0"/>
              <a:t>Diagnostics are </a:t>
            </a:r>
            <a:r>
              <a:rPr lang="en-US" b="1" dirty="0"/>
              <a:t>poised</a:t>
            </a:r>
            <a:r>
              <a:rPr lang="en-US" dirty="0"/>
              <a:t> for growth</a:t>
            </a:r>
          </a:p>
        </p:txBody>
      </p:sp>
      <p:sp>
        <p:nvSpPr>
          <p:cNvPr id="6" name="Rectangle 5">
            <a:extLst>
              <a:ext uri="{FF2B5EF4-FFF2-40B4-BE49-F238E27FC236}">
                <a16:creationId xmlns:a16="http://schemas.microsoft.com/office/drawing/2014/main" id="{349E76F9-E90B-3443-B20E-21F8ABD3F476}"/>
              </a:ext>
            </a:extLst>
          </p:cNvPr>
          <p:cNvSpPr/>
          <p:nvPr/>
        </p:nvSpPr>
        <p:spPr>
          <a:xfrm>
            <a:off x="467336" y="2203668"/>
            <a:ext cx="2980714" cy="1815882"/>
          </a:xfrm>
          <a:prstGeom prst="rect">
            <a:avLst/>
          </a:prstGeom>
        </p:spPr>
        <p:txBody>
          <a:bodyPr wrap="square">
            <a:spAutoFit/>
          </a:bodyPr>
          <a:lstStyle/>
          <a:p>
            <a:pPr lvl="0">
              <a:defRPr/>
            </a:pPr>
            <a:r>
              <a:rPr lang="en-US" sz="1600" dirty="0">
                <a:latin typeface="3M Circular TT Light" panose="020B0404020101020102" pitchFamily="34" charset="77"/>
                <a:cs typeface="3M Circular TT Light" panose="020B0404020101020102" pitchFamily="34" charset="77"/>
              </a:rPr>
              <a:t>The pandemic opened our eyes to what diagnostics could do.  Elevated consumer expectations; better data integration and more testing units in the field underline the potential for growth</a:t>
            </a:r>
          </a:p>
        </p:txBody>
      </p:sp>
      <p:sp>
        <p:nvSpPr>
          <p:cNvPr id="17" name="Rectangle 16">
            <a:extLst>
              <a:ext uri="{FF2B5EF4-FFF2-40B4-BE49-F238E27FC236}">
                <a16:creationId xmlns:a16="http://schemas.microsoft.com/office/drawing/2014/main" id="{31D869C9-1716-0B4E-8192-3ECCEFA7A614}"/>
              </a:ext>
            </a:extLst>
          </p:cNvPr>
          <p:cNvSpPr/>
          <p:nvPr/>
        </p:nvSpPr>
        <p:spPr>
          <a:xfrm rot="10800000">
            <a:off x="0" y="0"/>
            <a:ext cx="182880" cy="6858000"/>
          </a:xfrm>
          <a:prstGeom prst="rect">
            <a:avLst/>
          </a:prstGeom>
          <a:gradFill>
            <a:gsLst>
              <a:gs pos="50000">
                <a:srgbClr val="003CE6"/>
              </a:gs>
              <a:gs pos="0">
                <a:srgbClr val="00C8E6"/>
              </a:gs>
              <a:gs pos="100000">
                <a:srgbClr val="1E1E9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61" name="Chart 1060">
            <a:extLst>
              <a:ext uri="{FF2B5EF4-FFF2-40B4-BE49-F238E27FC236}">
                <a16:creationId xmlns:a16="http://schemas.microsoft.com/office/drawing/2014/main" id="{0F377F1B-DD8B-9374-41D9-4CCC4E12E990}"/>
              </a:ext>
            </a:extLst>
          </p:cNvPr>
          <p:cNvGraphicFramePr/>
          <p:nvPr>
            <p:custDataLst>
              <p:tags r:id="rId2"/>
            </p:custDataLst>
            <p:extLst>
              <p:ext uri="{D42A27DB-BD31-4B8C-83A1-F6EECF244321}">
                <p14:modId xmlns:p14="http://schemas.microsoft.com/office/powerpoint/2010/main" val="785021910"/>
              </p:ext>
            </p:extLst>
          </p:nvPr>
        </p:nvGraphicFramePr>
        <p:xfrm>
          <a:off x="5865813" y="3187700"/>
          <a:ext cx="6002337" cy="2825750"/>
        </p:xfrm>
        <a:graphic>
          <a:graphicData uri="http://schemas.openxmlformats.org/drawingml/2006/chart">
            <c:chart xmlns:c="http://schemas.openxmlformats.org/drawingml/2006/chart" xmlns:r="http://schemas.openxmlformats.org/officeDocument/2006/relationships" r:id="rId14"/>
          </a:graphicData>
        </a:graphic>
      </p:graphicFrame>
      <p:cxnSp>
        <p:nvCxnSpPr>
          <p:cNvPr id="1053" name="Straight Connector 1052">
            <a:extLst>
              <a:ext uri="{FF2B5EF4-FFF2-40B4-BE49-F238E27FC236}">
                <a16:creationId xmlns:a16="http://schemas.microsoft.com/office/drawing/2014/main" id="{1DA9BCED-46A6-C63B-453B-B02C121FC6C8}"/>
              </a:ext>
            </a:extLst>
          </p:cNvPr>
          <p:cNvCxnSpPr/>
          <p:nvPr>
            <p:custDataLst>
              <p:tags r:id="rId3"/>
            </p:custDataLst>
          </p:nvPr>
        </p:nvCxnSpPr>
        <p:spPr bwMode="auto">
          <a:xfrm flipV="1">
            <a:off x="8866189" y="2952750"/>
            <a:ext cx="2335213" cy="106680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3" name="Text Placeholder 2">
            <a:extLst>
              <a:ext uri="{FF2B5EF4-FFF2-40B4-BE49-F238E27FC236}">
                <a16:creationId xmlns:a16="http://schemas.microsoft.com/office/drawing/2014/main" id="{ABC8FE10-E943-7FBA-2055-DF103462F22D}"/>
              </a:ext>
            </a:extLst>
          </p:cNvPr>
          <p:cNvSpPr>
            <a:spLocks noGrp="1"/>
          </p:cNvSpPr>
          <p:nvPr>
            <p:custDataLst>
              <p:tags r:id="rId4"/>
            </p:custDataLst>
          </p:nvPr>
        </p:nvSpPr>
        <p:spPr bwMode="auto">
          <a:xfrm>
            <a:off x="6318250" y="5989638"/>
            <a:ext cx="425450" cy="2349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68B2B515-6CDC-433F-B2A3-3EAF47926B81}" type="datetime'''''2''''''''''''''''''''0''''''''''19'''''''''">
              <a:rPr lang="en-US" altLang="en-US" sz="1400" smtClean="0"/>
              <a:pPr/>
              <a:t>2019</a:t>
            </a:fld>
            <a:endParaRPr lang="en-US" sz="1400" dirty="0"/>
          </a:p>
        </p:txBody>
      </p:sp>
      <p:sp>
        <p:nvSpPr>
          <p:cNvPr id="16" name="Text Placeholder 2">
            <a:extLst>
              <a:ext uri="{FF2B5EF4-FFF2-40B4-BE49-F238E27FC236}">
                <a16:creationId xmlns:a16="http://schemas.microsoft.com/office/drawing/2014/main" id="{B4FDCCF0-6049-D0D0-57F3-A1B2705E2788}"/>
              </a:ext>
            </a:extLst>
          </p:cNvPr>
          <p:cNvSpPr>
            <a:spLocks noGrp="1"/>
          </p:cNvSpPr>
          <p:nvPr>
            <p:custDataLst>
              <p:tags r:id="rId5"/>
            </p:custDataLst>
          </p:nvPr>
        </p:nvSpPr>
        <p:spPr bwMode="auto">
          <a:xfrm>
            <a:off x="8653463" y="5989638"/>
            <a:ext cx="425450" cy="2349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BCDD8C92-379E-4915-AA9F-26CE7BE69104}" type="datetime'''''''''''''20''''''21'''">
              <a:rPr lang="en-US" altLang="en-US" sz="1400" smtClean="0"/>
              <a:pPr/>
              <a:t>2021</a:t>
            </a:fld>
            <a:endParaRPr lang="en-US" sz="1400" dirty="0"/>
          </a:p>
        </p:txBody>
      </p:sp>
      <p:sp>
        <p:nvSpPr>
          <p:cNvPr id="15" name="Text Placeholder 2">
            <a:extLst>
              <a:ext uri="{FF2B5EF4-FFF2-40B4-BE49-F238E27FC236}">
                <a16:creationId xmlns:a16="http://schemas.microsoft.com/office/drawing/2014/main" id="{D7B97D36-FCB3-9707-1BCC-189F400C8B78}"/>
              </a:ext>
            </a:extLst>
          </p:cNvPr>
          <p:cNvSpPr>
            <a:spLocks noGrp="1"/>
          </p:cNvSpPr>
          <p:nvPr>
            <p:custDataLst>
              <p:tags r:id="rId6"/>
            </p:custDataLst>
          </p:nvPr>
        </p:nvSpPr>
        <p:spPr bwMode="auto">
          <a:xfrm>
            <a:off x="7485063" y="5989638"/>
            <a:ext cx="425450" cy="2349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8D1FE5E9-C8D4-4588-98B9-51C5AB05E723}" type="datetime'''''''''2''''''''''''0''''''''''''''''''''''''''20'''''''">
              <a:rPr lang="en-US" altLang="en-US" sz="1400" smtClean="0"/>
              <a:pPr/>
              <a:t>2020</a:t>
            </a:fld>
            <a:endParaRPr lang="en-US" sz="1400" dirty="0"/>
          </a:p>
        </p:txBody>
      </p:sp>
      <p:sp>
        <p:nvSpPr>
          <p:cNvPr id="1035" name="Text Placeholder 2">
            <a:extLst>
              <a:ext uri="{FF2B5EF4-FFF2-40B4-BE49-F238E27FC236}">
                <a16:creationId xmlns:a16="http://schemas.microsoft.com/office/drawing/2014/main" id="{D3C1A181-B4A3-BEF0-7EFE-EBC7984458DE}"/>
              </a:ext>
            </a:extLst>
          </p:cNvPr>
          <p:cNvSpPr>
            <a:spLocks noGrp="1"/>
          </p:cNvSpPr>
          <p:nvPr>
            <p:custDataLst>
              <p:tags r:id="rId7"/>
            </p:custDataLst>
          </p:nvPr>
        </p:nvSpPr>
        <p:spPr bwMode="auto">
          <a:xfrm>
            <a:off x="10988675" y="5989638"/>
            <a:ext cx="425450" cy="2349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4B9FEF29-73AF-4121-80A7-5ADE83126A65}" type="datetime'''''''''''''''''''''20''''''''''2''6'''''''''''''''">
              <a:rPr lang="en-US" altLang="en-US" sz="1400" smtClean="0"/>
              <a:pPr/>
              <a:t>2026</a:t>
            </a:fld>
            <a:endParaRPr lang="en-US" sz="1400" dirty="0"/>
          </a:p>
        </p:txBody>
      </p:sp>
      <p:sp>
        <p:nvSpPr>
          <p:cNvPr id="1051" name="Text Placeholder 2">
            <a:extLst>
              <a:ext uri="{FF2B5EF4-FFF2-40B4-BE49-F238E27FC236}">
                <a16:creationId xmlns:a16="http://schemas.microsoft.com/office/drawing/2014/main" id="{5F15EEEF-3589-2340-5C3C-B4A8C8DA67A5}"/>
              </a:ext>
            </a:extLst>
          </p:cNvPr>
          <p:cNvSpPr>
            <a:spLocks noGrp="1"/>
          </p:cNvSpPr>
          <p:nvPr>
            <p:custDataLst>
              <p:tags r:id="rId8"/>
            </p:custDataLst>
          </p:nvPr>
        </p:nvSpPr>
        <p:spPr bwMode="auto">
          <a:xfrm>
            <a:off x="9736138" y="3319463"/>
            <a:ext cx="593725" cy="333375"/>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E0DD2194-BED5-415C-ADD2-C379F41053B2}" type="datetime'''+''''''1''''''''''''''''''''''''''''''''''''2''''''%'">
              <a:rPr lang="en-US" altLang="en-US" sz="1400" b="1" smtClean="0">
                <a:effectLst/>
              </a:rPr>
              <a:pPr/>
              <a:t>+12%</a:t>
            </a:fld>
            <a:endParaRPr lang="en-US" sz="1400" b="1" dirty="0"/>
          </a:p>
        </p:txBody>
      </p:sp>
      <p:sp>
        <p:nvSpPr>
          <p:cNvPr id="1043" name="TextBox 1042">
            <a:extLst>
              <a:ext uri="{FF2B5EF4-FFF2-40B4-BE49-F238E27FC236}">
                <a16:creationId xmlns:a16="http://schemas.microsoft.com/office/drawing/2014/main" id="{D13D9DF5-3413-C6C9-B2AE-E1DBBCBFA07C}"/>
              </a:ext>
            </a:extLst>
          </p:cNvPr>
          <p:cNvSpPr txBox="1"/>
          <p:nvPr/>
        </p:nvSpPr>
        <p:spPr>
          <a:xfrm>
            <a:off x="5945790" y="2337196"/>
            <a:ext cx="5764399" cy="615553"/>
          </a:xfrm>
          <a:prstGeom prst="rect">
            <a:avLst/>
          </a:prstGeom>
          <a:noFill/>
        </p:spPr>
        <p:txBody>
          <a:bodyPr wrap="none" lIns="0" tIns="0" rIns="0" bIns="0" rtlCol="0">
            <a:spAutoFit/>
          </a:bodyPr>
          <a:lstStyle/>
          <a:p>
            <a:r>
              <a:rPr lang="en-US" sz="2400" u="sng" dirty="0">
                <a:latin typeface="+mj-lt"/>
              </a:rPr>
              <a:t>Global Point of Care Diagnostics Market</a:t>
            </a:r>
          </a:p>
          <a:p>
            <a:r>
              <a:rPr lang="en-US" sz="1600" dirty="0"/>
              <a:t>USD, Billions</a:t>
            </a:r>
          </a:p>
        </p:txBody>
      </p:sp>
      <p:sp>
        <p:nvSpPr>
          <p:cNvPr id="1059" name="TextBox 1058">
            <a:extLst>
              <a:ext uri="{FF2B5EF4-FFF2-40B4-BE49-F238E27FC236}">
                <a16:creationId xmlns:a16="http://schemas.microsoft.com/office/drawing/2014/main" id="{1D0E46D7-BEB3-3964-E540-228BF978B255}"/>
              </a:ext>
            </a:extLst>
          </p:cNvPr>
          <p:cNvSpPr txBox="1"/>
          <p:nvPr/>
        </p:nvSpPr>
        <p:spPr>
          <a:xfrm>
            <a:off x="5957977" y="6264155"/>
            <a:ext cx="5243423" cy="184666"/>
          </a:xfrm>
          <a:prstGeom prst="rect">
            <a:avLst/>
          </a:prstGeom>
          <a:noFill/>
        </p:spPr>
        <p:txBody>
          <a:bodyPr wrap="none" lIns="0" tIns="0" rIns="0" bIns="0" rtlCol="0">
            <a:spAutoFit/>
          </a:bodyPr>
          <a:lstStyle/>
          <a:p>
            <a:r>
              <a:rPr lang="en-US" sz="1200" dirty="0"/>
              <a:t>Source:  BCC Market Research, Point of Care Diagnostics (HLC043G) 2022</a:t>
            </a:r>
          </a:p>
        </p:txBody>
      </p:sp>
    </p:spTree>
    <p:extLst>
      <p:ext uri="{BB962C8B-B14F-4D97-AF65-F5344CB8AC3E}">
        <p14:creationId xmlns:p14="http://schemas.microsoft.com/office/powerpoint/2010/main" val="261601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6EF2458-CB82-C6E2-0797-FC03565C4FA4}"/>
              </a:ext>
            </a:extLst>
          </p:cNvPr>
          <p:cNvGraphicFramePr>
            <a:graphicFrameLocks noChangeAspect="1"/>
          </p:cNvGraphicFramePr>
          <p:nvPr>
            <p:custDataLst>
              <p:tags r:id="rId1"/>
            </p:custDataLst>
            <p:extLst>
              <p:ext uri="{D42A27DB-BD31-4B8C-83A1-F6EECF244321}">
                <p14:modId xmlns:p14="http://schemas.microsoft.com/office/powerpoint/2010/main" val="417473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5" name="Object 4" hidden="1">
                        <a:extLst>
                          <a:ext uri="{FF2B5EF4-FFF2-40B4-BE49-F238E27FC236}">
                            <a16:creationId xmlns:a16="http://schemas.microsoft.com/office/drawing/2014/main" id="{D6EF2458-CB82-C6E2-0797-FC03565C4FA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1798BECA-6F79-4B45-99B0-AF946C9EBA88}"/>
              </a:ext>
            </a:extLst>
          </p:cNvPr>
          <p:cNvSpPr>
            <a:spLocks noGrp="1"/>
          </p:cNvSpPr>
          <p:nvPr>
            <p:ph type="title"/>
          </p:nvPr>
        </p:nvSpPr>
        <p:spPr>
          <a:xfrm>
            <a:off x="600074" y="479421"/>
            <a:ext cx="11203089" cy="822960"/>
          </a:xfrm>
        </p:spPr>
        <p:txBody>
          <a:bodyPr vert="horz"/>
          <a:lstStyle/>
          <a:p>
            <a:r>
              <a:rPr lang="en-US" dirty="0"/>
              <a:t>Diagnostics is a demanding market with specific considerations</a:t>
            </a:r>
            <a:br>
              <a:rPr lang="en-US" dirty="0"/>
            </a:br>
            <a:endParaRPr lang="en-US" dirty="0"/>
          </a:p>
        </p:txBody>
      </p:sp>
      <p:pic>
        <p:nvPicPr>
          <p:cNvPr id="32" name="Content Placeholder 31">
            <a:extLst>
              <a:ext uri="{FF2B5EF4-FFF2-40B4-BE49-F238E27FC236}">
                <a16:creationId xmlns:a16="http://schemas.microsoft.com/office/drawing/2014/main" id="{F0B370E0-AAEE-421A-A31F-D6E35C3CFAB1}"/>
              </a:ext>
            </a:extLst>
          </p:cNvPr>
          <p:cNvPicPr>
            <a:picLocks noGrp="1" noChangeAspect="1"/>
          </p:cNvPicPr>
          <p:nvPr>
            <p:ph sz="quarter" idx="15"/>
          </p:nvPr>
        </p:nvPicPr>
        <p:blipFill>
          <a:blip r:embed="rId6" cstate="screen">
            <a:extLst>
              <a:ext uri="{28A0092B-C50C-407E-A947-70E740481C1C}">
                <a14:useLocalDpi xmlns:a14="http://schemas.microsoft.com/office/drawing/2010/main"/>
              </a:ext>
            </a:extLst>
          </a:blip>
          <a:srcRect/>
          <a:stretch/>
        </p:blipFill>
        <p:spPr>
          <a:xfrm>
            <a:off x="7734626" y="2186119"/>
            <a:ext cx="3099816" cy="2063733"/>
          </a:xfrm>
        </p:spPr>
      </p:pic>
      <p:pic>
        <p:nvPicPr>
          <p:cNvPr id="18" name="Picture 17">
            <a:extLst>
              <a:ext uri="{FF2B5EF4-FFF2-40B4-BE49-F238E27FC236}">
                <a16:creationId xmlns:a16="http://schemas.microsoft.com/office/drawing/2014/main" id="{77293226-1E36-4BBE-91FC-CFF7C93E717F}"/>
              </a:ext>
            </a:extLst>
          </p:cNvPr>
          <p:cNvPicPr>
            <a:picLocks/>
          </p:cNvPicPr>
          <p:nvPr/>
        </p:nvPicPr>
        <p:blipFill>
          <a:blip r:embed="rId7" cstate="screen">
            <a:extLst>
              <a:ext uri="{28A0092B-C50C-407E-A947-70E740481C1C}">
                <a14:useLocalDpi xmlns:a14="http://schemas.microsoft.com/office/drawing/2010/main"/>
              </a:ext>
            </a:extLst>
          </a:blip>
          <a:srcRect/>
          <a:stretch/>
        </p:blipFill>
        <p:spPr>
          <a:xfrm>
            <a:off x="675332" y="2186118"/>
            <a:ext cx="3094800" cy="2063734"/>
          </a:xfrm>
          <a:prstGeom prst="rect">
            <a:avLst/>
          </a:prstGeom>
        </p:spPr>
      </p:pic>
      <p:pic>
        <p:nvPicPr>
          <p:cNvPr id="23" name="Picture 22">
            <a:extLst>
              <a:ext uri="{FF2B5EF4-FFF2-40B4-BE49-F238E27FC236}">
                <a16:creationId xmlns:a16="http://schemas.microsoft.com/office/drawing/2014/main" id="{7EB369CE-2870-4CE2-BA41-01910851B12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202471" y="2179288"/>
            <a:ext cx="3099816" cy="2077395"/>
          </a:xfrm>
          <a:prstGeom prst="rect">
            <a:avLst/>
          </a:prstGeom>
        </p:spPr>
      </p:pic>
      <p:sp>
        <p:nvSpPr>
          <p:cNvPr id="33" name="TextBox 32">
            <a:extLst>
              <a:ext uri="{FF2B5EF4-FFF2-40B4-BE49-F238E27FC236}">
                <a16:creationId xmlns:a16="http://schemas.microsoft.com/office/drawing/2014/main" id="{D40789E7-031B-4A49-8304-2173D5FF90D4}"/>
              </a:ext>
            </a:extLst>
          </p:cNvPr>
          <p:cNvSpPr txBox="1"/>
          <p:nvPr/>
        </p:nvSpPr>
        <p:spPr>
          <a:xfrm>
            <a:off x="697014" y="1782014"/>
            <a:ext cx="3225115"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3M Circular TT Book"/>
                <a:ea typeface="+mn-ea"/>
                <a:cs typeface="+mn-cs"/>
              </a:rPr>
              <a:t>Material Properties</a:t>
            </a:r>
          </a:p>
        </p:txBody>
      </p:sp>
      <p:sp>
        <p:nvSpPr>
          <p:cNvPr id="13" name="TextBox 12">
            <a:extLst>
              <a:ext uri="{FF2B5EF4-FFF2-40B4-BE49-F238E27FC236}">
                <a16:creationId xmlns:a16="http://schemas.microsoft.com/office/drawing/2014/main" id="{F1F2D8AA-CFA8-4927-9E84-172025A1C358}"/>
              </a:ext>
            </a:extLst>
          </p:cNvPr>
          <p:cNvSpPr txBox="1"/>
          <p:nvPr/>
        </p:nvSpPr>
        <p:spPr>
          <a:xfrm>
            <a:off x="7769794" y="4374813"/>
            <a:ext cx="3225115" cy="1231106"/>
          </a:xfrm>
          <a:prstGeom prst="rect">
            <a:avLst/>
          </a:prstGeom>
          <a:noFill/>
        </p:spPr>
        <p:txBody>
          <a:bodyPr wrap="square" lIns="0" tIns="0" rIns="0" bIns="0"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u="none" strike="noStrike" kern="1200" cap="none" spc="0" normalizeH="0" baseline="0" noProof="0" dirty="0">
                <a:ln>
                  <a:noFill/>
                </a:ln>
                <a:solidFill>
                  <a:prstClr val="black"/>
                </a:solidFill>
                <a:effectLst/>
                <a:uLnTx/>
                <a:uFillTx/>
                <a:latin typeface="3M Circular TT Light" panose="020B0404020101020102" pitchFamily="34" charset="77"/>
                <a:cs typeface="3M Circular TT Light" panose="020B0404020101020102" pitchFamily="34" charset="77"/>
              </a:rPr>
              <a:t>Die Cutting</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3M Circular TT Light" panose="020B0404020101020102" pitchFamily="34" charset="77"/>
                <a:cs typeface="3M Circular TT Light" panose="020B0404020101020102" pitchFamily="34" charset="77"/>
              </a:rPr>
              <a:t>Quality </a:t>
            </a:r>
            <a:r>
              <a:rPr kumimoji="0" lang="en-US" sz="1600" u="none" strike="noStrike" kern="1200" cap="none" spc="0" normalizeH="0" baseline="0" noProof="0" dirty="0">
                <a:ln>
                  <a:noFill/>
                </a:ln>
                <a:solidFill>
                  <a:prstClr val="black"/>
                </a:solidFill>
                <a:effectLst/>
                <a:uLnTx/>
                <a:uFillTx/>
                <a:latin typeface="3M Circular TT Light" panose="020B0404020101020102" pitchFamily="34" charset="77"/>
                <a:cs typeface="3M Circular TT Light" panose="020B0404020101020102" pitchFamily="34" charset="77"/>
              </a:rPr>
              <a:t>Uniformity Control</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3M Circular TT Light" panose="020B0404020101020102" pitchFamily="34" charset="77"/>
                <a:cs typeface="3M Circular TT Light" panose="020B0404020101020102" pitchFamily="34" charset="77"/>
              </a:rPr>
              <a:t>Traceability</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3M Circular TT Light" panose="020B0404020101020102" pitchFamily="34" charset="77"/>
                <a:cs typeface="3M Circular TT Light" panose="020B0404020101020102" pitchFamily="34" charset="77"/>
              </a:rPr>
              <a:t>Manufacturing to Scale</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u="none" strike="noStrike" kern="1200" cap="none" spc="0" normalizeH="0" baseline="0" noProof="0" dirty="0">
                <a:ln>
                  <a:noFill/>
                </a:ln>
                <a:solidFill>
                  <a:prstClr val="black"/>
                </a:solidFill>
                <a:effectLst/>
                <a:uLnTx/>
                <a:uFillTx/>
                <a:latin typeface="3M Circular TT Light" panose="020B0404020101020102" pitchFamily="34" charset="77"/>
                <a:cs typeface="3M Circular TT Light" panose="020B0404020101020102" pitchFamily="34" charset="77"/>
              </a:rPr>
              <a:t>Change management</a:t>
            </a:r>
          </a:p>
        </p:txBody>
      </p:sp>
      <p:sp>
        <p:nvSpPr>
          <p:cNvPr id="14" name="TextBox 13">
            <a:extLst>
              <a:ext uri="{FF2B5EF4-FFF2-40B4-BE49-F238E27FC236}">
                <a16:creationId xmlns:a16="http://schemas.microsoft.com/office/drawing/2014/main" id="{74811D86-3FCE-4D1F-981B-5EE13728548E}"/>
              </a:ext>
            </a:extLst>
          </p:cNvPr>
          <p:cNvSpPr txBox="1"/>
          <p:nvPr/>
        </p:nvSpPr>
        <p:spPr>
          <a:xfrm>
            <a:off x="4212613" y="4374813"/>
            <a:ext cx="2931923" cy="984885"/>
          </a:xfrm>
          <a:prstGeom prst="rect">
            <a:avLst/>
          </a:prstGeom>
          <a:noFill/>
        </p:spPr>
        <p:txBody>
          <a:bodyPr wrap="square" lIns="0" tIns="0" rIns="0" bIns="0"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3M Circular TT Light" panose="020B0404020101020102" pitchFamily="34" charset="77"/>
                <a:cs typeface="3M Circular TT Light" panose="020B0404020101020102" pitchFamily="34" charset="77"/>
              </a:rPr>
              <a:t>Biocompatibility</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3M Circular TT Light" panose="020B0404020101020102" pitchFamily="34" charset="77"/>
                <a:cs typeface="3M Circular TT Light" panose="020B0404020101020102" pitchFamily="34" charset="77"/>
              </a:rPr>
              <a:t>Thermo Stability</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3M Circular TT Light" panose="020B0404020101020102" pitchFamily="34" charset="77"/>
                <a:cs typeface="3M Circular TT Light" panose="020B0404020101020102" pitchFamily="34" charset="77"/>
              </a:rPr>
              <a:t>Chemically Inert</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3M Circular TT Light" panose="020B0404020101020102" pitchFamily="34" charset="77"/>
                <a:cs typeface="3M Circular TT Light" panose="020B0404020101020102" pitchFamily="34" charset="77"/>
              </a:rPr>
              <a:t>Assay Compatible</a:t>
            </a:r>
          </a:p>
        </p:txBody>
      </p:sp>
      <p:sp>
        <p:nvSpPr>
          <p:cNvPr id="15" name="TextBox 14">
            <a:extLst>
              <a:ext uri="{FF2B5EF4-FFF2-40B4-BE49-F238E27FC236}">
                <a16:creationId xmlns:a16="http://schemas.microsoft.com/office/drawing/2014/main" id="{B8E149AA-4D45-49A4-9DAB-A4D6BB4C3117}"/>
              </a:ext>
            </a:extLst>
          </p:cNvPr>
          <p:cNvSpPr txBox="1"/>
          <p:nvPr/>
        </p:nvSpPr>
        <p:spPr>
          <a:xfrm>
            <a:off x="697014" y="4374813"/>
            <a:ext cx="3191781" cy="1231106"/>
          </a:xfrm>
          <a:prstGeom prst="rect">
            <a:avLst/>
          </a:prstGeom>
          <a:noFill/>
        </p:spPr>
        <p:txBody>
          <a:bodyPr wrap="square" lIns="0" tIns="0" rIns="0" bIns="0" rtlCol="0">
            <a:spAutoFit/>
          </a:bodyPr>
          <a:lstStyle/>
          <a:p>
            <a:pPr marL="285750" indent="-285750">
              <a:buFont typeface="Arial" panose="020B0604020202020204" pitchFamily="34" charset="0"/>
              <a:buChar char="•"/>
              <a:defRPr/>
            </a:pPr>
            <a:r>
              <a:rPr lang="en-US" sz="1600" dirty="0">
                <a:solidFill>
                  <a:prstClr val="black"/>
                </a:solidFill>
                <a:latin typeface="3M Circular TT Light" panose="020B0404020101020102" pitchFamily="34" charset="77"/>
                <a:cs typeface="3M Circular TT Light" panose="020B0404020101020102" pitchFamily="34" charset="77"/>
              </a:rPr>
              <a:t>Low Fluorescence</a:t>
            </a:r>
          </a:p>
          <a:p>
            <a:pPr marL="285750" indent="-285750">
              <a:buFont typeface="Arial" panose="020B0604020202020204" pitchFamily="34" charset="0"/>
              <a:buChar char="•"/>
              <a:defRPr/>
            </a:pPr>
            <a:r>
              <a:rPr lang="en-US" sz="1600" dirty="0">
                <a:solidFill>
                  <a:prstClr val="black"/>
                </a:solidFill>
                <a:latin typeface="3M Circular TT Light" panose="020B0404020101020102" pitchFamily="34" charset="77"/>
                <a:cs typeface="3M Circular TT Light" panose="020B0404020101020102" pitchFamily="34" charset="77"/>
              </a:rPr>
              <a:t>Caliper Tolerances</a:t>
            </a:r>
          </a:p>
          <a:p>
            <a:pPr marL="285750" indent="-285750">
              <a:buFont typeface="Arial" panose="020B0604020202020204" pitchFamily="34" charset="0"/>
              <a:buChar char="•"/>
              <a:defRPr/>
            </a:pPr>
            <a:r>
              <a:rPr lang="en-US" sz="1600" dirty="0">
                <a:solidFill>
                  <a:prstClr val="black"/>
                </a:solidFill>
                <a:latin typeface="3M Circular TT Light" panose="020B0404020101020102" pitchFamily="34" charset="77"/>
                <a:cs typeface="3M Circular TT Light" panose="020B0404020101020102" pitchFamily="34" charset="77"/>
              </a:rPr>
              <a:t>Light Transmission Spectra</a:t>
            </a:r>
          </a:p>
          <a:p>
            <a:pPr marL="285750" indent="-285750">
              <a:buFont typeface="Arial" panose="020B0604020202020204" pitchFamily="34" charset="0"/>
              <a:buChar char="•"/>
              <a:defRPr/>
            </a:pPr>
            <a:r>
              <a:rPr lang="en-US" sz="1600" dirty="0">
                <a:solidFill>
                  <a:prstClr val="black"/>
                </a:solidFill>
                <a:latin typeface="3M Circular TT Light" panose="020B0404020101020102" pitchFamily="34" charset="77"/>
                <a:cs typeface="3M Circular TT Light" panose="020B0404020101020102" pitchFamily="34" charset="77"/>
              </a:rPr>
              <a:t>Clarity or Haze</a:t>
            </a:r>
          </a:p>
          <a:p>
            <a:pPr marL="285750" indent="-285750">
              <a:buFont typeface="Arial" panose="020B0604020202020204" pitchFamily="34" charset="0"/>
              <a:buChar char="•"/>
              <a:defRPr/>
            </a:pPr>
            <a:r>
              <a:rPr lang="en-US" sz="1600" dirty="0">
                <a:solidFill>
                  <a:prstClr val="black"/>
                </a:solidFill>
                <a:latin typeface="3M Circular TT Light" panose="020B0404020101020102" pitchFamily="34" charset="77"/>
                <a:cs typeface="3M Circular TT Light" panose="020B0404020101020102" pitchFamily="34" charset="77"/>
              </a:rPr>
              <a:t>Solvent Resistance</a:t>
            </a:r>
            <a:endParaRPr kumimoji="0" lang="en-US" sz="1600" u="none" strike="noStrike" kern="1200" cap="none" spc="0" normalizeH="0" baseline="0" noProof="0" dirty="0">
              <a:ln>
                <a:noFill/>
              </a:ln>
              <a:solidFill>
                <a:prstClr val="black"/>
              </a:solidFill>
              <a:effectLst/>
              <a:uLnTx/>
              <a:uFillTx/>
              <a:latin typeface="3M Circular TT Light" panose="020B0404020101020102" pitchFamily="34" charset="77"/>
              <a:cs typeface="3M Circular TT Light" panose="020B0404020101020102" pitchFamily="34" charset="77"/>
            </a:endParaRPr>
          </a:p>
        </p:txBody>
      </p:sp>
      <p:sp>
        <p:nvSpPr>
          <p:cNvPr id="21" name="Rectangle 20">
            <a:extLst>
              <a:ext uri="{FF2B5EF4-FFF2-40B4-BE49-F238E27FC236}">
                <a16:creationId xmlns:a16="http://schemas.microsoft.com/office/drawing/2014/main" id="{FBCFE30D-4602-654E-9E6D-1BA9DF48253A}"/>
              </a:ext>
            </a:extLst>
          </p:cNvPr>
          <p:cNvSpPr/>
          <p:nvPr/>
        </p:nvSpPr>
        <p:spPr>
          <a:xfrm>
            <a:off x="-1" y="0"/>
            <a:ext cx="182880" cy="6858000"/>
          </a:xfrm>
          <a:prstGeom prst="rect">
            <a:avLst/>
          </a:prstGeom>
          <a:gradFill>
            <a:gsLst>
              <a:gs pos="50000">
                <a:srgbClr val="003CE6"/>
              </a:gs>
              <a:gs pos="0">
                <a:srgbClr val="00C8E6"/>
              </a:gs>
              <a:gs pos="100000">
                <a:srgbClr val="1E1E9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0464B95-F3AE-564F-8285-988E5287D96C}"/>
              </a:ext>
            </a:extLst>
          </p:cNvPr>
          <p:cNvSpPr txBox="1"/>
          <p:nvPr/>
        </p:nvSpPr>
        <p:spPr>
          <a:xfrm>
            <a:off x="4229048" y="1782014"/>
            <a:ext cx="3225115"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3M Circular TT Book"/>
                <a:ea typeface="+mn-ea"/>
                <a:cs typeface="+mn-cs"/>
              </a:rPr>
              <a:t>Compatibility</a:t>
            </a:r>
          </a:p>
        </p:txBody>
      </p:sp>
      <p:sp>
        <p:nvSpPr>
          <p:cNvPr id="24" name="TextBox 23">
            <a:extLst>
              <a:ext uri="{FF2B5EF4-FFF2-40B4-BE49-F238E27FC236}">
                <a16:creationId xmlns:a16="http://schemas.microsoft.com/office/drawing/2014/main" id="{A4862FE7-AAFE-264C-B6A9-AB936F7E19BD}"/>
              </a:ext>
            </a:extLst>
          </p:cNvPr>
          <p:cNvSpPr txBox="1"/>
          <p:nvPr/>
        </p:nvSpPr>
        <p:spPr>
          <a:xfrm>
            <a:off x="7745971" y="1782014"/>
            <a:ext cx="3225115"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3M Circular TT Book"/>
                <a:ea typeface="+mn-ea"/>
                <a:cs typeface="+mn-cs"/>
              </a:rPr>
              <a:t>Manufacturability</a:t>
            </a:r>
          </a:p>
        </p:txBody>
      </p:sp>
    </p:spTree>
    <p:extLst>
      <p:ext uri="{BB962C8B-B14F-4D97-AF65-F5344CB8AC3E}">
        <p14:creationId xmlns:p14="http://schemas.microsoft.com/office/powerpoint/2010/main" val="26484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133602-76B6-4F44-9D12-CC17EE63AE8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18170" y="0"/>
            <a:ext cx="3973830" cy="6858000"/>
          </a:xfrm>
          <a:prstGeom prst="rect">
            <a:avLst/>
          </a:prstGeom>
        </p:spPr>
      </p:pic>
      <p:sp>
        <p:nvSpPr>
          <p:cNvPr id="35" name="Title 1">
            <a:extLst>
              <a:ext uri="{FF2B5EF4-FFF2-40B4-BE49-F238E27FC236}">
                <a16:creationId xmlns:a16="http://schemas.microsoft.com/office/drawing/2014/main" id="{16225BC4-BED5-C643-BC5F-EE5391576EF1}"/>
              </a:ext>
            </a:extLst>
          </p:cNvPr>
          <p:cNvSpPr txBox="1">
            <a:spLocks/>
          </p:cNvSpPr>
          <p:nvPr/>
        </p:nvSpPr>
        <p:spPr>
          <a:xfrm>
            <a:off x="641839" y="609171"/>
            <a:ext cx="7376746" cy="15974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tx1"/>
                </a:solidFill>
                <a:latin typeface="3M Circular TT Bold" panose="020B0604020101020102" pitchFamily="34" charset="77"/>
                <a:ea typeface="+mj-ea"/>
                <a:cs typeface="3M Circular TT Bold" panose="020B0604020101020102" pitchFamily="34" charset="77"/>
              </a:defRPr>
            </a:lvl1pPr>
          </a:lstStyle>
          <a:p>
            <a:r>
              <a:rPr lang="en-US" sz="4600" dirty="0"/>
              <a:t>Helping to solve the </a:t>
            </a:r>
            <a:br>
              <a:rPr lang="en-US" sz="4600" dirty="0"/>
            </a:br>
            <a:r>
              <a:rPr lang="en-US" sz="4600" dirty="0"/>
              <a:t>customer’s problem </a:t>
            </a:r>
            <a:br>
              <a:rPr lang="en-US" sz="4600" dirty="0"/>
            </a:br>
            <a:r>
              <a:rPr lang="en-US" sz="4600" dirty="0"/>
              <a:t>with 3M Science.</a:t>
            </a:r>
          </a:p>
        </p:txBody>
      </p:sp>
      <p:sp>
        <p:nvSpPr>
          <p:cNvPr id="4" name="Rectangle 3">
            <a:extLst>
              <a:ext uri="{FF2B5EF4-FFF2-40B4-BE49-F238E27FC236}">
                <a16:creationId xmlns:a16="http://schemas.microsoft.com/office/drawing/2014/main" id="{0FAE4381-4450-1449-8A38-FEC6356693BA}"/>
              </a:ext>
            </a:extLst>
          </p:cNvPr>
          <p:cNvSpPr/>
          <p:nvPr/>
        </p:nvSpPr>
        <p:spPr>
          <a:xfrm>
            <a:off x="756502" y="2947795"/>
            <a:ext cx="2245778" cy="2245778"/>
          </a:xfrm>
          <a:prstGeom prst="rect">
            <a:avLst/>
          </a:prstGeom>
          <a:solidFill>
            <a:srgbClr val="F8A60D"/>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365760" rIns="216000" bIns="216000" rtlCol="0" anchor="t"/>
          <a:lstStyle/>
          <a:p>
            <a:pPr algn="ctr" defTabSz="1097280"/>
            <a:r>
              <a:rPr lang="en-US" sz="7200" dirty="0">
                <a:solidFill>
                  <a:prstClr val="white"/>
                </a:solidFill>
                <a:latin typeface="3M Circular TT Bold"/>
              </a:rPr>
              <a:t>Ad</a:t>
            </a:r>
          </a:p>
          <a:p>
            <a:pPr algn="ctr" defTabSz="1097280"/>
            <a:r>
              <a:rPr lang="en-US" sz="2400" dirty="0">
                <a:solidFill>
                  <a:prstClr val="white"/>
                </a:solidFill>
                <a:latin typeface="3M Circular TT Book"/>
              </a:rPr>
              <a:t>Adhesives</a:t>
            </a:r>
          </a:p>
        </p:txBody>
      </p:sp>
      <p:sp>
        <p:nvSpPr>
          <p:cNvPr id="18" name="Rectangle 17">
            <a:extLst>
              <a:ext uri="{FF2B5EF4-FFF2-40B4-BE49-F238E27FC236}">
                <a16:creationId xmlns:a16="http://schemas.microsoft.com/office/drawing/2014/main" id="{013BE80E-11FA-FB4D-BAC1-B9CB7950260E}"/>
              </a:ext>
            </a:extLst>
          </p:cNvPr>
          <p:cNvSpPr/>
          <p:nvPr/>
        </p:nvSpPr>
        <p:spPr>
          <a:xfrm>
            <a:off x="8126730" y="0"/>
            <a:ext cx="182880" cy="6858000"/>
          </a:xfrm>
          <a:prstGeom prst="rect">
            <a:avLst/>
          </a:prstGeom>
          <a:gradFill>
            <a:gsLst>
              <a:gs pos="50000">
                <a:srgbClr val="003CE6"/>
              </a:gs>
              <a:gs pos="0">
                <a:srgbClr val="00C8E6"/>
              </a:gs>
              <a:gs pos="100000">
                <a:srgbClr val="1E1E9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C3302E4-5FEF-4100-8382-8FAEAB97AB57}"/>
              </a:ext>
            </a:extLst>
          </p:cNvPr>
          <p:cNvSpPr/>
          <p:nvPr/>
        </p:nvSpPr>
        <p:spPr>
          <a:xfrm>
            <a:off x="3571762" y="2947795"/>
            <a:ext cx="2245778" cy="2245778"/>
          </a:xfrm>
          <a:prstGeom prst="rect">
            <a:avLst/>
          </a:prstGeom>
          <a:solidFill>
            <a:srgbClr val="F8A60D"/>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365760" rIns="216000" bIns="216000" rtlCol="0" anchor="t"/>
          <a:lstStyle/>
          <a:p>
            <a:pPr algn="ctr" defTabSz="1097280"/>
            <a:r>
              <a:rPr lang="en-US" sz="7200" dirty="0">
                <a:solidFill>
                  <a:prstClr val="white"/>
                </a:solidFill>
                <a:latin typeface="3M Circular TT Bold"/>
              </a:rPr>
              <a:t>Fi</a:t>
            </a:r>
          </a:p>
          <a:p>
            <a:pPr algn="ctr" defTabSz="1097280"/>
            <a:r>
              <a:rPr lang="en-US" sz="2400" dirty="0">
                <a:solidFill>
                  <a:prstClr val="white"/>
                </a:solidFill>
                <a:latin typeface="3M Circular TT Book"/>
              </a:rPr>
              <a:t>Films</a:t>
            </a:r>
          </a:p>
        </p:txBody>
      </p:sp>
      <p:sp>
        <p:nvSpPr>
          <p:cNvPr id="5" name="Rectangle 4">
            <a:extLst>
              <a:ext uri="{FF2B5EF4-FFF2-40B4-BE49-F238E27FC236}">
                <a16:creationId xmlns:a16="http://schemas.microsoft.com/office/drawing/2014/main" id="{2F84C440-4955-E777-CE48-822DEBCAC6D0}"/>
              </a:ext>
            </a:extLst>
          </p:cNvPr>
          <p:cNvSpPr/>
          <p:nvPr/>
        </p:nvSpPr>
        <p:spPr>
          <a:xfrm>
            <a:off x="-1" y="0"/>
            <a:ext cx="182880" cy="6858000"/>
          </a:xfrm>
          <a:prstGeom prst="rect">
            <a:avLst/>
          </a:prstGeom>
          <a:gradFill>
            <a:gsLst>
              <a:gs pos="50000">
                <a:srgbClr val="003CE6"/>
              </a:gs>
              <a:gs pos="0">
                <a:srgbClr val="00C8E6"/>
              </a:gs>
              <a:gs pos="100000">
                <a:srgbClr val="1E1E9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40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accel="50000" decel="5000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6EF2458-CB82-C6E2-0797-FC03565C4FA4}"/>
              </a:ext>
            </a:extLst>
          </p:cNvPr>
          <p:cNvGraphicFramePr>
            <a:graphicFrameLocks noChangeAspect="1"/>
          </p:cNvGraphicFramePr>
          <p:nvPr>
            <p:custDataLst>
              <p:tags r:id="rId1"/>
            </p:custDataLst>
            <p:extLst>
              <p:ext uri="{D42A27DB-BD31-4B8C-83A1-F6EECF244321}">
                <p14:modId xmlns:p14="http://schemas.microsoft.com/office/powerpoint/2010/main" val="354850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5" name="Object 4" hidden="1">
                        <a:extLst>
                          <a:ext uri="{FF2B5EF4-FFF2-40B4-BE49-F238E27FC236}">
                            <a16:creationId xmlns:a16="http://schemas.microsoft.com/office/drawing/2014/main" id="{D6EF2458-CB82-C6E2-0797-FC03565C4FA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26" name="Picture 2">
            <a:extLst>
              <a:ext uri="{FF2B5EF4-FFF2-40B4-BE49-F238E27FC236}">
                <a16:creationId xmlns:a16="http://schemas.microsoft.com/office/drawing/2014/main" id="{FF12F574-A13E-E201-21BD-D4345FF632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9625" y="703581"/>
            <a:ext cx="3460083" cy="167322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Graphical user interface&#10;&#10;Description automatically generated with low confidence">
            <a:extLst>
              <a:ext uri="{FF2B5EF4-FFF2-40B4-BE49-F238E27FC236}">
                <a16:creationId xmlns:a16="http://schemas.microsoft.com/office/drawing/2014/main" id="{D3E75D91-D34F-3875-AF62-ABE283DED294}"/>
              </a:ext>
            </a:extLst>
          </p:cNvPr>
          <p:cNvPicPr>
            <a:picLocks noChangeAspect="1"/>
          </p:cNvPicPr>
          <p:nvPr/>
        </p:nvPicPr>
        <p:blipFill rotWithShape="1">
          <a:blip r:embed="rId8"/>
          <a:srcRect t="19206" b="35714"/>
          <a:stretch/>
        </p:blipFill>
        <p:spPr>
          <a:xfrm>
            <a:off x="4465254" y="703581"/>
            <a:ext cx="3460083" cy="1673225"/>
          </a:xfrm>
          <a:prstGeom prst="rect">
            <a:avLst/>
          </a:prstGeom>
        </p:spPr>
      </p:pic>
      <p:sp>
        <p:nvSpPr>
          <p:cNvPr id="36" name="TextBox 35">
            <a:extLst>
              <a:ext uri="{FF2B5EF4-FFF2-40B4-BE49-F238E27FC236}">
                <a16:creationId xmlns:a16="http://schemas.microsoft.com/office/drawing/2014/main" id="{2F435A99-447B-2F13-9946-9B589FB06A80}"/>
              </a:ext>
            </a:extLst>
          </p:cNvPr>
          <p:cNvSpPr txBox="1"/>
          <p:nvPr/>
        </p:nvSpPr>
        <p:spPr>
          <a:xfrm>
            <a:off x="4467636" y="2395658"/>
            <a:ext cx="3457702" cy="615950"/>
          </a:xfrm>
          <a:prstGeom prst="rect">
            <a:avLst/>
          </a:prstGeom>
          <a:noFill/>
        </p:spPr>
        <p:txBody>
          <a:bodyPr wrap="none" lIns="0" tIns="0" rIns="0" bIns="0" rtlCol="0" anchor="ctr">
            <a:noAutofit/>
          </a:bodyPr>
          <a:lstStyle/>
          <a:p>
            <a:pPr algn="ctr"/>
            <a:r>
              <a:rPr lang="en-US" sz="2000" dirty="0"/>
              <a:t>Aid Fluid Flow</a:t>
            </a:r>
          </a:p>
        </p:txBody>
      </p:sp>
      <p:sp>
        <p:nvSpPr>
          <p:cNvPr id="37" name="TextBox 36">
            <a:extLst>
              <a:ext uri="{FF2B5EF4-FFF2-40B4-BE49-F238E27FC236}">
                <a16:creationId xmlns:a16="http://schemas.microsoft.com/office/drawing/2014/main" id="{15DC1B7A-EE23-CC36-DA8B-4321F4628A1B}"/>
              </a:ext>
            </a:extLst>
          </p:cNvPr>
          <p:cNvSpPr txBox="1"/>
          <p:nvPr/>
        </p:nvSpPr>
        <p:spPr>
          <a:xfrm>
            <a:off x="4582149" y="5361427"/>
            <a:ext cx="3457468" cy="615553"/>
          </a:xfrm>
          <a:prstGeom prst="rect">
            <a:avLst/>
          </a:prstGeom>
          <a:noFill/>
        </p:spPr>
        <p:txBody>
          <a:bodyPr wrap="square" lIns="0" tIns="0" rIns="0" bIns="0" rtlCol="0" anchor="ctr">
            <a:spAutoFit/>
          </a:bodyPr>
          <a:lstStyle/>
          <a:p>
            <a:pPr algn="ctr"/>
            <a:r>
              <a:rPr lang="en-US" sz="2000" dirty="0"/>
              <a:t>Combined with die cutting to create microfluidic channels</a:t>
            </a:r>
          </a:p>
        </p:txBody>
      </p:sp>
      <p:sp>
        <p:nvSpPr>
          <p:cNvPr id="38" name="TextBox 37">
            <a:extLst>
              <a:ext uri="{FF2B5EF4-FFF2-40B4-BE49-F238E27FC236}">
                <a16:creationId xmlns:a16="http://schemas.microsoft.com/office/drawing/2014/main" id="{0003CF68-EC86-D10B-BDC9-C69E34B5DD02}"/>
              </a:ext>
            </a:extLst>
          </p:cNvPr>
          <p:cNvSpPr txBox="1"/>
          <p:nvPr/>
        </p:nvSpPr>
        <p:spPr>
          <a:xfrm>
            <a:off x="8432134" y="2387721"/>
            <a:ext cx="3457468" cy="615950"/>
          </a:xfrm>
          <a:prstGeom prst="rect">
            <a:avLst/>
          </a:prstGeom>
          <a:noFill/>
        </p:spPr>
        <p:txBody>
          <a:bodyPr wrap="square" lIns="0" tIns="0" rIns="0" bIns="0" rtlCol="0" anchor="ctr">
            <a:noAutofit/>
          </a:bodyPr>
          <a:lstStyle/>
          <a:p>
            <a:pPr algn="ctr"/>
            <a:r>
              <a:rPr lang="en-US" sz="2000" dirty="0"/>
              <a:t>Seal an assembly or chamber</a:t>
            </a:r>
          </a:p>
        </p:txBody>
      </p:sp>
      <p:sp>
        <p:nvSpPr>
          <p:cNvPr id="39" name="TextBox 38">
            <a:extLst>
              <a:ext uri="{FF2B5EF4-FFF2-40B4-BE49-F238E27FC236}">
                <a16:creationId xmlns:a16="http://schemas.microsoft.com/office/drawing/2014/main" id="{5E1C264A-C047-84D5-6EE2-333046AA3E7F}"/>
              </a:ext>
            </a:extLst>
          </p:cNvPr>
          <p:cNvSpPr txBox="1"/>
          <p:nvPr/>
        </p:nvSpPr>
        <p:spPr>
          <a:xfrm>
            <a:off x="8429626" y="5363411"/>
            <a:ext cx="3457468" cy="615950"/>
          </a:xfrm>
          <a:prstGeom prst="rect">
            <a:avLst/>
          </a:prstGeom>
          <a:noFill/>
        </p:spPr>
        <p:txBody>
          <a:bodyPr wrap="square" lIns="0" tIns="0" rIns="0" bIns="0" rtlCol="0" anchor="ctr">
            <a:noAutofit/>
          </a:bodyPr>
          <a:lstStyle/>
          <a:p>
            <a:pPr algn="ctr"/>
            <a:r>
              <a:rPr lang="en-US" sz="2000" dirty="0"/>
              <a:t>Adhere different layers together</a:t>
            </a:r>
          </a:p>
        </p:txBody>
      </p:sp>
      <p:pic>
        <p:nvPicPr>
          <p:cNvPr id="1028" name="Picture 4">
            <a:extLst>
              <a:ext uri="{FF2B5EF4-FFF2-40B4-BE49-F238E27FC236}">
                <a16:creationId xmlns:a16="http://schemas.microsoft.com/office/drawing/2014/main" id="{A6609339-0776-34E1-969F-FC0E857092D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rot="16200000" flipH="1">
            <a:off x="9320546" y="2656661"/>
            <a:ext cx="1673225" cy="34600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7788FE8-E728-E971-D8C6-5F3F906AA6D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4579640" y="3550090"/>
            <a:ext cx="3460083" cy="1673225"/>
          </a:xfrm>
          <a:prstGeom prst="rect">
            <a:avLst/>
          </a:prstGeom>
          <a:noFill/>
          <a:extLst>
            <a:ext uri="{909E8E84-426E-40DD-AFC4-6F175D3DCCD1}">
              <a14:hiddenFill xmlns:a14="http://schemas.microsoft.com/office/drawing/2010/main">
                <a:solidFill>
                  <a:srgbClr val="FFFFFF"/>
                </a:solidFill>
              </a14:hiddenFill>
            </a:ext>
          </a:extLst>
        </p:spPr>
      </p:pic>
      <p:sp>
        <p:nvSpPr>
          <p:cNvPr id="54" name="Title 1">
            <a:extLst>
              <a:ext uri="{FF2B5EF4-FFF2-40B4-BE49-F238E27FC236}">
                <a16:creationId xmlns:a16="http://schemas.microsoft.com/office/drawing/2014/main" id="{C69FBCD9-10BB-DC8A-C0C7-06C847D1D9FA}"/>
              </a:ext>
            </a:extLst>
          </p:cNvPr>
          <p:cNvSpPr txBox="1">
            <a:spLocks/>
          </p:cNvSpPr>
          <p:nvPr/>
        </p:nvSpPr>
        <p:spPr>
          <a:xfrm>
            <a:off x="446037" y="349684"/>
            <a:ext cx="3757359" cy="1926987"/>
          </a:xfrm>
          <a:prstGeom prst="rect">
            <a:avLst/>
          </a:prstGeom>
        </p:spPr>
        <p:txBody>
          <a:bodyPr vert="horz" wrap="square" lIns="0" tIns="0" rIns="0" bIns="0" rtlCol="0" anchor="t" anchorCtr="0">
            <a:noAutofit/>
          </a:bodyPr>
          <a:lstStyle>
            <a:lvl1pPr algn="l" defTabSz="914126" rtl="0" eaLnBrk="1" latinLnBrk="0" hangingPunct="1">
              <a:lnSpc>
                <a:spcPct val="90000"/>
              </a:lnSpc>
              <a:spcBef>
                <a:spcPct val="0"/>
              </a:spcBef>
              <a:buNone/>
              <a:defRPr sz="3199" b="1" i="0" kern="1200">
                <a:solidFill>
                  <a:schemeClr val="tx1"/>
                </a:solidFill>
                <a:latin typeface="3M Circular Bold" panose="020B0604020101020102" pitchFamily="34" charset="77"/>
                <a:ea typeface="+mj-ea"/>
                <a:cs typeface="+mj-cs"/>
              </a:defRPr>
            </a:lvl1pPr>
          </a:lstStyle>
          <a:p>
            <a:pPr marL="0" marR="0" lvl="0" indent="0" algn="l" defTabSz="914126" rtl="0" eaLnBrk="1" fontAlgn="auto" latinLnBrk="0" hangingPunct="1">
              <a:lnSpc>
                <a:spcPct val="90000"/>
              </a:lnSpc>
              <a:spcBef>
                <a:spcPct val="0"/>
              </a:spcBef>
              <a:spcAft>
                <a:spcPts val="0"/>
              </a:spcAft>
              <a:buClrTx/>
              <a:buSzTx/>
              <a:buFontTx/>
              <a:buNone/>
              <a:tabLst/>
              <a:defRPr/>
            </a:pPr>
            <a:r>
              <a:rPr lang="en-US" dirty="0">
                <a:latin typeface="+mj-lt"/>
              </a:rPr>
              <a:t>3M™ Microfluidic help device manufactures overcome critical challenges</a:t>
            </a:r>
            <a:endParaRPr kumimoji="0" lang="en-US" sz="3199" b="1" i="0" u="none" strike="noStrike" kern="1200" cap="none" spc="0" normalizeH="0" baseline="0" noProof="0" dirty="0">
              <a:ln>
                <a:noFill/>
              </a:ln>
              <a:effectLst/>
              <a:uLnTx/>
              <a:uFillTx/>
              <a:latin typeface="+mj-lt"/>
              <a:ea typeface="+mj-ea"/>
              <a:cs typeface="+mj-cs"/>
            </a:endParaRPr>
          </a:p>
        </p:txBody>
      </p:sp>
      <p:sp>
        <p:nvSpPr>
          <p:cNvPr id="55" name="Rectangle 54">
            <a:extLst>
              <a:ext uri="{FF2B5EF4-FFF2-40B4-BE49-F238E27FC236}">
                <a16:creationId xmlns:a16="http://schemas.microsoft.com/office/drawing/2014/main" id="{746B4B58-6A98-051A-F167-2756020BEF2B}"/>
              </a:ext>
            </a:extLst>
          </p:cNvPr>
          <p:cNvSpPr/>
          <p:nvPr/>
        </p:nvSpPr>
        <p:spPr>
          <a:xfrm rot="10800000">
            <a:off x="0" y="0"/>
            <a:ext cx="182880" cy="6858000"/>
          </a:xfrm>
          <a:prstGeom prst="rect">
            <a:avLst/>
          </a:prstGeom>
          <a:gradFill>
            <a:gsLst>
              <a:gs pos="50000">
                <a:srgbClr val="003CE6"/>
              </a:gs>
              <a:gs pos="0">
                <a:srgbClr val="00C8E6"/>
              </a:gs>
              <a:gs pos="100000">
                <a:srgbClr val="1E1E9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0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262AD457-D34E-4A56-AAD9-B1BD91954690}"/>
              </a:ext>
            </a:extLst>
          </p:cNvPr>
          <p:cNvSpPr>
            <a:spLocks noGrp="1"/>
          </p:cNvSpPr>
          <p:nvPr>
            <p:ph type="title"/>
          </p:nvPr>
        </p:nvSpPr>
        <p:spPr>
          <a:xfrm>
            <a:off x="609502" y="497225"/>
            <a:ext cx="9678987" cy="677861"/>
          </a:xfrm>
        </p:spPr>
        <p:txBody>
          <a:bodyPr/>
          <a:lstStyle/>
          <a:p>
            <a:r>
              <a:rPr lang="en-US" dirty="0">
                <a:solidFill>
                  <a:prstClr val="black"/>
                </a:solidFill>
              </a:rPr>
              <a:t>Connecting People, Ideas and Technologies</a:t>
            </a:r>
            <a:endParaRPr lang="en-US" dirty="0"/>
          </a:p>
        </p:txBody>
      </p:sp>
      <p:sp>
        <p:nvSpPr>
          <p:cNvPr id="12" name="Rectangle 11">
            <a:extLst>
              <a:ext uri="{FF2B5EF4-FFF2-40B4-BE49-F238E27FC236}">
                <a16:creationId xmlns:a16="http://schemas.microsoft.com/office/drawing/2014/main" id="{1C8DA8C7-0496-8640-99FF-98EDE4AE0CB6}"/>
              </a:ext>
            </a:extLst>
          </p:cNvPr>
          <p:cNvSpPr/>
          <p:nvPr/>
        </p:nvSpPr>
        <p:spPr>
          <a:xfrm>
            <a:off x="-1" y="0"/>
            <a:ext cx="182880" cy="6858000"/>
          </a:xfrm>
          <a:prstGeom prst="rect">
            <a:avLst/>
          </a:prstGeom>
          <a:gradFill>
            <a:gsLst>
              <a:gs pos="50000">
                <a:srgbClr val="003CE6"/>
              </a:gs>
              <a:gs pos="0">
                <a:srgbClr val="00C8E6"/>
              </a:gs>
              <a:gs pos="100000">
                <a:srgbClr val="1E1E9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9B79BB1-7225-0441-90EF-B72D037A2B09}"/>
              </a:ext>
            </a:extLst>
          </p:cNvPr>
          <p:cNvGrpSpPr/>
          <p:nvPr/>
        </p:nvGrpSpPr>
        <p:grpSpPr>
          <a:xfrm>
            <a:off x="609502" y="1963769"/>
            <a:ext cx="10731046" cy="2930462"/>
            <a:chOff x="609502" y="1732069"/>
            <a:chExt cx="10731046" cy="2930462"/>
          </a:xfrm>
        </p:grpSpPr>
        <p:sp>
          <p:nvSpPr>
            <p:cNvPr id="8" name="Content Placeholder 5">
              <a:extLst>
                <a:ext uri="{FF2B5EF4-FFF2-40B4-BE49-F238E27FC236}">
                  <a16:creationId xmlns:a16="http://schemas.microsoft.com/office/drawing/2014/main" id="{3851C87F-1DDE-4E3E-AB69-6CA88EBA1C17}"/>
                </a:ext>
              </a:extLst>
            </p:cNvPr>
            <p:cNvSpPr txBox="1">
              <a:spLocks/>
            </p:cNvSpPr>
            <p:nvPr/>
          </p:nvSpPr>
          <p:spPr>
            <a:xfrm>
              <a:off x="609502" y="2304651"/>
              <a:ext cx="4855633" cy="2357880"/>
            </a:xfrm>
            <a:prstGeom prst="rect">
              <a:avLst/>
            </a:prstGeom>
          </p:spPr>
          <p:txBody>
            <a:bodyPr vert="horz" wrap="square" lIns="0" tIns="0" rIns="180000" bIns="0" rtlCol="0" anchor="t" anchorCtr="0">
              <a:noAutofit/>
            </a:bodyPr>
            <a:lstStyle>
              <a:lvl1pPr marL="0" marR="0" indent="0" algn="l" defTabSz="914126" rtl="0" eaLnBrk="1" fontAlgn="auto" latinLnBrk="0" hangingPunct="1">
                <a:lnSpc>
                  <a:spcPct val="110000"/>
                </a:lnSpc>
                <a:spcBef>
                  <a:spcPts val="0"/>
                </a:spcBef>
                <a:spcAft>
                  <a:spcPts val="600"/>
                </a:spcAft>
                <a:buClrTx/>
                <a:buSzTx/>
                <a:buFont typeface="Arial" panose="020B0604020202020204" pitchFamily="34" charset="0"/>
                <a:buNone/>
                <a:tabLst/>
                <a:defRPr lang="en-US" sz="1999" kern="1200">
                  <a:solidFill>
                    <a:schemeClr val="tx1"/>
                  </a:solidFill>
                  <a:latin typeface="+mn-lt"/>
                  <a:ea typeface="+mj-ea"/>
                  <a:cs typeface="+mj-cs"/>
                </a:defRPr>
              </a:lvl1pPr>
              <a:lvl2pPr marL="182508" marR="0" indent="-182508"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lang="en-US" sz="1999" kern="1200">
                  <a:solidFill>
                    <a:schemeClr val="tx1"/>
                  </a:solidFill>
                  <a:latin typeface="+mn-lt"/>
                  <a:ea typeface="+mn-ea"/>
                  <a:cs typeface="+mn-cs"/>
                </a:defRPr>
              </a:lvl2pPr>
              <a:lvl3pPr marL="357081" marR="0" indent="-174573"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lang="en-US" sz="1999" kern="1200">
                  <a:solidFill>
                    <a:schemeClr val="tx1"/>
                  </a:solidFill>
                  <a:latin typeface="+mn-lt"/>
                  <a:ea typeface="+mn-ea"/>
                  <a:cs typeface="+mn-cs"/>
                </a:defRPr>
              </a:lvl3pPr>
              <a:lvl4pPr marL="539588" marR="0" indent="-182508"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lang="en-US" sz="1999" kern="1200">
                  <a:solidFill>
                    <a:schemeClr val="tx1"/>
                  </a:solidFill>
                  <a:latin typeface="+mn-lt"/>
                  <a:ea typeface="+mn-ea"/>
                  <a:cs typeface="+mn-cs"/>
                </a:defRPr>
              </a:lvl4pPr>
              <a:lvl5pPr marL="714161" marR="0" indent="-174573"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lang="en-GB" sz="19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342900" marR="0" lvl="0" indent="-342900"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800" u="none" strike="noStrike" kern="1200" cap="none" spc="0" normalizeH="0" baseline="0" noProof="0" dirty="0">
                  <a:ln>
                    <a:noFill/>
                  </a:ln>
                  <a:solidFill>
                    <a:prstClr val="black"/>
                  </a:solidFill>
                  <a:effectLst/>
                  <a:uLnTx/>
                  <a:uFillTx/>
                  <a:latin typeface="3M Circular TT Light" panose="020B0404020101020102" pitchFamily="34" charset="77"/>
                  <a:cs typeface="3M Circular TT Light" panose="020B0404020101020102" pitchFamily="34" charset="77"/>
                </a:rPr>
                <a:t>What is your application?</a:t>
              </a:r>
            </a:p>
            <a:p>
              <a:pPr marL="342900" marR="0" lvl="0" indent="-342900"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800" u="none" strike="noStrike" kern="1200" cap="none" spc="0" normalizeH="0" baseline="0" noProof="0" dirty="0">
                  <a:ln>
                    <a:noFill/>
                  </a:ln>
                  <a:solidFill>
                    <a:prstClr val="black"/>
                  </a:solidFill>
                  <a:effectLst/>
                  <a:uLnTx/>
                  <a:uFillTx/>
                  <a:latin typeface="3M Circular TT Light" panose="020B0404020101020102" pitchFamily="34" charset="77"/>
                  <a:cs typeface="3M Circular TT Light" panose="020B0404020101020102" pitchFamily="34" charset="77"/>
                </a:rPr>
                <a:t>What are your design criteria?</a:t>
              </a:r>
            </a:p>
            <a:p>
              <a:pPr marL="342900" marR="0" lvl="0" indent="-342900"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800" u="none" strike="noStrike" kern="1200" cap="none" spc="0" normalizeH="0" baseline="0" noProof="0" dirty="0">
                  <a:ln>
                    <a:noFill/>
                  </a:ln>
                  <a:solidFill>
                    <a:prstClr val="black"/>
                  </a:solidFill>
                  <a:effectLst/>
                  <a:uLnTx/>
                  <a:uFillTx/>
                  <a:latin typeface="3M Circular TT Light" panose="020B0404020101020102" pitchFamily="34" charset="77"/>
                  <a:cs typeface="3M Circular TT Light" panose="020B0404020101020102" pitchFamily="34" charset="77"/>
                </a:rPr>
                <a:t>Do you have upstream material processing needs or specific material formats for best production?</a:t>
              </a:r>
            </a:p>
            <a:p>
              <a:pPr marL="342900" marR="0" lvl="0" indent="-342900"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800" u="none" strike="noStrike" kern="1200" cap="none" spc="0" normalizeH="0" baseline="0" noProof="0" dirty="0">
                  <a:ln>
                    <a:noFill/>
                  </a:ln>
                  <a:solidFill>
                    <a:prstClr val="black"/>
                  </a:solidFill>
                  <a:effectLst/>
                  <a:uLnTx/>
                  <a:uFillTx/>
                  <a:latin typeface="3M Circular TT Light" panose="020B0404020101020102" pitchFamily="34" charset="77"/>
                  <a:cs typeface="3M Circular TT Light" panose="020B0404020101020102" pitchFamily="34" charset="77"/>
                </a:rPr>
                <a:t>Will your desired application need to move fluid, mix, or separate a biological sample</a:t>
              </a:r>
              <a:r>
                <a:rPr lang="en-US" sz="1800" dirty="0">
                  <a:solidFill>
                    <a:sysClr val="windowText" lastClr="000000"/>
                  </a:solidFill>
                  <a:latin typeface="3M Circular TT Light" panose="020B0404020101020102" pitchFamily="34" charset="77"/>
                  <a:cs typeface="3M Circular TT Light" panose="020B0404020101020102" pitchFamily="34" charset="77"/>
                </a:rPr>
                <a:t>?</a:t>
              </a:r>
              <a:endParaRPr kumimoji="0" lang="en-US" sz="1800" u="none" strike="noStrike" kern="1200" cap="none" spc="0" normalizeH="0" baseline="0" noProof="0" dirty="0">
                <a:ln>
                  <a:noFill/>
                </a:ln>
                <a:solidFill>
                  <a:prstClr val="black"/>
                </a:solidFill>
                <a:effectLst/>
                <a:uLnTx/>
                <a:uFillTx/>
                <a:latin typeface="3M Circular TT Light" panose="020B0404020101020102" pitchFamily="34" charset="77"/>
                <a:cs typeface="3M Circular TT Light" panose="020B0404020101020102" pitchFamily="34" charset="77"/>
              </a:endParaRPr>
            </a:p>
          </p:txBody>
        </p:sp>
        <p:sp>
          <p:nvSpPr>
            <p:cNvPr id="7" name="Title 4">
              <a:extLst>
                <a:ext uri="{FF2B5EF4-FFF2-40B4-BE49-F238E27FC236}">
                  <a16:creationId xmlns:a16="http://schemas.microsoft.com/office/drawing/2014/main" id="{50D0CB14-7CFE-4793-920B-C72732DF0D74}"/>
                </a:ext>
              </a:extLst>
            </p:cNvPr>
            <p:cNvSpPr txBox="1">
              <a:spLocks/>
            </p:cNvSpPr>
            <p:nvPr/>
          </p:nvSpPr>
          <p:spPr>
            <a:xfrm>
              <a:off x="609502" y="1732069"/>
              <a:ext cx="6264375" cy="822960"/>
            </a:xfrm>
            <a:prstGeom prst="rect">
              <a:avLst/>
            </a:prstGeom>
          </p:spPr>
          <p:txBody>
            <a:bodyPr vert="horz" wrap="square" lIns="0" tIns="0" rIns="0" bIns="0" rtlCol="0" anchor="t" anchorCtr="0">
              <a:noAutofit/>
            </a:bodyPr>
            <a:lstStyle>
              <a:lvl1pPr algn="l" defTabSz="914126" rtl="0" eaLnBrk="1" latinLnBrk="0" hangingPunct="1">
                <a:lnSpc>
                  <a:spcPct val="90000"/>
                </a:lnSpc>
                <a:spcBef>
                  <a:spcPct val="0"/>
                </a:spcBef>
                <a:buNone/>
                <a:defRPr sz="3199" kern="1200">
                  <a:solidFill>
                    <a:schemeClr val="tx1"/>
                  </a:solidFill>
                  <a:latin typeface="+mj-lt"/>
                  <a:ea typeface="+mj-ea"/>
                  <a:cs typeface="+mj-cs"/>
                </a:defRPr>
              </a:lvl1pPr>
            </a:lstStyle>
            <a:p>
              <a:pPr marL="0" marR="0" lvl="0" indent="0" algn="l" defTabSz="914126"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effectLst/>
                  <a:uLnTx/>
                  <a:uFillTx/>
                  <a:latin typeface="3M Circular" panose="020B0604020101020102" pitchFamily="34" charset="77"/>
                  <a:ea typeface="+mj-ea"/>
                  <a:cs typeface="3M Circular" panose="020B0604020101020102" pitchFamily="34" charset="77"/>
                </a:rPr>
                <a:t>Considerations for designing microfluidic devices</a:t>
              </a:r>
            </a:p>
          </p:txBody>
        </p:sp>
        <p:sp>
          <p:nvSpPr>
            <p:cNvPr id="11" name="Content Placeholder 5">
              <a:extLst>
                <a:ext uri="{FF2B5EF4-FFF2-40B4-BE49-F238E27FC236}">
                  <a16:creationId xmlns:a16="http://schemas.microsoft.com/office/drawing/2014/main" id="{A9C29CCB-F4E3-464E-8E31-8289475A0FF9}"/>
                </a:ext>
              </a:extLst>
            </p:cNvPr>
            <p:cNvSpPr txBox="1">
              <a:spLocks/>
            </p:cNvSpPr>
            <p:nvPr/>
          </p:nvSpPr>
          <p:spPr>
            <a:xfrm>
              <a:off x="6241775" y="2304651"/>
              <a:ext cx="5098773" cy="2357880"/>
            </a:xfrm>
            <a:prstGeom prst="rect">
              <a:avLst/>
            </a:prstGeom>
          </p:spPr>
          <p:txBody>
            <a:bodyPr vert="horz" wrap="square" lIns="0" tIns="0" rIns="180000" bIns="0" rtlCol="0" anchor="t" anchorCtr="0">
              <a:noAutofit/>
            </a:bodyPr>
            <a:lstStyle>
              <a:lvl1pPr marL="0" marR="0" indent="0" algn="l" defTabSz="914126" rtl="0" eaLnBrk="1" fontAlgn="auto" latinLnBrk="0" hangingPunct="1">
                <a:lnSpc>
                  <a:spcPct val="110000"/>
                </a:lnSpc>
                <a:spcBef>
                  <a:spcPts val="0"/>
                </a:spcBef>
                <a:spcAft>
                  <a:spcPts val="600"/>
                </a:spcAft>
                <a:buClrTx/>
                <a:buSzTx/>
                <a:buFont typeface="Arial" panose="020B0604020202020204" pitchFamily="34" charset="0"/>
                <a:buNone/>
                <a:tabLst/>
                <a:defRPr lang="en-US" sz="1999" kern="1200">
                  <a:solidFill>
                    <a:schemeClr val="tx1"/>
                  </a:solidFill>
                  <a:latin typeface="+mn-lt"/>
                  <a:ea typeface="+mj-ea"/>
                  <a:cs typeface="+mj-cs"/>
                </a:defRPr>
              </a:lvl1pPr>
              <a:lvl2pPr marL="182508" marR="0" indent="-182508"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lang="en-US" sz="1999" kern="1200">
                  <a:solidFill>
                    <a:schemeClr val="tx1"/>
                  </a:solidFill>
                  <a:latin typeface="+mn-lt"/>
                  <a:ea typeface="+mn-ea"/>
                  <a:cs typeface="+mn-cs"/>
                </a:defRPr>
              </a:lvl2pPr>
              <a:lvl3pPr marL="357081" marR="0" indent="-174573"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lang="en-US" sz="1999" kern="1200">
                  <a:solidFill>
                    <a:schemeClr val="tx1"/>
                  </a:solidFill>
                  <a:latin typeface="+mn-lt"/>
                  <a:ea typeface="+mn-ea"/>
                  <a:cs typeface="+mn-cs"/>
                </a:defRPr>
              </a:lvl3pPr>
              <a:lvl4pPr marL="539588" marR="0" indent="-182508"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lang="en-US" sz="1999" kern="1200">
                  <a:solidFill>
                    <a:schemeClr val="tx1"/>
                  </a:solidFill>
                  <a:latin typeface="+mn-lt"/>
                  <a:ea typeface="+mn-ea"/>
                  <a:cs typeface="+mn-cs"/>
                </a:defRPr>
              </a:lvl4pPr>
              <a:lvl5pPr marL="714161" marR="0" indent="-174573"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lang="en-GB" sz="19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342900" marR="0" lvl="0" indent="-342900"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800" u="none" strike="noStrike" kern="1200" cap="none" spc="0" normalizeH="0" baseline="0" noProof="0" dirty="0">
                  <a:ln>
                    <a:noFill/>
                  </a:ln>
                  <a:solidFill>
                    <a:prstClr val="black"/>
                  </a:solidFill>
                  <a:effectLst/>
                  <a:uLnTx/>
                  <a:uFillTx/>
                  <a:latin typeface="3M Circular TT Light" panose="020B0404020101020102" pitchFamily="34" charset="77"/>
                  <a:cs typeface="3M Circular TT Light" panose="020B0404020101020102" pitchFamily="34" charset="77"/>
                </a:rPr>
                <a:t>What </a:t>
              </a:r>
              <a:r>
                <a:rPr lang="en-US" sz="1800" dirty="0">
                  <a:solidFill>
                    <a:prstClr val="black"/>
                  </a:solidFill>
                  <a:latin typeface="3M Circular TT Light" panose="020B0404020101020102" pitchFamily="34" charset="77"/>
                  <a:cs typeface="3M Circular TT Light" panose="020B0404020101020102" pitchFamily="34" charset="77"/>
                </a:rPr>
                <a:t>are</a:t>
              </a:r>
              <a:r>
                <a:rPr kumimoji="0" lang="en-US" sz="1800" u="none" strike="noStrike" kern="1200" cap="none" spc="0" normalizeH="0" baseline="0" noProof="0" dirty="0">
                  <a:ln>
                    <a:noFill/>
                  </a:ln>
                  <a:solidFill>
                    <a:prstClr val="black"/>
                  </a:solidFill>
                  <a:effectLst/>
                  <a:uLnTx/>
                  <a:uFillTx/>
                  <a:latin typeface="3M Circular TT Light" panose="020B0404020101020102" pitchFamily="34" charset="77"/>
                  <a:cs typeface="3M Circular TT Light" panose="020B0404020101020102" pitchFamily="34" charset="77"/>
                </a:rPr>
                <a:t> the assay / chemistry requirements?</a:t>
              </a:r>
            </a:p>
            <a:p>
              <a:pPr marL="342900" marR="0" lvl="0" indent="-342900"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800" u="none" strike="noStrike" kern="1200" cap="none" spc="0" normalizeH="0" baseline="0" noProof="0" dirty="0">
                  <a:ln>
                    <a:noFill/>
                  </a:ln>
                  <a:solidFill>
                    <a:sysClr val="windowText" lastClr="000000"/>
                  </a:solidFill>
                  <a:effectLst/>
                  <a:uLnTx/>
                  <a:uFillTx/>
                  <a:latin typeface="3M Circular TT Light" panose="020B0404020101020102" pitchFamily="34" charset="77"/>
                  <a:cs typeface="3M Circular TT Light" panose="020B0404020101020102" pitchFamily="34" charset="77"/>
                </a:rPr>
                <a:t>What </a:t>
              </a:r>
              <a:r>
                <a:rPr lang="en-US" sz="1800" dirty="0">
                  <a:solidFill>
                    <a:sysClr val="windowText" lastClr="000000"/>
                  </a:solidFill>
                  <a:latin typeface="3M Circular TT Light" panose="020B0404020101020102" pitchFamily="34" charset="77"/>
                  <a:cs typeface="3M Circular TT Light" panose="020B0404020101020102" pitchFamily="34" charset="77"/>
                </a:rPr>
                <a:t>are</a:t>
              </a:r>
              <a:r>
                <a:rPr kumimoji="0" lang="en-US" sz="1800" u="none" strike="noStrike" kern="1200" cap="none" spc="0" normalizeH="0" baseline="0" noProof="0" dirty="0">
                  <a:ln>
                    <a:noFill/>
                  </a:ln>
                  <a:solidFill>
                    <a:sysClr val="windowText" lastClr="000000"/>
                  </a:solidFill>
                  <a:effectLst/>
                  <a:uLnTx/>
                  <a:uFillTx/>
                  <a:latin typeface="3M Circular TT Light" panose="020B0404020101020102" pitchFamily="34" charset="77"/>
                  <a:cs typeface="3M Circular TT Light" panose="020B0404020101020102" pitchFamily="34" charset="77"/>
                </a:rPr>
                <a:t> the storage and use conditions?</a:t>
              </a:r>
            </a:p>
            <a:p>
              <a:pPr marL="342900" marR="0" lvl="0" indent="-342900"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800" u="none" strike="noStrike" kern="1200" cap="none" spc="0" normalizeH="0" baseline="0" noProof="0" dirty="0">
                  <a:ln>
                    <a:noFill/>
                  </a:ln>
                  <a:solidFill>
                    <a:sysClr val="windowText" lastClr="000000"/>
                  </a:solidFill>
                  <a:effectLst/>
                  <a:uLnTx/>
                  <a:uFillTx/>
                  <a:latin typeface="3M Circular TT Light" panose="020B0404020101020102" pitchFamily="34" charset="77"/>
                  <a:cs typeface="3M Circular TT Light" panose="020B0404020101020102" pitchFamily="34" charset="77"/>
                </a:rPr>
                <a:t>What processing steps for device production such as deposition, drying and do processes involve organic solvents or water?</a:t>
              </a:r>
            </a:p>
            <a:p>
              <a:pPr marL="342900" marR="0" lvl="0" indent="-342900" algn="l" defTabSz="914126"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800" u="none" strike="noStrike" kern="1200" cap="none" spc="0" normalizeH="0" baseline="0" noProof="0" dirty="0">
                  <a:ln>
                    <a:noFill/>
                  </a:ln>
                  <a:solidFill>
                    <a:sysClr val="windowText" lastClr="000000"/>
                  </a:solidFill>
                  <a:effectLst/>
                  <a:uLnTx/>
                  <a:uFillTx/>
                  <a:latin typeface="3M Circular TT Light" panose="020B0404020101020102" pitchFamily="34" charset="77"/>
                  <a:cs typeface="3M Circular TT Light" panose="020B0404020101020102" pitchFamily="34" charset="77"/>
                </a:rPr>
                <a:t>Have you considered scale up and commercialization needs?</a:t>
              </a:r>
            </a:p>
          </p:txBody>
        </p:sp>
        <p:cxnSp>
          <p:nvCxnSpPr>
            <p:cNvPr id="13" name="Straight Connector 12">
              <a:extLst>
                <a:ext uri="{FF2B5EF4-FFF2-40B4-BE49-F238E27FC236}">
                  <a16:creationId xmlns:a16="http://schemas.microsoft.com/office/drawing/2014/main" id="{88F8E00F-88C9-634A-8EB6-BD59962C035E}"/>
                </a:ext>
              </a:extLst>
            </p:cNvPr>
            <p:cNvCxnSpPr>
              <a:cxnSpLocks/>
            </p:cNvCxnSpPr>
            <p:nvPr/>
          </p:nvCxnSpPr>
          <p:spPr>
            <a:xfrm>
              <a:off x="626027" y="2093756"/>
              <a:ext cx="917591" cy="0"/>
            </a:xfrm>
            <a:prstGeom prst="line">
              <a:avLst/>
            </a:prstGeom>
            <a:ln w="25400">
              <a:gradFill>
                <a:gsLst>
                  <a:gs pos="0">
                    <a:srgbClr val="00C8E6"/>
                  </a:gs>
                  <a:gs pos="100000">
                    <a:srgbClr val="1E1E96"/>
                  </a:gs>
                </a:gsLst>
                <a:lin ang="10800000" scaled="0"/>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73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14F3193-3CCC-4248-97F5-81872BEC4524}"/>
              </a:ext>
            </a:extLst>
          </p:cNvPr>
          <p:cNvGraphicFramePr>
            <a:graphicFrameLocks noChangeAspect="1"/>
          </p:cNvGraphicFramePr>
          <p:nvPr>
            <p:custDataLst>
              <p:tags r:id="rId1"/>
            </p:custDataLst>
            <p:extLst>
              <p:ext uri="{D42A27DB-BD31-4B8C-83A1-F6EECF244321}">
                <p14:modId xmlns:p14="http://schemas.microsoft.com/office/powerpoint/2010/main" val="17068313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3" name="Object 2" hidden="1">
                        <a:extLst>
                          <a:ext uri="{FF2B5EF4-FFF2-40B4-BE49-F238E27FC236}">
                            <a16:creationId xmlns:a16="http://schemas.microsoft.com/office/drawing/2014/main" id="{014F3193-3CCC-4248-97F5-81872BEC452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90212" name="Rectangle 4"/>
          <p:cNvSpPr>
            <a:spLocks noGrp="1" noChangeArrowheads="1"/>
          </p:cNvSpPr>
          <p:nvPr>
            <p:ph type="title"/>
          </p:nvPr>
        </p:nvSpPr>
        <p:spPr>
          <a:xfrm>
            <a:off x="379412" y="381000"/>
            <a:ext cx="11425237" cy="822960"/>
          </a:xfrm>
        </p:spPr>
        <p:txBody>
          <a:bodyPr vert="horz">
            <a:normAutofit/>
          </a:bodyPr>
          <a:lstStyle/>
          <a:p>
            <a:r>
              <a:rPr lang="en-US" dirty="0"/>
              <a:t>3M™ Microfluidic Hydrophilic Film Solutions</a:t>
            </a:r>
            <a:endParaRPr lang="en-US" b="1" dirty="0"/>
          </a:p>
        </p:txBody>
      </p:sp>
      <p:sp>
        <p:nvSpPr>
          <p:cNvPr id="8" name="Freeform: Shape 7">
            <a:extLst>
              <a:ext uri="{FF2B5EF4-FFF2-40B4-BE49-F238E27FC236}">
                <a16:creationId xmlns:a16="http://schemas.microsoft.com/office/drawing/2014/main" id="{C8CB8165-33ED-4170-8F27-DB9508CBD8E6}"/>
              </a:ext>
            </a:extLst>
          </p:cNvPr>
          <p:cNvSpPr/>
          <p:nvPr/>
        </p:nvSpPr>
        <p:spPr>
          <a:xfrm>
            <a:off x="4352230" y="2156725"/>
            <a:ext cx="3103563" cy="1554480"/>
          </a:xfrm>
          <a:custGeom>
            <a:avLst/>
            <a:gdLst>
              <a:gd name="connsiteX0" fmla="*/ 0 w 8128000"/>
              <a:gd name="connsiteY0" fmla="*/ 0 h 837900"/>
              <a:gd name="connsiteX1" fmla="*/ 8128000 w 8128000"/>
              <a:gd name="connsiteY1" fmla="*/ 0 h 837900"/>
              <a:gd name="connsiteX2" fmla="*/ 8128000 w 8128000"/>
              <a:gd name="connsiteY2" fmla="*/ 837900 h 837900"/>
              <a:gd name="connsiteX3" fmla="*/ 0 w 8128000"/>
              <a:gd name="connsiteY3" fmla="*/ 837900 h 837900"/>
              <a:gd name="connsiteX4" fmla="*/ 0 w 8128000"/>
              <a:gd name="connsiteY4" fmla="*/ 0 h 83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837900">
                <a:moveTo>
                  <a:pt x="0" y="0"/>
                </a:moveTo>
                <a:lnTo>
                  <a:pt x="8128000" y="0"/>
                </a:lnTo>
                <a:lnTo>
                  <a:pt x="8128000" y="837900"/>
                </a:lnTo>
                <a:lnTo>
                  <a:pt x="0" y="837900"/>
                </a:lnTo>
                <a:lnTo>
                  <a:pt x="0" y="0"/>
                </a:lnTo>
                <a:close/>
              </a:path>
            </a:pathLst>
          </a:custGeom>
          <a:ln>
            <a:solidFill>
              <a:srgbClr val="3333FF"/>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274320" rIns="274320" bIns="0" numCol="1" spcCol="1270" anchor="t" anchorCtr="0">
            <a:noAutofit/>
          </a:bodyPr>
          <a:lstStyle/>
          <a:p>
            <a:pPr marL="174625" lvl="1" indent="-174625" defTabSz="622300">
              <a:lnSpc>
                <a:spcPct val="90000"/>
              </a:lnSpc>
              <a:spcBef>
                <a:spcPct val="0"/>
              </a:spcBef>
              <a:spcAft>
                <a:spcPct val="15000"/>
              </a:spcAft>
              <a:buFont typeface="Arial" panose="020B0604020202020204" pitchFamily="34" charset="0"/>
              <a:buChar char="•"/>
            </a:pPr>
            <a:r>
              <a:rPr lang="en-US" altLang="zh-TW" sz="1400" dirty="0">
                <a:ea typeface="新細明體" panose="02020500000000000000" pitchFamily="18" charset="-120"/>
                <a:cs typeface="Arial" pitchFamily="34" charset="0"/>
              </a:rPr>
              <a:t>Coating made without surfactant</a:t>
            </a:r>
            <a:endParaRPr lang="en-US" altLang="zh-TW" sz="1400" dirty="0">
              <a:latin typeface="+mn-lt"/>
              <a:ea typeface="+mn-ea"/>
              <a:cs typeface="+mn-cs"/>
            </a:endParaRPr>
          </a:p>
          <a:p>
            <a:pPr marL="174625" lvl="1" indent="-174625" defTabSz="622300">
              <a:lnSpc>
                <a:spcPct val="90000"/>
              </a:lnSpc>
              <a:spcBef>
                <a:spcPct val="0"/>
              </a:spcBef>
              <a:spcAft>
                <a:spcPct val="15000"/>
              </a:spcAft>
              <a:buFont typeface="Arial" panose="020B0604020202020204" pitchFamily="34" charset="0"/>
              <a:buChar char="•"/>
            </a:pPr>
            <a:r>
              <a:rPr lang="en-US" altLang="zh-TW" sz="1400" dirty="0"/>
              <a:t>Single Sided</a:t>
            </a:r>
          </a:p>
          <a:p>
            <a:pPr marL="174625" lvl="1" indent="-174625" defTabSz="622300">
              <a:lnSpc>
                <a:spcPct val="90000"/>
              </a:lnSpc>
              <a:spcBef>
                <a:spcPct val="0"/>
              </a:spcBef>
              <a:spcAft>
                <a:spcPct val="15000"/>
              </a:spcAft>
              <a:buFont typeface="Arial" panose="020B0604020202020204" pitchFamily="34" charset="0"/>
              <a:buChar char="•"/>
            </a:pPr>
            <a:r>
              <a:rPr lang="en-US" altLang="zh-TW" sz="1400" dirty="0"/>
              <a:t>Printable backside</a:t>
            </a:r>
          </a:p>
          <a:p>
            <a:pPr marL="174625" lvl="1" indent="-174625" defTabSz="622300">
              <a:lnSpc>
                <a:spcPct val="90000"/>
              </a:lnSpc>
              <a:spcBef>
                <a:spcPct val="0"/>
              </a:spcBef>
              <a:spcAft>
                <a:spcPct val="15000"/>
              </a:spcAft>
              <a:buFont typeface="Arial" panose="020B0604020202020204" pitchFamily="34" charset="0"/>
              <a:buChar char="•"/>
            </a:pPr>
            <a:r>
              <a:rPr lang="en-US" altLang="zh-TW" sz="1400" dirty="0"/>
              <a:t>24 month shelf life</a:t>
            </a:r>
          </a:p>
        </p:txBody>
      </p:sp>
      <p:sp>
        <p:nvSpPr>
          <p:cNvPr id="12" name="Freeform: Shape 11">
            <a:extLst>
              <a:ext uri="{FF2B5EF4-FFF2-40B4-BE49-F238E27FC236}">
                <a16:creationId xmlns:a16="http://schemas.microsoft.com/office/drawing/2014/main" id="{7D7E57ED-1427-4C08-88C3-3DB19B0A8A81}"/>
              </a:ext>
            </a:extLst>
          </p:cNvPr>
          <p:cNvSpPr/>
          <p:nvPr/>
        </p:nvSpPr>
        <p:spPr>
          <a:xfrm>
            <a:off x="4161422" y="1865261"/>
            <a:ext cx="3205170" cy="457200"/>
          </a:xfrm>
          <a:custGeom>
            <a:avLst/>
            <a:gdLst>
              <a:gd name="connsiteX0" fmla="*/ 0 w 5689600"/>
              <a:gd name="connsiteY0" fmla="*/ 68881 h 413280"/>
              <a:gd name="connsiteX1" fmla="*/ 68881 w 5689600"/>
              <a:gd name="connsiteY1" fmla="*/ 0 h 413280"/>
              <a:gd name="connsiteX2" fmla="*/ 5620719 w 5689600"/>
              <a:gd name="connsiteY2" fmla="*/ 0 h 413280"/>
              <a:gd name="connsiteX3" fmla="*/ 5689600 w 5689600"/>
              <a:gd name="connsiteY3" fmla="*/ 68881 h 413280"/>
              <a:gd name="connsiteX4" fmla="*/ 5689600 w 5689600"/>
              <a:gd name="connsiteY4" fmla="*/ 344399 h 413280"/>
              <a:gd name="connsiteX5" fmla="*/ 5620719 w 5689600"/>
              <a:gd name="connsiteY5" fmla="*/ 413280 h 413280"/>
              <a:gd name="connsiteX6" fmla="*/ 68881 w 5689600"/>
              <a:gd name="connsiteY6" fmla="*/ 413280 h 413280"/>
              <a:gd name="connsiteX7" fmla="*/ 0 w 5689600"/>
              <a:gd name="connsiteY7" fmla="*/ 344399 h 413280"/>
              <a:gd name="connsiteX8" fmla="*/ 0 w 568960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13280">
                <a:moveTo>
                  <a:pt x="0" y="68881"/>
                </a:moveTo>
                <a:cubicBezTo>
                  <a:pt x="0" y="30839"/>
                  <a:pt x="30839" y="0"/>
                  <a:pt x="68881" y="0"/>
                </a:cubicBezTo>
                <a:lnTo>
                  <a:pt x="5620719" y="0"/>
                </a:lnTo>
                <a:cubicBezTo>
                  <a:pt x="5658761" y="0"/>
                  <a:pt x="5689600" y="30839"/>
                  <a:pt x="5689600" y="68881"/>
                </a:cubicBezTo>
                <a:lnTo>
                  <a:pt x="5689600" y="344399"/>
                </a:lnTo>
                <a:cubicBezTo>
                  <a:pt x="5689600" y="382441"/>
                  <a:pt x="5658761" y="413280"/>
                  <a:pt x="5620719" y="413280"/>
                </a:cubicBezTo>
                <a:lnTo>
                  <a:pt x="68881" y="413280"/>
                </a:lnTo>
                <a:cubicBezTo>
                  <a:pt x="30839" y="413280"/>
                  <a:pt x="0" y="382441"/>
                  <a:pt x="0" y="344399"/>
                </a:cubicBezTo>
                <a:lnTo>
                  <a:pt x="0" y="68881"/>
                </a:lnTo>
                <a:close/>
              </a:path>
            </a:pathLst>
          </a:custGeom>
          <a:solidFill>
            <a:srgbClr val="3333FF"/>
          </a:solidFill>
          <a:ln>
            <a:solidFill>
              <a:srgbClr val="3333FF"/>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228" tIns="20175" rIns="235228" bIns="20175" numCol="1" spcCol="1270" anchor="ctr" anchorCtr="0">
            <a:noAutofit/>
          </a:bodyPr>
          <a:lstStyle/>
          <a:p>
            <a:pPr marL="0" lvl="0" indent="0" algn="l" defTabSz="622300">
              <a:lnSpc>
                <a:spcPct val="90000"/>
              </a:lnSpc>
              <a:spcBef>
                <a:spcPct val="0"/>
              </a:spcBef>
              <a:buNone/>
            </a:pPr>
            <a:r>
              <a:rPr lang="en-US" altLang="zh-TW" sz="1400" dirty="0"/>
              <a:t>Single Side without surfactant</a:t>
            </a:r>
          </a:p>
          <a:p>
            <a:pPr marL="0" lvl="0" indent="0" algn="l" defTabSz="622300">
              <a:lnSpc>
                <a:spcPct val="90000"/>
              </a:lnSpc>
              <a:spcBef>
                <a:spcPct val="0"/>
              </a:spcBef>
              <a:buNone/>
            </a:pPr>
            <a:r>
              <a:rPr lang="en-US" altLang="zh-TW" sz="1000" dirty="0"/>
              <a:t> (9984)</a:t>
            </a:r>
            <a:r>
              <a:rPr lang="en-US" altLang="zh-TW" sz="1000" kern="1200" dirty="0"/>
              <a:t>  </a:t>
            </a:r>
          </a:p>
        </p:txBody>
      </p:sp>
      <p:sp>
        <p:nvSpPr>
          <p:cNvPr id="13" name="Freeform: Shape 12">
            <a:extLst>
              <a:ext uri="{FF2B5EF4-FFF2-40B4-BE49-F238E27FC236}">
                <a16:creationId xmlns:a16="http://schemas.microsoft.com/office/drawing/2014/main" id="{82BDCECA-775A-411D-A9E6-E2A4BCDBDA3F}"/>
              </a:ext>
            </a:extLst>
          </p:cNvPr>
          <p:cNvSpPr/>
          <p:nvPr/>
        </p:nvSpPr>
        <p:spPr>
          <a:xfrm>
            <a:off x="4348123" y="4512523"/>
            <a:ext cx="3102586" cy="1554480"/>
          </a:xfrm>
          <a:custGeom>
            <a:avLst/>
            <a:gdLst>
              <a:gd name="connsiteX0" fmla="*/ 0 w 8128000"/>
              <a:gd name="connsiteY0" fmla="*/ 0 h 1058400"/>
              <a:gd name="connsiteX1" fmla="*/ 8128000 w 8128000"/>
              <a:gd name="connsiteY1" fmla="*/ 0 h 1058400"/>
              <a:gd name="connsiteX2" fmla="*/ 8128000 w 8128000"/>
              <a:gd name="connsiteY2" fmla="*/ 1058400 h 1058400"/>
              <a:gd name="connsiteX3" fmla="*/ 0 w 8128000"/>
              <a:gd name="connsiteY3" fmla="*/ 1058400 h 1058400"/>
              <a:gd name="connsiteX4" fmla="*/ 0 w 8128000"/>
              <a:gd name="connsiteY4" fmla="*/ 0 h 105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058400">
                <a:moveTo>
                  <a:pt x="0" y="0"/>
                </a:moveTo>
                <a:lnTo>
                  <a:pt x="8128000" y="0"/>
                </a:lnTo>
                <a:lnTo>
                  <a:pt x="8128000" y="1058400"/>
                </a:lnTo>
                <a:lnTo>
                  <a:pt x="0" y="1058400"/>
                </a:lnTo>
                <a:lnTo>
                  <a:pt x="0" y="0"/>
                </a:lnTo>
                <a:close/>
              </a:path>
            </a:pathLst>
          </a:custGeom>
          <a:ln>
            <a:solidFill>
              <a:srgbClr val="3333FF"/>
            </a:solidFill>
          </a:ln>
        </p:spPr>
        <p:style>
          <a:lnRef idx="2">
            <a:schemeClr val="accent2">
              <a:hueOff val="73042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274320" rIns="274320" bIns="0" numCol="1" spcCol="1270" anchor="t" anchorCtr="0">
            <a:noAutofit/>
          </a:bodyPr>
          <a:lstStyle/>
          <a:p>
            <a:pPr marL="174625" lvl="1" indent="-174625" defTabSz="622300">
              <a:lnSpc>
                <a:spcPct val="90000"/>
              </a:lnSpc>
              <a:spcBef>
                <a:spcPct val="0"/>
              </a:spcBef>
              <a:spcAft>
                <a:spcPct val="15000"/>
              </a:spcAft>
              <a:buFont typeface="Arial" panose="020B0604020202020204" pitchFamily="34" charset="0"/>
              <a:buChar char="•"/>
            </a:pPr>
            <a:r>
              <a:rPr lang="en-US" altLang="zh-TW" sz="1400" dirty="0">
                <a:ea typeface="新細明體"/>
                <a:cs typeface="Arial"/>
              </a:rPr>
              <a:t>Two sided hydrophilicity</a:t>
            </a:r>
          </a:p>
          <a:p>
            <a:pPr marL="174625" lvl="1" indent="-174625" defTabSz="622300">
              <a:lnSpc>
                <a:spcPct val="90000"/>
              </a:lnSpc>
              <a:spcBef>
                <a:spcPct val="0"/>
              </a:spcBef>
              <a:spcAft>
                <a:spcPct val="15000"/>
              </a:spcAft>
              <a:buFont typeface="Arial" panose="020B0604020202020204" pitchFamily="34" charset="0"/>
              <a:buChar char="•"/>
            </a:pPr>
            <a:r>
              <a:rPr lang="en-GB" sz="1400" dirty="0">
                <a:ea typeface="新細明體"/>
                <a:cs typeface="Arial"/>
              </a:rPr>
              <a:t>Printable</a:t>
            </a:r>
            <a:endParaRPr lang="en-GB" sz="1400" dirty="0">
              <a:ea typeface="新細明體"/>
              <a:cs typeface="Arial" pitchFamily="34" charset="0"/>
            </a:endParaRPr>
          </a:p>
          <a:p>
            <a:pPr marL="174625" lvl="1" indent="-174625" defTabSz="622300">
              <a:lnSpc>
                <a:spcPct val="90000"/>
              </a:lnSpc>
              <a:spcBef>
                <a:spcPct val="0"/>
              </a:spcBef>
              <a:spcAft>
                <a:spcPct val="15000"/>
              </a:spcAft>
              <a:buFont typeface="Arial" panose="020B0604020202020204" pitchFamily="34" charset="0"/>
              <a:buChar char="•"/>
            </a:pPr>
            <a:r>
              <a:rPr lang="en-US" altLang="zh-TW" sz="1400" dirty="0">
                <a:ea typeface="新細明體" panose="02020500000000000000" pitchFamily="18" charset="-120"/>
                <a:cs typeface="Arial" pitchFamily="34" charset="0"/>
              </a:rPr>
              <a:t>14 month shelf life</a:t>
            </a:r>
            <a:endParaRPr lang="en-GB" altLang="zh-TW" sz="1400" dirty="0">
              <a:ea typeface="新細明體" panose="02020500000000000000" pitchFamily="18" charset="-120"/>
              <a:cs typeface="Arial" pitchFamily="34" charset="0"/>
            </a:endParaRPr>
          </a:p>
        </p:txBody>
      </p:sp>
      <p:sp>
        <p:nvSpPr>
          <p:cNvPr id="14" name="Freeform: Shape 13">
            <a:extLst>
              <a:ext uri="{FF2B5EF4-FFF2-40B4-BE49-F238E27FC236}">
                <a16:creationId xmlns:a16="http://schemas.microsoft.com/office/drawing/2014/main" id="{DE4ED1FA-CA4E-40EA-A4A1-028293EA921E}"/>
              </a:ext>
            </a:extLst>
          </p:cNvPr>
          <p:cNvSpPr/>
          <p:nvPr/>
        </p:nvSpPr>
        <p:spPr>
          <a:xfrm>
            <a:off x="4161423" y="4232936"/>
            <a:ext cx="3205169" cy="457200"/>
          </a:xfrm>
          <a:custGeom>
            <a:avLst/>
            <a:gdLst>
              <a:gd name="connsiteX0" fmla="*/ 0 w 5689600"/>
              <a:gd name="connsiteY0" fmla="*/ 68881 h 413280"/>
              <a:gd name="connsiteX1" fmla="*/ 68881 w 5689600"/>
              <a:gd name="connsiteY1" fmla="*/ 0 h 413280"/>
              <a:gd name="connsiteX2" fmla="*/ 5620719 w 5689600"/>
              <a:gd name="connsiteY2" fmla="*/ 0 h 413280"/>
              <a:gd name="connsiteX3" fmla="*/ 5689600 w 5689600"/>
              <a:gd name="connsiteY3" fmla="*/ 68881 h 413280"/>
              <a:gd name="connsiteX4" fmla="*/ 5689600 w 5689600"/>
              <a:gd name="connsiteY4" fmla="*/ 344399 h 413280"/>
              <a:gd name="connsiteX5" fmla="*/ 5620719 w 5689600"/>
              <a:gd name="connsiteY5" fmla="*/ 413280 h 413280"/>
              <a:gd name="connsiteX6" fmla="*/ 68881 w 5689600"/>
              <a:gd name="connsiteY6" fmla="*/ 413280 h 413280"/>
              <a:gd name="connsiteX7" fmla="*/ 0 w 5689600"/>
              <a:gd name="connsiteY7" fmla="*/ 344399 h 413280"/>
              <a:gd name="connsiteX8" fmla="*/ 0 w 568960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13280">
                <a:moveTo>
                  <a:pt x="0" y="68881"/>
                </a:moveTo>
                <a:cubicBezTo>
                  <a:pt x="0" y="30839"/>
                  <a:pt x="30839" y="0"/>
                  <a:pt x="68881" y="0"/>
                </a:cubicBezTo>
                <a:lnTo>
                  <a:pt x="5620719" y="0"/>
                </a:lnTo>
                <a:cubicBezTo>
                  <a:pt x="5658761" y="0"/>
                  <a:pt x="5689600" y="30839"/>
                  <a:pt x="5689600" y="68881"/>
                </a:cubicBezTo>
                <a:lnTo>
                  <a:pt x="5689600" y="344399"/>
                </a:lnTo>
                <a:cubicBezTo>
                  <a:pt x="5689600" y="382441"/>
                  <a:pt x="5658761" y="413280"/>
                  <a:pt x="5620719" y="413280"/>
                </a:cubicBezTo>
                <a:lnTo>
                  <a:pt x="68881" y="413280"/>
                </a:lnTo>
                <a:cubicBezTo>
                  <a:pt x="30839" y="413280"/>
                  <a:pt x="0" y="382441"/>
                  <a:pt x="0" y="344399"/>
                </a:cubicBezTo>
                <a:lnTo>
                  <a:pt x="0" y="68881"/>
                </a:lnTo>
                <a:close/>
              </a:path>
            </a:pathLst>
          </a:custGeom>
          <a:solidFill>
            <a:srgbClr val="3333FF"/>
          </a:solidFill>
          <a:ln>
            <a:solidFill>
              <a:srgbClr val="3333FF"/>
            </a:solidFill>
          </a:ln>
        </p:spPr>
        <p:style>
          <a:lnRef idx="2">
            <a:schemeClr val="lt1">
              <a:hueOff val="0"/>
              <a:satOff val="0"/>
              <a:lumOff val="0"/>
              <a:alphaOff val="0"/>
            </a:schemeClr>
          </a:lnRef>
          <a:fillRef idx="1">
            <a:schemeClr val="accent2">
              <a:hueOff val="730420"/>
              <a:satOff val="0"/>
              <a:lumOff val="0"/>
              <a:alphaOff val="0"/>
            </a:schemeClr>
          </a:fillRef>
          <a:effectRef idx="0">
            <a:schemeClr val="accent2">
              <a:hueOff val="730420"/>
              <a:satOff val="0"/>
              <a:lumOff val="0"/>
              <a:alphaOff val="0"/>
            </a:schemeClr>
          </a:effectRef>
          <a:fontRef idx="minor">
            <a:schemeClr val="lt1"/>
          </a:fontRef>
        </p:style>
        <p:txBody>
          <a:bodyPr spcFirstLastPara="0" vert="horz" wrap="square" lIns="235228" tIns="20175" rIns="235228" bIns="20175" numCol="1" spcCol="1270" anchor="ctr" anchorCtr="0">
            <a:noAutofit/>
          </a:bodyPr>
          <a:lstStyle/>
          <a:p>
            <a:pPr marL="0" lvl="0" indent="0" algn="l" defTabSz="622300">
              <a:lnSpc>
                <a:spcPct val="90000"/>
              </a:lnSpc>
              <a:spcBef>
                <a:spcPct val="0"/>
              </a:spcBef>
              <a:buNone/>
            </a:pPr>
            <a:r>
              <a:rPr lang="en-US" altLang="zh-TW" sz="1400" kern="1200" dirty="0"/>
              <a:t>Double Sided Hydrophilic</a:t>
            </a:r>
          </a:p>
          <a:p>
            <a:pPr marL="0" lvl="0" indent="0" algn="l" defTabSz="622300">
              <a:lnSpc>
                <a:spcPct val="90000"/>
              </a:lnSpc>
              <a:spcBef>
                <a:spcPct val="0"/>
              </a:spcBef>
              <a:buNone/>
            </a:pPr>
            <a:r>
              <a:rPr lang="en-US" altLang="zh-TW" sz="1000" kern="1200" dirty="0"/>
              <a:t>(9962)</a:t>
            </a:r>
          </a:p>
        </p:txBody>
      </p:sp>
      <p:sp>
        <p:nvSpPr>
          <p:cNvPr id="15" name="Freeform: Shape 14">
            <a:extLst>
              <a:ext uri="{FF2B5EF4-FFF2-40B4-BE49-F238E27FC236}">
                <a16:creationId xmlns:a16="http://schemas.microsoft.com/office/drawing/2014/main" id="{080474E5-2A8E-4E34-A65F-2633ED53140A}"/>
              </a:ext>
            </a:extLst>
          </p:cNvPr>
          <p:cNvSpPr/>
          <p:nvPr/>
        </p:nvSpPr>
        <p:spPr>
          <a:xfrm>
            <a:off x="8118672" y="4512523"/>
            <a:ext cx="3103563" cy="1554480"/>
          </a:xfrm>
          <a:custGeom>
            <a:avLst/>
            <a:gdLst>
              <a:gd name="connsiteX0" fmla="*/ 0 w 8128000"/>
              <a:gd name="connsiteY0" fmla="*/ 0 h 837900"/>
              <a:gd name="connsiteX1" fmla="*/ 8128000 w 8128000"/>
              <a:gd name="connsiteY1" fmla="*/ 0 h 837900"/>
              <a:gd name="connsiteX2" fmla="*/ 8128000 w 8128000"/>
              <a:gd name="connsiteY2" fmla="*/ 837900 h 837900"/>
              <a:gd name="connsiteX3" fmla="*/ 0 w 8128000"/>
              <a:gd name="connsiteY3" fmla="*/ 837900 h 837900"/>
              <a:gd name="connsiteX4" fmla="*/ 0 w 8128000"/>
              <a:gd name="connsiteY4" fmla="*/ 0 h 83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837900">
                <a:moveTo>
                  <a:pt x="0" y="0"/>
                </a:moveTo>
                <a:lnTo>
                  <a:pt x="8128000" y="0"/>
                </a:lnTo>
                <a:lnTo>
                  <a:pt x="8128000" y="837900"/>
                </a:lnTo>
                <a:lnTo>
                  <a:pt x="0" y="837900"/>
                </a:lnTo>
                <a:lnTo>
                  <a:pt x="0" y="0"/>
                </a:lnTo>
                <a:close/>
              </a:path>
            </a:pathLst>
          </a:custGeom>
          <a:ln>
            <a:solidFill>
              <a:srgbClr val="8228B4"/>
            </a:solidFill>
          </a:ln>
        </p:spPr>
        <p:style>
          <a:lnRef idx="2">
            <a:schemeClr val="accent2">
              <a:hueOff val="146084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274320" rIns="274320" bIns="0" numCol="1" spcCol="1270" anchor="t" anchorCtr="0">
            <a:noAutofit/>
          </a:bodyPr>
          <a:lstStyle/>
          <a:p>
            <a:pPr marL="174625" lvl="1" indent="-174625" defTabSz="622300">
              <a:lnSpc>
                <a:spcPct val="90000"/>
              </a:lnSpc>
              <a:spcBef>
                <a:spcPct val="0"/>
              </a:spcBef>
              <a:spcAft>
                <a:spcPct val="15000"/>
              </a:spcAft>
              <a:buFont typeface="Arial" panose="020B0604020202020204" pitchFamily="34" charset="0"/>
              <a:buChar char="•"/>
            </a:pPr>
            <a:r>
              <a:rPr lang="en-GB" altLang="zh-TW" sz="1400" dirty="0">
                <a:ea typeface="新細明體" panose="02020500000000000000" pitchFamily="18" charset="-120"/>
                <a:cs typeface="Arial" pitchFamily="34" charset="0"/>
              </a:rPr>
              <a:t>Single sided hydrophilic coating</a:t>
            </a:r>
          </a:p>
          <a:p>
            <a:pPr marL="174625" lvl="1" indent="-174625" defTabSz="622300">
              <a:lnSpc>
                <a:spcPct val="90000"/>
              </a:lnSpc>
              <a:spcBef>
                <a:spcPct val="0"/>
              </a:spcBef>
              <a:spcAft>
                <a:spcPct val="15000"/>
              </a:spcAft>
              <a:buFont typeface="Arial" panose="020B0604020202020204" pitchFamily="34" charset="0"/>
              <a:buChar char="•"/>
            </a:pPr>
            <a:r>
              <a:rPr lang="en-GB" altLang="zh-TW" sz="1400" dirty="0">
                <a:ea typeface="新細明體" panose="02020500000000000000" pitchFamily="18" charset="-120"/>
                <a:cs typeface="Arial" pitchFamily="34" charset="0"/>
              </a:rPr>
              <a:t>Backside with special coating to prevent coating transfer</a:t>
            </a:r>
            <a:endParaRPr lang="en-US" altLang="zh-TW" sz="1400" dirty="0">
              <a:ea typeface="新細明體" panose="02020500000000000000" pitchFamily="18" charset="-120"/>
              <a:cs typeface="Arial" pitchFamily="34" charset="0"/>
            </a:endParaRPr>
          </a:p>
          <a:p>
            <a:pPr marL="174625" lvl="1" indent="-174625" defTabSz="622300">
              <a:lnSpc>
                <a:spcPct val="90000"/>
              </a:lnSpc>
              <a:spcBef>
                <a:spcPct val="0"/>
              </a:spcBef>
              <a:spcAft>
                <a:spcPct val="15000"/>
              </a:spcAft>
              <a:buFont typeface="Arial" panose="020B0604020202020204" pitchFamily="34" charset="0"/>
              <a:buChar char="•"/>
            </a:pPr>
            <a:r>
              <a:rPr lang="en-US" altLang="zh-TW" sz="1400" dirty="0">
                <a:ea typeface="新細明體" panose="02020500000000000000" pitchFamily="18" charset="-120"/>
                <a:cs typeface="Arial" pitchFamily="34" charset="0"/>
              </a:rPr>
              <a:t>18 month shelf life</a:t>
            </a:r>
          </a:p>
          <a:p>
            <a:pPr marL="0" lvl="1" defTabSz="622300">
              <a:lnSpc>
                <a:spcPct val="90000"/>
              </a:lnSpc>
              <a:spcBef>
                <a:spcPct val="0"/>
              </a:spcBef>
              <a:spcAft>
                <a:spcPct val="15000"/>
              </a:spcAft>
            </a:pPr>
            <a:endParaRPr lang="en-GB" altLang="zh-TW" sz="1400" dirty="0"/>
          </a:p>
          <a:p>
            <a:pPr marL="114300" lvl="1" indent="-114300" algn="l" defTabSz="622300">
              <a:lnSpc>
                <a:spcPct val="90000"/>
              </a:lnSpc>
              <a:spcBef>
                <a:spcPct val="0"/>
              </a:spcBef>
              <a:spcAft>
                <a:spcPct val="15000"/>
              </a:spcAft>
              <a:buChar char="•"/>
            </a:pPr>
            <a:endParaRPr lang="en-US" sz="1400" kern="1200" dirty="0"/>
          </a:p>
        </p:txBody>
      </p:sp>
      <p:sp>
        <p:nvSpPr>
          <p:cNvPr id="16" name="Freeform: Shape 15">
            <a:extLst>
              <a:ext uri="{FF2B5EF4-FFF2-40B4-BE49-F238E27FC236}">
                <a16:creationId xmlns:a16="http://schemas.microsoft.com/office/drawing/2014/main" id="{1ED0C283-DDCE-4152-945A-2DE7D07F5386}"/>
              </a:ext>
            </a:extLst>
          </p:cNvPr>
          <p:cNvSpPr/>
          <p:nvPr/>
        </p:nvSpPr>
        <p:spPr>
          <a:xfrm>
            <a:off x="7962563" y="4188252"/>
            <a:ext cx="3205499" cy="457200"/>
          </a:xfrm>
          <a:custGeom>
            <a:avLst/>
            <a:gdLst>
              <a:gd name="connsiteX0" fmla="*/ 0 w 5689600"/>
              <a:gd name="connsiteY0" fmla="*/ 68881 h 413280"/>
              <a:gd name="connsiteX1" fmla="*/ 68881 w 5689600"/>
              <a:gd name="connsiteY1" fmla="*/ 0 h 413280"/>
              <a:gd name="connsiteX2" fmla="*/ 5620719 w 5689600"/>
              <a:gd name="connsiteY2" fmla="*/ 0 h 413280"/>
              <a:gd name="connsiteX3" fmla="*/ 5689600 w 5689600"/>
              <a:gd name="connsiteY3" fmla="*/ 68881 h 413280"/>
              <a:gd name="connsiteX4" fmla="*/ 5689600 w 5689600"/>
              <a:gd name="connsiteY4" fmla="*/ 344399 h 413280"/>
              <a:gd name="connsiteX5" fmla="*/ 5620719 w 5689600"/>
              <a:gd name="connsiteY5" fmla="*/ 413280 h 413280"/>
              <a:gd name="connsiteX6" fmla="*/ 68881 w 5689600"/>
              <a:gd name="connsiteY6" fmla="*/ 413280 h 413280"/>
              <a:gd name="connsiteX7" fmla="*/ 0 w 5689600"/>
              <a:gd name="connsiteY7" fmla="*/ 344399 h 413280"/>
              <a:gd name="connsiteX8" fmla="*/ 0 w 568960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13280">
                <a:moveTo>
                  <a:pt x="0" y="68881"/>
                </a:moveTo>
                <a:cubicBezTo>
                  <a:pt x="0" y="30839"/>
                  <a:pt x="30839" y="0"/>
                  <a:pt x="68881" y="0"/>
                </a:cubicBezTo>
                <a:lnTo>
                  <a:pt x="5620719" y="0"/>
                </a:lnTo>
                <a:cubicBezTo>
                  <a:pt x="5658761" y="0"/>
                  <a:pt x="5689600" y="30839"/>
                  <a:pt x="5689600" y="68881"/>
                </a:cubicBezTo>
                <a:lnTo>
                  <a:pt x="5689600" y="344399"/>
                </a:lnTo>
                <a:cubicBezTo>
                  <a:pt x="5689600" y="382441"/>
                  <a:pt x="5658761" y="413280"/>
                  <a:pt x="5620719" y="413280"/>
                </a:cubicBezTo>
                <a:lnTo>
                  <a:pt x="68881" y="413280"/>
                </a:lnTo>
                <a:cubicBezTo>
                  <a:pt x="30839" y="413280"/>
                  <a:pt x="0" y="382441"/>
                  <a:pt x="0" y="344399"/>
                </a:cubicBezTo>
                <a:lnTo>
                  <a:pt x="0" y="68881"/>
                </a:lnTo>
                <a:close/>
              </a:path>
            </a:pathLst>
          </a:custGeom>
          <a:solidFill>
            <a:srgbClr val="3333FF"/>
          </a:solidFill>
          <a:ln>
            <a:solidFill>
              <a:srgbClr val="3333FF"/>
            </a:solidFill>
          </a:ln>
        </p:spPr>
        <p:style>
          <a:lnRef idx="2">
            <a:schemeClr val="lt1">
              <a:hueOff val="0"/>
              <a:satOff val="0"/>
              <a:lumOff val="0"/>
              <a:alphaOff val="0"/>
            </a:schemeClr>
          </a:lnRef>
          <a:fillRef idx="1">
            <a:schemeClr val="accent2">
              <a:hueOff val="1460840"/>
              <a:satOff val="0"/>
              <a:lumOff val="0"/>
              <a:alphaOff val="0"/>
            </a:schemeClr>
          </a:fillRef>
          <a:effectRef idx="0">
            <a:schemeClr val="accent2">
              <a:hueOff val="1460840"/>
              <a:satOff val="0"/>
              <a:lumOff val="0"/>
              <a:alphaOff val="0"/>
            </a:schemeClr>
          </a:effectRef>
          <a:fontRef idx="minor">
            <a:schemeClr val="lt1"/>
          </a:fontRef>
        </p:style>
        <p:txBody>
          <a:bodyPr spcFirstLastPara="0" vert="horz" wrap="square" lIns="235228" tIns="20175" rIns="235228" bIns="20175" numCol="1" spcCol="1270" anchor="ctr" anchorCtr="0">
            <a:noAutofit/>
          </a:bodyPr>
          <a:lstStyle/>
          <a:p>
            <a:pPr defTabSz="622300">
              <a:lnSpc>
                <a:spcPct val="90000"/>
              </a:lnSpc>
              <a:spcBef>
                <a:spcPct val="0"/>
              </a:spcBef>
            </a:pPr>
            <a:r>
              <a:rPr lang="en-US" altLang="zh-TW" sz="1400" kern="1200" dirty="0"/>
              <a:t>Single Sided Hydrophilic </a:t>
            </a:r>
          </a:p>
          <a:p>
            <a:pPr defTabSz="622300">
              <a:lnSpc>
                <a:spcPct val="90000"/>
              </a:lnSpc>
              <a:spcBef>
                <a:spcPct val="0"/>
              </a:spcBef>
            </a:pPr>
            <a:r>
              <a:rPr lang="en-US" altLang="zh-TW" sz="1000" kern="1200" dirty="0"/>
              <a:t>(9938)</a:t>
            </a:r>
            <a:r>
              <a:rPr lang="en-US" sz="1000" kern="1200" dirty="0"/>
              <a:t>  </a:t>
            </a:r>
          </a:p>
        </p:txBody>
      </p:sp>
      <p:sp>
        <p:nvSpPr>
          <p:cNvPr id="17" name="Freeform: Shape 16">
            <a:extLst>
              <a:ext uri="{FF2B5EF4-FFF2-40B4-BE49-F238E27FC236}">
                <a16:creationId xmlns:a16="http://schemas.microsoft.com/office/drawing/2014/main" id="{EC52F3B6-52F5-44E5-9168-6F86D8B1DF63}"/>
              </a:ext>
            </a:extLst>
          </p:cNvPr>
          <p:cNvSpPr/>
          <p:nvPr/>
        </p:nvSpPr>
        <p:spPr>
          <a:xfrm>
            <a:off x="8118672" y="2156725"/>
            <a:ext cx="3103563" cy="1554480"/>
          </a:xfrm>
          <a:custGeom>
            <a:avLst/>
            <a:gdLst>
              <a:gd name="connsiteX0" fmla="*/ 0 w 8128000"/>
              <a:gd name="connsiteY0" fmla="*/ 0 h 1278900"/>
              <a:gd name="connsiteX1" fmla="*/ 8128000 w 8128000"/>
              <a:gd name="connsiteY1" fmla="*/ 0 h 1278900"/>
              <a:gd name="connsiteX2" fmla="*/ 8128000 w 8128000"/>
              <a:gd name="connsiteY2" fmla="*/ 1278900 h 1278900"/>
              <a:gd name="connsiteX3" fmla="*/ 0 w 8128000"/>
              <a:gd name="connsiteY3" fmla="*/ 1278900 h 1278900"/>
              <a:gd name="connsiteX4" fmla="*/ 0 w 8128000"/>
              <a:gd name="connsiteY4" fmla="*/ 0 h 127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278900">
                <a:moveTo>
                  <a:pt x="0" y="0"/>
                </a:moveTo>
                <a:lnTo>
                  <a:pt x="8128000" y="0"/>
                </a:lnTo>
                <a:lnTo>
                  <a:pt x="8128000" y="1278900"/>
                </a:lnTo>
                <a:lnTo>
                  <a:pt x="0" y="1278900"/>
                </a:lnTo>
                <a:lnTo>
                  <a:pt x="0" y="0"/>
                </a:lnTo>
                <a:close/>
              </a:path>
            </a:pathLst>
          </a:custGeom>
          <a:ln>
            <a:solidFill>
              <a:srgbClr val="3333FF"/>
            </a:solidFill>
          </a:ln>
        </p:spPr>
        <p:style>
          <a:lnRef idx="2">
            <a:schemeClr val="accent2">
              <a:hueOff val="219126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274320" rIns="274320" bIns="0" numCol="1" spcCol="1270" anchor="t" anchorCtr="0">
            <a:noAutofit/>
          </a:bodyPr>
          <a:lstStyle/>
          <a:p>
            <a:pPr marL="174625" lvl="1" indent="-174625" defTabSz="622300">
              <a:lnSpc>
                <a:spcPct val="90000"/>
              </a:lnSpc>
              <a:spcBef>
                <a:spcPct val="0"/>
              </a:spcBef>
              <a:spcAft>
                <a:spcPct val="15000"/>
              </a:spcAft>
              <a:buFont typeface="Arial" panose="020B0604020202020204" pitchFamily="34" charset="0"/>
              <a:buChar char="•"/>
            </a:pPr>
            <a:r>
              <a:rPr lang="en-US" altLang="zh-TW" sz="1400" dirty="0">
                <a:ea typeface="新細明體" panose="02020500000000000000" pitchFamily="18" charset="-120"/>
                <a:cs typeface="Arial" pitchFamily="34" charset="0"/>
              </a:rPr>
              <a:t>Pre-mask to protect film during handling</a:t>
            </a:r>
          </a:p>
          <a:p>
            <a:pPr marL="174625" lvl="1" indent="-174625" defTabSz="622300">
              <a:lnSpc>
                <a:spcPct val="90000"/>
              </a:lnSpc>
              <a:spcBef>
                <a:spcPct val="0"/>
              </a:spcBef>
              <a:spcAft>
                <a:spcPct val="15000"/>
              </a:spcAft>
              <a:buFont typeface="Arial" panose="020B0604020202020204" pitchFamily="34" charset="0"/>
              <a:buChar char="•"/>
            </a:pPr>
            <a:r>
              <a:rPr lang="en-US" altLang="zh-TW" sz="1400" dirty="0">
                <a:ea typeface="新細明體" panose="02020500000000000000" pitchFamily="18" charset="-120"/>
                <a:cs typeface="Arial" pitchFamily="34" charset="0"/>
              </a:rPr>
              <a:t>Single sided hydrophilic coating</a:t>
            </a:r>
          </a:p>
          <a:p>
            <a:pPr marL="174625" lvl="1" indent="-174625" defTabSz="622300">
              <a:lnSpc>
                <a:spcPct val="90000"/>
              </a:lnSpc>
              <a:spcBef>
                <a:spcPct val="0"/>
              </a:spcBef>
              <a:spcAft>
                <a:spcPct val="15000"/>
              </a:spcAft>
              <a:buFont typeface="Arial" panose="020B0604020202020204" pitchFamily="34" charset="0"/>
              <a:buChar char="•"/>
            </a:pPr>
            <a:r>
              <a:rPr lang="en-GB" altLang="zh-TW" sz="1400" dirty="0">
                <a:ea typeface="新細明體" panose="02020500000000000000" pitchFamily="18" charset="-120"/>
                <a:cs typeface="Arial" pitchFamily="34" charset="0"/>
              </a:rPr>
              <a:t>Printable backside</a:t>
            </a:r>
          </a:p>
          <a:p>
            <a:pPr marL="174625" lvl="1" indent="-174625" defTabSz="622300">
              <a:lnSpc>
                <a:spcPct val="90000"/>
              </a:lnSpc>
              <a:spcBef>
                <a:spcPct val="0"/>
              </a:spcBef>
              <a:spcAft>
                <a:spcPct val="15000"/>
              </a:spcAft>
              <a:buFont typeface="Arial" panose="020B0604020202020204" pitchFamily="34" charset="0"/>
              <a:buChar char="•"/>
            </a:pPr>
            <a:r>
              <a:rPr lang="en-GB" altLang="zh-TW" sz="1400" dirty="0">
                <a:ea typeface="新細明體" panose="02020500000000000000" pitchFamily="18" charset="-120"/>
                <a:cs typeface="Arial" pitchFamily="34" charset="0"/>
              </a:rPr>
              <a:t>24 month shelf life</a:t>
            </a:r>
            <a:endParaRPr lang="en-US" altLang="zh-TW" sz="1400" dirty="0">
              <a:ea typeface="新細明體" panose="02020500000000000000" pitchFamily="18" charset="-120"/>
              <a:cs typeface="Arial" pitchFamily="34" charset="0"/>
            </a:endParaRPr>
          </a:p>
          <a:p>
            <a:pPr marL="114300" lvl="1" indent="-114300" defTabSz="622300">
              <a:lnSpc>
                <a:spcPct val="90000"/>
              </a:lnSpc>
              <a:spcBef>
                <a:spcPct val="0"/>
              </a:spcBef>
              <a:spcAft>
                <a:spcPct val="15000"/>
              </a:spcAft>
              <a:buFontTx/>
              <a:buChar char="•"/>
            </a:pPr>
            <a:endParaRPr lang="en-GB" altLang="zh-TW" sz="1400" dirty="0"/>
          </a:p>
          <a:p>
            <a:pPr marL="114300" lvl="1" indent="-114300" algn="l" defTabSz="622300">
              <a:lnSpc>
                <a:spcPct val="90000"/>
              </a:lnSpc>
              <a:spcBef>
                <a:spcPct val="0"/>
              </a:spcBef>
              <a:spcAft>
                <a:spcPct val="15000"/>
              </a:spcAft>
              <a:buChar char="•"/>
            </a:pPr>
            <a:endParaRPr lang="en-US" sz="1400" kern="1200" dirty="0"/>
          </a:p>
        </p:txBody>
      </p:sp>
      <p:sp>
        <p:nvSpPr>
          <p:cNvPr id="18" name="Freeform: Shape 17">
            <a:extLst>
              <a:ext uri="{FF2B5EF4-FFF2-40B4-BE49-F238E27FC236}">
                <a16:creationId xmlns:a16="http://schemas.microsoft.com/office/drawing/2014/main" id="{4F0A26B5-070B-4999-91F7-8AC19170013A}"/>
              </a:ext>
            </a:extLst>
          </p:cNvPr>
          <p:cNvSpPr/>
          <p:nvPr/>
        </p:nvSpPr>
        <p:spPr>
          <a:xfrm>
            <a:off x="7923802" y="1865261"/>
            <a:ext cx="3205499" cy="457200"/>
          </a:xfrm>
          <a:custGeom>
            <a:avLst/>
            <a:gdLst>
              <a:gd name="connsiteX0" fmla="*/ 0 w 5689600"/>
              <a:gd name="connsiteY0" fmla="*/ 68881 h 413280"/>
              <a:gd name="connsiteX1" fmla="*/ 68881 w 5689600"/>
              <a:gd name="connsiteY1" fmla="*/ 0 h 413280"/>
              <a:gd name="connsiteX2" fmla="*/ 5620719 w 5689600"/>
              <a:gd name="connsiteY2" fmla="*/ 0 h 413280"/>
              <a:gd name="connsiteX3" fmla="*/ 5689600 w 5689600"/>
              <a:gd name="connsiteY3" fmla="*/ 68881 h 413280"/>
              <a:gd name="connsiteX4" fmla="*/ 5689600 w 5689600"/>
              <a:gd name="connsiteY4" fmla="*/ 344399 h 413280"/>
              <a:gd name="connsiteX5" fmla="*/ 5620719 w 5689600"/>
              <a:gd name="connsiteY5" fmla="*/ 413280 h 413280"/>
              <a:gd name="connsiteX6" fmla="*/ 68881 w 5689600"/>
              <a:gd name="connsiteY6" fmla="*/ 413280 h 413280"/>
              <a:gd name="connsiteX7" fmla="*/ 0 w 5689600"/>
              <a:gd name="connsiteY7" fmla="*/ 344399 h 413280"/>
              <a:gd name="connsiteX8" fmla="*/ 0 w 568960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13280">
                <a:moveTo>
                  <a:pt x="0" y="68881"/>
                </a:moveTo>
                <a:cubicBezTo>
                  <a:pt x="0" y="30839"/>
                  <a:pt x="30839" y="0"/>
                  <a:pt x="68881" y="0"/>
                </a:cubicBezTo>
                <a:lnTo>
                  <a:pt x="5620719" y="0"/>
                </a:lnTo>
                <a:cubicBezTo>
                  <a:pt x="5658761" y="0"/>
                  <a:pt x="5689600" y="30839"/>
                  <a:pt x="5689600" y="68881"/>
                </a:cubicBezTo>
                <a:lnTo>
                  <a:pt x="5689600" y="344399"/>
                </a:lnTo>
                <a:cubicBezTo>
                  <a:pt x="5689600" y="382441"/>
                  <a:pt x="5658761" y="413280"/>
                  <a:pt x="5620719" y="413280"/>
                </a:cubicBezTo>
                <a:lnTo>
                  <a:pt x="68881" y="413280"/>
                </a:lnTo>
                <a:cubicBezTo>
                  <a:pt x="30839" y="413280"/>
                  <a:pt x="0" y="382441"/>
                  <a:pt x="0" y="344399"/>
                </a:cubicBezTo>
                <a:lnTo>
                  <a:pt x="0" y="68881"/>
                </a:lnTo>
                <a:close/>
              </a:path>
            </a:pathLst>
          </a:custGeom>
          <a:solidFill>
            <a:srgbClr val="3333FF"/>
          </a:solidFill>
          <a:ln>
            <a:solidFill>
              <a:srgbClr val="3333FF"/>
            </a:solidFill>
          </a:ln>
        </p:spPr>
        <p:style>
          <a:lnRef idx="2">
            <a:schemeClr val="lt1">
              <a:hueOff val="0"/>
              <a:satOff val="0"/>
              <a:lumOff val="0"/>
              <a:alphaOff val="0"/>
            </a:schemeClr>
          </a:lnRef>
          <a:fillRef idx="1">
            <a:schemeClr val="accent2">
              <a:hueOff val="2191260"/>
              <a:satOff val="0"/>
              <a:lumOff val="0"/>
              <a:alphaOff val="0"/>
            </a:schemeClr>
          </a:fillRef>
          <a:effectRef idx="0">
            <a:schemeClr val="accent2">
              <a:hueOff val="2191260"/>
              <a:satOff val="0"/>
              <a:lumOff val="0"/>
              <a:alphaOff val="0"/>
            </a:schemeClr>
          </a:effectRef>
          <a:fontRef idx="minor">
            <a:schemeClr val="lt1"/>
          </a:fontRef>
        </p:style>
        <p:txBody>
          <a:bodyPr spcFirstLastPara="0" vert="horz" wrap="square" lIns="235228" tIns="20175" rIns="235228" bIns="20175" numCol="1" spcCol="1270" anchor="ctr" anchorCtr="0">
            <a:noAutofit/>
          </a:bodyPr>
          <a:lstStyle/>
          <a:p>
            <a:pPr marL="0" lvl="0" indent="0" algn="l" defTabSz="622300">
              <a:lnSpc>
                <a:spcPct val="90000"/>
              </a:lnSpc>
              <a:spcBef>
                <a:spcPct val="0"/>
              </a:spcBef>
              <a:buNone/>
            </a:pPr>
            <a:r>
              <a:rPr lang="en-US" altLang="zh-TW" sz="1400" kern="1200" dirty="0"/>
              <a:t>Single Sided Hydrophilic w/ mask </a:t>
            </a:r>
          </a:p>
          <a:p>
            <a:pPr marL="0" lvl="0" indent="0" algn="l" defTabSz="622300">
              <a:lnSpc>
                <a:spcPct val="90000"/>
              </a:lnSpc>
              <a:spcBef>
                <a:spcPct val="0"/>
              </a:spcBef>
              <a:buNone/>
            </a:pPr>
            <a:r>
              <a:rPr lang="en-US" altLang="zh-TW" sz="1000" kern="1200" dirty="0"/>
              <a:t>(9901Pb)</a:t>
            </a:r>
          </a:p>
        </p:txBody>
      </p:sp>
      <p:cxnSp>
        <p:nvCxnSpPr>
          <p:cNvPr id="24" name="Straight Connector 23">
            <a:extLst>
              <a:ext uri="{FF2B5EF4-FFF2-40B4-BE49-F238E27FC236}">
                <a16:creationId xmlns:a16="http://schemas.microsoft.com/office/drawing/2014/main" id="{5219EAEA-5E39-4F25-8F49-7104FDB12163}"/>
              </a:ext>
            </a:extLst>
          </p:cNvPr>
          <p:cNvCxnSpPr>
            <a:cxnSpLocks/>
          </p:cNvCxnSpPr>
          <p:nvPr/>
        </p:nvCxnSpPr>
        <p:spPr>
          <a:xfrm>
            <a:off x="0" y="1034172"/>
            <a:ext cx="12192000" cy="0"/>
          </a:xfrm>
          <a:prstGeom prst="line">
            <a:avLst/>
          </a:prstGeom>
          <a:ln>
            <a:solidFill>
              <a:srgbClr val="3333FF"/>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BE566E3-5370-451D-BA1D-F0692ED8B8EA}"/>
              </a:ext>
            </a:extLst>
          </p:cNvPr>
          <p:cNvSpPr txBox="1"/>
          <p:nvPr/>
        </p:nvSpPr>
        <p:spPr>
          <a:xfrm>
            <a:off x="377407" y="1034172"/>
            <a:ext cx="4754880" cy="553998"/>
          </a:xfrm>
          <a:prstGeom prst="rect">
            <a:avLst/>
          </a:prstGeom>
          <a:solidFill>
            <a:srgbClr val="3333FF"/>
          </a:solidFill>
          <a:ln>
            <a:solidFill>
              <a:srgbClr val="3333FF"/>
            </a:solidFill>
          </a:ln>
        </p:spPr>
        <p:txBody>
          <a:bodyPr wrap="square" lIns="91440" tIns="91440" rIns="91440" bIns="91440" rtlCol="0" anchor="ctr">
            <a:spAutoFit/>
          </a:bodyPr>
          <a:lstStyle/>
          <a:p>
            <a:pPr marL="16510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3M Circular TT Book"/>
              </a:rPr>
              <a:t>Product Family</a:t>
            </a:r>
            <a:endParaRPr kumimoji="0" lang="en-US" sz="2400" b="1" i="0" u="none" strike="noStrike" kern="1200" cap="none" spc="0" normalizeH="0" baseline="0" noProof="0" dirty="0">
              <a:ln>
                <a:noFill/>
              </a:ln>
              <a:solidFill>
                <a:srgbClr val="FFFFFF"/>
              </a:solidFill>
              <a:effectLst/>
              <a:uLnTx/>
              <a:uFillTx/>
              <a:latin typeface="3M Circular TT Book"/>
              <a:ea typeface="+mn-ea"/>
              <a:cs typeface="+mn-cs"/>
            </a:endParaRPr>
          </a:p>
        </p:txBody>
      </p:sp>
      <p:sp>
        <p:nvSpPr>
          <p:cNvPr id="5" name="Freeform: Shape 4">
            <a:extLst>
              <a:ext uri="{FF2B5EF4-FFF2-40B4-BE49-F238E27FC236}">
                <a16:creationId xmlns:a16="http://schemas.microsoft.com/office/drawing/2014/main" id="{FD9D7C50-592A-3ACB-D90B-8BD88EADA4B7}"/>
              </a:ext>
            </a:extLst>
          </p:cNvPr>
          <p:cNvSpPr/>
          <p:nvPr/>
        </p:nvSpPr>
        <p:spPr>
          <a:xfrm>
            <a:off x="585788" y="2150901"/>
            <a:ext cx="3103563" cy="3939045"/>
          </a:xfrm>
          <a:custGeom>
            <a:avLst/>
            <a:gdLst>
              <a:gd name="connsiteX0" fmla="*/ 0 w 8128000"/>
              <a:gd name="connsiteY0" fmla="*/ 0 h 1058400"/>
              <a:gd name="connsiteX1" fmla="*/ 8128000 w 8128000"/>
              <a:gd name="connsiteY1" fmla="*/ 0 h 1058400"/>
              <a:gd name="connsiteX2" fmla="*/ 8128000 w 8128000"/>
              <a:gd name="connsiteY2" fmla="*/ 1058400 h 1058400"/>
              <a:gd name="connsiteX3" fmla="*/ 0 w 8128000"/>
              <a:gd name="connsiteY3" fmla="*/ 1058400 h 1058400"/>
              <a:gd name="connsiteX4" fmla="*/ 0 w 8128000"/>
              <a:gd name="connsiteY4" fmla="*/ 0 h 105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058400">
                <a:moveTo>
                  <a:pt x="0" y="0"/>
                </a:moveTo>
                <a:lnTo>
                  <a:pt x="8128000" y="0"/>
                </a:lnTo>
                <a:lnTo>
                  <a:pt x="8128000" y="1058400"/>
                </a:lnTo>
                <a:lnTo>
                  <a:pt x="0" y="1058400"/>
                </a:lnTo>
                <a:lnTo>
                  <a:pt x="0" y="0"/>
                </a:lnTo>
                <a:close/>
              </a:path>
            </a:pathLst>
          </a:custGeom>
          <a:solidFill>
            <a:srgbClr val="DDDDFF"/>
          </a:solidFill>
          <a:ln>
            <a:noFill/>
          </a:ln>
        </p:spPr>
        <p:style>
          <a:lnRef idx="2">
            <a:schemeClr val="accent2">
              <a:hueOff val="73042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274320" rIns="274320" bIns="0" numCol="1" spcCol="1270" anchor="t" anchorCtr="0">
            <a:noAutofit/>
          </a:bodyPr>
          <a:lstStyle/>
          <a:p>
            <a:pPr marL="174625" lvl="1" indent="-174625" defTabSz="622300">
              <a:lnSpc>
                <a:spcPct val="90000"/>
              </a:lnSpc>
              <a:spcBef>
                <a:spcPct val="0"/>
              </a:spcBef>
              <a:spcAft>
                <a:spcPts val="600"/>
              </a:spcAft>
              <a:buFont typeface="Arial" panose="020B0604020202020204" pitchFamily="34" charset="0"/>
              <a:buChar char="•"/>
            </a:pPr>
            <a:r>
              <a:rPr lang="en-US" altLang="zh-TW" sz="1400" dirty="0">
                <a:ea typeface="新細明體"/>
                <a:cs typeface="Arial"/>
              </a:rPr>
              <a:t>Hydrophilic performance</a:t>
            </a:r>
          </a:p>
          <a:p>
            <a:pPr marL="174625" lvl="1" indent="-174625" defTabSz="622300">
              <a:lnSpc>
                <a:spcPct val="90000"/>
              </a:lnSpc>
              <a:spcBef>
                <a:spcPct val="0"/>
              </a:spcBef>
              <a:spcAft>
                <a:spcPts val="600"/>
              </a:spcAft>
              <a:buFont typeface="Arial" panose="020B0604020202020204" pitchFamily="34" charset="0"/>
              <a:buChar char="•"/>
            </a:pPr>
            <a:r>
              <a:rPr lang="en-US" altLang="zh-TW" sz="1400" dirty="0">
                <a:ea typeface="新細明體"/>
                <a:cs typeface="Arial"/>
              </a:rPr>
              <a:t>Biocompatibility</a:t>
            </a:r>
          </a:p>
          <a:p>
            <a:pPr marL="174625" lvl="1" indent="-174625" defTabSz="622300">
              <a:lnSpc>
                <a:spcPct val="90000"/>
              </a:lnSpc>
              <a:spcBef>
                <a:spcPct val="0"/>
              </a:spcBef>
              <a:spcAft>
                <a:spcPts val="600"/>
              </a:spcAft>
              <a:buFont typeface="Arial" panose="020B0604020202020204" pitchFamily="34" charset="0"/>
              <a:buChar char="•"/>
            </a:pPr>
            <a:r>
              <a:rPr lang="en-US" altLang="zh-TW" sz="1400" dirty="0">
                <a:ea typeface="新細明體"/>
                <a:cs typeface="Arial"/>
              </a:rPr>
              <a:t>Low autofluorescence</a:t>
            </a:r>
          </a:p>
          <a:p>
            <a:pPr marL="174625" lvl="1" indent="-174625" defTabSz="622300">
              <a:lnSpc>
                <a:spcPct val="90000"/>
              </a:lnSpc>
              <a:spcBef>
                <a:spcPct val="0"/>
              </a:spcBef>
              <a:spcAft>
                <a:spcPts val="600"/>
              </a:spcAft>
              <a:buFont typeface="Arial" panose="020B0604020202020204" pitchFamily="34" charset="0"/>
              <a:buChar char="•"/>
            </a:pPr>
            <a:r>
              <a:rPr lang="en-US" altLang="zh-TW" sz="1400" dirty="0">
                <a:ea typeface="新細明體"/>
                <a:cs typeface="Arial"/>
              </a:rPr>
              <a:t>Optical clarity</a:t>
            </a:r>
          </a:p>
          <a:p>
            <a:pPr marL="174625" lvl="1" indent="-174625" defTabSz="622300">
              <a:lnSpc>
                <a:spcPct val="90000"/>
              </a:lnSpc>
              <a:spcBef>
                <a:spcPct val="0"/>
              </a:spcBef>
              <a:spcAft>
                <a:spcPts val="600"/>
              </a:spcAft>
              <a:buFont typeface="Arial" panose="020B0604020202020204" pitchFamily="34" charset="0"/>
              <a:buChar char="•"/>
            </a:pPr>
            <a:r>
              <a:rPr lang="en-US" altLang="zh-TW" sz="1400" dirty="0">
                <a:ea typeface="新細明體"/>
                <a:cs typeface="Arial"/>
              </a:rPr>
              <a:t>3.9mil backing thickness</a:t>
            </a:r>
            <a:endParaRPr lang="en-GB" altLang="zh-TW" sz="1400" dirty="0">
              <a:ea typeface="新細明體" panose="02020500000000000000" pitchFamily="18" charset="-120"/>
              <a:cs typeface="Arial" pitchFamily="34" charset="0"/>
            </a:endParaRPr>
          </a:p>
        </p:txBody>
      </p:sp>
      <p:sp>
        <p:nvSpPr>
          <p:cNvPr id="6" name="Freeform: Shape 5">
            <a:extLst>
              <a:ext uri="{FF2B5EF4-FFF2-40B4-BE49-F238E27FC236}">
                <a16:creationId xmlns:a16="http://schemas.microsoft.com/office/drawing/2014/main" id="{17AAF1CB-3285-4A59-6036-FAA39DFFA719}"/>
              </a:ext>
            </a:extLst>
          </p:cNvPr>
          <p:cNvSpPr/>
          <p:nvPr/>
        </p:nvSpPr>
        <p:spPr>
          <a:xfrm>
            <a:off x="399043" y="1865261"/>
            <a:ext cx="3205169" cy="457200"/>
          </a:xfrm>
          <a:custGeom>
            <a:avLst/>
            <a:gdLst>
              <a:gd name="connsiteX0" fmla="*/ 0 w 5689600"/>
              <a:gd name="connsiteY0" fmla="*/ 68881 h 413280"/>
              <a:gd name="connsiteX1" fmla="*/ 68881 w 5689600"/>
              <a:gd name="connsiteY1" fmla="*/ 0 h 413280"/>
              <a:gd name="connsiteX2" fmla="*/ 5620719 w 5689600"/>
              <a:gd name="connsiteY2" fmla="*/ 0 h 413280"/>
              <a:gd name="connsiteX3" fmla="*/ 5689600 w 5689600"/>
              <a:gd name="connsiteY3" fmla="*/ 68881 h 413280"/>
              <a:gd name="connsiteX4" fmla="*/ 5689600 w 5689600"/>
              <a:gd name="connsiteY4" fmla="*/ 344399 h 413280"/>
              <a:gd name="connsiteX5" fmla="*/ 5620719 w 5689600"/>
              <a:gd name="connsiteY5" fmla="*/ 413280 h 413280"/>
              <a:gd name="connsiteX6" fmla="*/ 68881 w 5689600"/>
              <a:gd name="connsiteY6" fmla="*/ 413280 h 413280"/>
              <a:gd name="connsiteX7" fmla="*/ 0 w 5689600"/>
              <a:gd name="connsiteY7" fmla="*/ 344399 h 413280"/>
              <a:gd name="connsiteX8" fmla="*/ 0 w 568960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13280">
                <a:moveTo>
                  <a:pt x="0" y="68881"/>
                </a:moveTo>
                <a:cubicBezTo>
                  <a:pt x="0" y="30839"/>
                  <a:pt x="30839" y="0"/>
                  <a:pt x="68881" y="0"/>
                </a:cubicBezTo>
                <a:lnTo>
                  <a:pt x="5620719" y="0"/>
                </a:lnTo>
                <a:cubicBezTo>
                  <a:pt x="5658761" y="0"/>
                  <a:pt x="5689600" y="30839"/>
                  <a:pt x="5689600" y="68881"/>
                </a:cubicBezTo>
                <a:lnTo>
                  <a:pt x="5689600" y="344399"/>
                </a:lnTo>
                <a:cubicBezTo>
                  <a:pt x="5689600" y="382441"/>
                  <a:pt x="5658761" y="413280"/>
                  <a:pt x="5620719" y="413280"/>
                </a:cubicBezTo>
                <a:lnTo>
                  <a:pt x="68881" y="413280"/>
                </a:lnTo>
                <a:cubicBezTo>
                  <a:pt x="30839" y="413280"/>
                  <a:pt x="0" y="382441"/>
                  <a:pt x="0" y="344399"/>
                </a:cubicBezTo>
                <a:lnTo>
                  <a:pt x="0" y="68881"/>
                </a:lnTo>
                <a:close/>
              </a:path>
            </a:pathLst>
          </a:custGeom>
          <a:solidFill>
            <a:srgbClr val="3333FF"/>
          </a:solidFill>
          <a:ln>
            <a:solidFill>
              <a:srgbClr val="3333FF"/>
            </a:solidFill>
          </a:ln>
        </p:spPr>
        <p:style>
          <a:lnRef idx="2">
            <a:schemeClr val="lt1">
              <a:hueOff val="0"/>
              <a:satOff val="0"/>
              <a:lumOff val="0"/>
              <a:alphaOff val="0"/>
            </a:schemeClr>
          </a:lnRef>
          <a:fillRef idx="1">
            <a:schemeClr val="accent2">
              <a:hueOff val="730420"/>
              <a:satOff val="0"/>
              <a:lumOff val="0"/>
              <a:alphaOff val="0"/>
            </a:schemeClr>
          </a:fillRef>
          <a:effectRef idx="0">
            <a:schemeClr val="accent2">
              <a:hueOff val="730420"/>
              <a:satOff val="0"/>
              <a:lumOff val="0"/>
              <a:alphaOff val="0"/>
            </a:schemeClr>
          </a:effectRef>
          <a:fontRef idx="minor">
            <a:schemeClr val="lt1"/>
          </a:fontRef>
        </p:style>
        <p:txBody>
          <a:bodyPr spcFirstLastPara="0" vert="horz" wrap="square" lIns="235228" tIns="20175" rIns="235228" bIns="20175" numCol="1" spcCol="1270" anchor="ctr" anchorCtr="0">
            <a:noAutofit/>
          </a:bodyPr>
          <a:lstStyle/>
          <a:p>
            <a:pPr marL="0" lvl="0" indent="0" algn="l" defTabSz="622300">
              <a:lnSpc>
                <a:spcPct val="90000"/>
              </a:lnSpc>
              <a:spcBef>
                <a:spcPct val="0"/>
              </a:spcBef>
              <a:buNone/>
            </a:pPr>
            <a:r>
              <a:rPr lang="en-US" altLang="zh-TW" sz="1400" kern="1200" dirty="0"/>
              <a:t>All 3M™ Hydrophilic films offer….</a:t>
            </a:r>
          </a:p>
        </p:txBody>
      </p:sp>
      <p:sp>
        <p:nvSpPr>
          <p:cNvPr id="7" name="Rectangle 6">
            <a:extLst>
              <a:ext uri="{FF2B5EF4-FFF2-40B4-BE49-F238E27FC236}">
                <a16:creationId xmlns:a16="http://schemas.microsoft.com/office/drawing/2014/main" id="{AF0A8F2E-F55F-444C-5971-A1560CE402CD}"/>
              </a:ext>
            </a:extLst>
          </p:cNvPr>
          <p:cNvSpPr/>
          <p:nvPr/>
        </p:nvSpPr>
        <p:spPr>
          <a:xfrm>
            <a:off x="-1" y="0"/>
            <a:ext cx="182880" cy="6858000"/>
          </a:xfrm>
          <a:prstGeom prst="rect">
            <a:avLst/>
          </a:prstGeom>
          <a:gradFill>
            <a:gsLst>
              <a:gs pos="50000">
                <a:srgbClr val="003CE6"/>
              </a:gs>
              <a:gs pos="0">
                <a:srgbClr val="00C8E6"/>
              </a:gs>
              <a:gs pos="100000">
                <a:srgbClr val="1E1E9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382378A-0B75-E62B-2463-31EBB21EF4E8}"/>
              </a:ext>
            </a:extLst>
          </p:cNvPr>
          <p:cNvSpPr txBox="1"/>
          <p:nvPr/>
        </p:nvSpPr>
        <p:spPr>
          <a:xfrm>
            <a:off x="4348123" y="6097200"/>
            <a:ext cx="6874112" cy="338554"/>
          </a:xfrm>
          <a:prstGeom prst="rect">
            <a:avLst/>
          </a:prstGeom>
          <a:noFill/>
        </p:spPr>
        <p:txBody>
          <a:bodyPr wrap="square">
            <a:spAutoFit/>
          </a:bodyPr>
          <a:lstStyle/>
          <a:p>
            <a:r>
              <a:rPr lang="en-US" sz="800" dirty="0"/>
              <a:t>Product as supplied in original packaging will maintain stated properties for stated period from date of manufacture when stored in conditions listed on the relevant technical information sheet.  Please see website for additional details.</a:t>
            </a:r>
          </a:p>
        </p:txBody>
      </p:sp>
    </p:spTree>
    <p:extLst>
      <p:ext uri="{BB962C8B-B14F-4D97-AF65-F5344CB8AC3E}">
        <p14:creationId xmlns:p14="http://schemas.microsoft.com/office/powerpoint/2010/main" val="3615313152"/>
      </p:ext>
    </p:extLst>
  </p:cSld>
  <p:clrMapOvr>
    <a:masterClrMapping/>
  </p:clrMapOvr>
  <p:transition spd="med">
    <p:fade/>
  </p:transition>
  <p:extLst>
    <p:ext uri="{6950BFC3-D8DA-4A85-94F7-54DA5524770B}">
      <p188:commentRel xmlns:p188="http://schemas.microsoft.com/office/powerpoint/2018/8/main" r:id="rId4"/>
    </p:ext>
  </p:extLst>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304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iW3h0fqBJYkF31lKbxfN4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_gR1.9LA86DUJSGY9giaF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Nbpmj2sbpLpGpYNkARc0y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pvuDBJS7xMFcQerfuk9d4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YLjbov62rEk3p7UReGM44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kZOnDNEu._9mFEjKl_7f4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sjdvfAIDosGC1RT278NL3g"/>
</p:tagLst>
</file>

<file path=ppt/theme/theme1.xml><?xml version="1.0" encoding="utf-8"?>
<a:theme xmlns:a="http://schemas.openxmlformats.org/drawingml/2006/main" name="150209_3M_PPTTemplate_v7">
  <a:themeElements>
    <a:clrScheme name="TRIFECTA 11 Pur_Mar_Mag-A">
      <a:dk1>
        <a:sysClr val="windowText" lastClr="000000"/>
      </a:dk1>
      <a:lt1>
        <a:srgbClr val="FFFFFF"/>
      </a:lt1>
      <a:dk2>
        <a:srgbClr val="A8A8A8"/>
      </a:dk2>
      <a:lt2>
        <a:srgbClr val="595959"/>
      </a:lt2>
      <a:accent1>
        <a:srgbClr val="8228B4"/>
      </a:accent1>
      <a:accent2>
        <a:srgbClr val="8C006E"/>
      </a:accent2>
      <a:accent3>
        <a:srgbClr val="DC14AA"/>
      </a:accent3>
      <a:accent4>
        <a:srgbClr val="FAAA19"/>
      </a:accent4>
      <a:accent5>
        <a:srgbClr val="D2D2D2"/>
      </a:accent5>
      <a:accent6>
        <a:srgbClr val="F50000"/>
      </a:accent6>
      <a:hlink>
        <a:srgbClr val="0563C1"/>
      </a:hlink>
      <a:folHlink>
        <a:srgbClr val="1E4E79"/>
      </a:folHlink>
    </a:clrScheme>
    <a:fontScheme name="3M Fonts TTF">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ln>
          <a:noFill/>
        </a:ln>
      </a:spPr>
      <a:bodyPr lIns="180000" tIns="180000" rIns="180000" bIns="180000" rtlCol="0" anchor="t"/>
      <a:lstStyle>
        <a:defPPr>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blank.potx" id="{76C96213-D747-4720-83D2-A9C4E37202CD}" vid="{02F324C2-696B-4914-8A1C-02B3EC5D0EAF}"/>
    </a:ext>
  </a:extLst>
</a:theme>
</file>

<file path=ppt/theme/theme2.xml><?xml version="1.0" encoding="utf-8"?>
<a:theme xmlns:a="http://schemas.openxmlformats.org/drawingml/2006/main" name="Office Theme">
  <a:themeElements>
    <a:clrScheme name="3M Colours">
      <a:dk1>
        <a:sysClr val="windowText" lastClr="000000"/>
      </a:dk1>
      <a:lt1>
        <a:sysClr val="window" lastClr="FFFFFF"/>
      </a:lt1>
      <a:dk2>
        <a:srgbClr val="595959"/>
      </a:dk2>
      <a:lt2>
        <a:srgbClr val="D2D2D2"/>
      </a:lt2>
      <a:accent1>
        <a:srgbClr val="FF0000"/>
      </a:accent1>
      <a:accent2>
        <a:srgbClr val="F5821E"/>
      </a:accent2>
      <a:accent3>
        <a:srgbClr val="FAAA19"/>
      </a:accent3>
      <a:accent4>
        <a:srgbClr val="FF0000"/>
      </a:accent4>
      <a:accent5>
        <a:srgbClr val="F5821E"/>
      </a:accent5>
      <a:accent6>
        <a:srgbClr val="FAAA19"/>
      </a:accent6>
      <a:hlink>
        <a:srgbClr val="000000"/>
      </a:hlink>
      <a:folHlink>
        <a:srgbClr val="000000"/>
      </a:folHlink>
    </a:clrScheme>
    <a:fontScheme name="3M">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3M Colours">
      <a:dk1>
        <a:sysClr val="windowText" lastClr="000000"/>
      </a:dk1>
      <a:lt1>
        <a:sysClr val="window" lastClr="FFFFFF"/>
      </a:lt1>
      <a:dk2>
        <a:srgbClr val="595959"/>
      </a:dk2>
      <a:lt2>
        <a:srgbClr val="D2D2D2"/>
      </a:lt2>
      <a:accent1>
        <a:srgbClr val="FF0000"/>
      </a:accent1>
      <a:accent2>
        <a:srgbClr val="F5821E"/>
      </a:accent2>
      <a:accent3>
        <a:srgbClr val="FAAA19"/>
      </a:accent3>
      <a:accent4>
        <a:srgbClr val="FF0000"/>
      </a:accent4>
      <a:accent5>
        <a:srgbClr val="F5821E"/>
      </a:accent5>
      <a:accent6>
        <a:srgbClr val="FAAA19"/>
      </a:accent6>
      <a:hlink>
        <a:srgbClr val="000000"/>
      </a:hlink>
      <a:folHlink>
        <a:srgbClr val="000000"/>
      </a:folHlink>
    </a:clrScheme>
    <a:fontScheme name="3M">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9b1ff83-fcbf-447d-97e9-0d3e6f3a9a03" xsi:nil="true"/>
    <lcf76f155ced4ddcb4097134ff3c332f xmlns="6fb88563-0764-46c9-b83f-f0eb77b44d6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E05E76890259B43A70F6FB3D3EB1561" ma:contentTypeVersion="14" ma:contentTypeDescription="Create a new document." ma:contentTypeScope="" ma:versionID="5958e747e652fcc88f0d7da50785e5aa">
  <xsd:schema xmlns:xsd="http://www.w3.org/2001/XMLSchema" xmlns:xs="http://www.w3.org/2001/XMLSchema" xmlns:p="http://schemas.microsoft.com/office/2006/metadata/properties" xmlns:ns2="6fb88563-0764-46c9-b83f-f0eb77b44d64" xmlns:ns3="bbddd86e-bed5-4a5a-93dd-37fe37601e50" xmlns:ns4="49b1ff83-fcbf-447d-97e9-0d3e6f3a9a03" targetNamespace="http://schemas.microsoft.com/office/2006/metadata/properties" ma:root="true" ma:fieldsID="2c86513d66439a616d8598505a1c5532" ns2:_="" ns3:_="" ns4:_="">
    <xsd:import namespace="6fb88563-0764-46c9-b83f-f0eb77b44d64"/>
    <xsd:import namespace="bbddd86e-bed5-4a5a-93dd-37fe37601e50"/>
    <xsd:import namespace="49b1ff83-fcbf-447d-97e9-0d3e6f3a9a0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4: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b88563-0764-46c9-b83f-f0eb77b44d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727abb3-b6a4-4605-be73-24578a989ce7"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ddd86e-bed5-4a5a-93dd-37fe37601e5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b1ff83-fcbf-447d-97e9-0d3e6f3a9a03"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078cac21-3fc8-4da8-b0cb-527c0d7cef2e}" ma:internalName="TaxCatchAll" ma:showField="CatchAllData" ma:web="bbddd86e-bed5-4a5a-93dd-37fe37601e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20027E-F649-486D-9C2A-92784475EFB3}">
  <ds:schemaRefs>
    <ds:schemaRef ds:uri="http://schemas.microsoft.com/sharepoint/v3/contenttype/forms"/>
  </ds:schemaRefs>
</ds:datastoreItem>
</file>

<file path=customXml/itemProps2.xml><?xml version="1.0" encoding="utf-8"?>
<ds:datastoreItem xmlns:ds="http://schemas.openxmlformats.org/officeDocument/2006/customXml" ds:itemID="{87D4CA7E-E4EE-4FCB-990A-1AF93FBB74DA}">
  <ds:schemaRefs>
    <ds:schemaRef ds:uri="http://schemas.microsoft.com/office/2006/documentManagement/types"/>
    <ds:schemaRef ds:uri="http://schemas.microsoft.com/office/infopath/2007/PartnerControls"/>
    <ds:schemaRef ds:uri="49b1ff83-fcbf-447d-97e9-0d3e6f3a9a03"/>
    <ds:schemaRef ds:uri="http://purl.org/dc/elements/1.1/"/>
    <ds:schemaRef ds:uri="http://schemas.microsoft.com/office/2006/metadata/properties"/>
    <ds:schemaRef ds:uri="http://purl.org/dc/terms/"/>
    <ds:schemaRef ds:uri="http://schemas.openxmlformats.org/package/2006/metadata/core-properties"/>
    <ds:schemaRef ds:uri="6fb88563-0764-46c9-b83f-f0eb77b44d64"/>
    <ds:schemaRef ds:uri="bbddd86e-bed5-4a5a-93dd-37fe37601e50"/>
    <ds:schemaRef ds:uri="http://www.w3.org/XML/1998/namespace"/>
    <ds:schemaRef ds:uri="http://purl.org/dc/dcmitype/"/>
  </ds:schemaRefs>
</ds:datastoreItem>
</file>

<file path=customXml/itemProps3.xml><?xml version="1.0" encoding="utf-8"?>
<ds:datastoreItem xmlns:ds="http://schemas.openxmlformats.org/officeDocument/2006/customXml" ds:itemID="{7B359BF3-8C87-437F-9CFD-1332EF7FA0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b88563-0764-46c9-b83f-f0eb77b44d64"/>
    <ds:schemaRef ds:uri="bbddd86e-bed5-4a5a-93dd-37fe37601e50"/>
    <ds:schemaRef ds:uri="49b1ff83-fcbf-447d-97e9-0d3e6f3a9a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4299</Words>
  <Application>Microsoft Office PowerPoint</Application>
  <PresentationFormat>Widescreen</PresentationFormat>
  <Paragraphs>554</Paragraphs>
  <Slides>20</Slides>
  <Notes>20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1" baseType="lpstr">
      <vt:lpstr>3M Circular</vt:lpstr>
      <vt:lpstr>3M Circular Bold</vt:lpstr>
      <vt:lpstr>3M Circular Book</vt:lpstr>
      <vt:lpstr>3M Circular TT Bold</vt:lpstr>
      <vt:lpstr>3M Circular TT Book</vt:lpstr>
      <vt:lpstr>3M Circular TT Light</vt:lpstr>
      <vt:lpstr>Arial</vt:lpstr>
      <vt:lpstr>Droid Sans</vt:lpstr>
      <vt:lpstr>Open Sans</vt:lpstr>
      <vt:lpstr>150209_3M_PPTTemplate_v7</vt:lpstr>
      <vt:lpstr>think-cell Slide</vt:lpstr>
      <vt:lpstr>Microfluidics &amp; Diagnostics Global Portfolio</vt:lpstr>
      <vt:lpstr>PowerPoint Presentation</vt:lpstr>
      <vt:lpstr>PowerPoint Presentation</vt:lpstr>
      <vt:lpstr>Diagnostics are poised for growth</vt:lpstr>
      <vt:lpstr>Diagnostics is a demanding market with specific considerations </vt:lpstr>
      <vt:lpstr>PowerPoint Presentation</vt:lpstr>
      <vt:lpstr>PowerPoint Presentation</vt:lpstr>
      <vt:lpstr>Connecting People, Ideas and Technologies</vt:lpstr>
      <vt:lpstr>3M™ Microfluidic Hydrophilic Film Solutions</vt:lpstr>
      <vt:lpstr>3M™ Microfluidic Adhesive 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Microfluidics &amp; Diagnostics Global Portfolio</dc:title>
  <dc:creator/>
  <dc:description>brand.3M.com</dc:description>
  <cp:lastModifiedBy/>
  <cp:revision>28</cp:revision>
  <dcterms:created xsi:type="dcterms:W3CDTF">2020-09-22T14:20:37Z</dcterms:created>
  <dcterms:modified xsi:type="dcterms:W3CDTF">2023-04-18T15:00:46Z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1958178</vt:lpwstr>
  </property>
  <property fmtid="{D5CDD505-2E9C-101B-9397-08002B2CF9AE}" pid="3" name="NXPowerLiteSettings">
    <vt:lpwstr>A74006B004C800</vt:lpwstr>
  </property>
  <property fmtid="{D5CDD505-2E9C-101B-9397-08002B2CF9AE}" pid="4" name="NXPowerLiteVersion">
    <vt:lpwstr>D6.0.7</vt:lpwstr>
  </property>
  <property fmtid="{D5CDD505-2E9C-101B-9397-08002B2CF9AE}" pid="5" name="ContentTypeId">
    <vt:lpwstr>0x0101005E05E76890259B43A70F6FB3D3EB1561</vt:lpwstr>
  </property>
  <property fmtid="{D5CDD505-2E9C-101B-9397-08002B2CF9AE}" pid="6" name="MediaServiceImageTags">
    <vt:lpwstr/>
  </property>
</Properties>
</file>