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5"/>
  </p:notesMasterIdLst>
  <p:sldIdLst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E97A381-C6BC-7B0C-3DB7-25148B34D01C}" name="Jehanne El Mrabet CW" initials="JEMC" userId="S::ACK6MZZ@mmm.com::a6934dd2-08f7-43c4-a913-acb57fac275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69"/>
    <p:restoredTop sz="91961" autoAdjust="0"/>
  </p:normalViewPr>
  <p:slideViewPr>
    <p:cSldViewPr snapToGrid="0">
      <p:cViewPr varScale="1">
        <p:scale>
          <a:sx n="103" d="100"/>
          <a:sy n="103" d="100"/>
        </p:scale>
        <p:origin x="1197" y="5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589AB-C300-4EEC-A57D-9E74D9C17A9A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997DF-1A19-4F47-8584-B42FD7DE41A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42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>
                <a:latin typeface="Arial" panose="020B0604020202020204" pitchFamily="34" charset="0"/>
              </a:rPr>
              <a:t>Incision médiane, ouvertures chirurgicales sur le flanc droit,</a:t>
            </a:r>
          </a:p>
          <a:p>
            <a:r>
              <a:rPr lang="fr-CA" dirty="0">
                <a:latin typeface="Arial" panose="020B0604020202020204" pitchFamily="34" charset="0"/>
              </a:rPr>
              <a:t>y compris le tissu nécrotique, Traitement V.A.C nécessaire pour la fermeture</a:t>
            </a:r>
          </a:p>
          <a:p>
            <a:endParaRPr lang="en-CA" altLang="en-US" dirty="0">
              <a:latin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</a:rPr>
              <a:t>1. Aucun pontage entre les 3 plaies</a:t>
            </a:r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1DF5E82-B058-4A79-AF93-382BBC4CB096}" type="slidenum">
              <a:rPr lang="en-CA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lang="en-CA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000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>
                <a:latin typeface="Arial" panose="020B0604020202020204" pitchFamily="34" charset="0"/>
              </a:rPr>
              <a:t>Vous pouvez enseigner d’autres façons de réparer.. la théorie est la même</a:t>
            </a:r>
          </a:p>
          <a:p>
            <a:r>
              <a:rPr lang="fr-CA" dirty="0">
                <a:latin typeface="Arial" panose="020B0604020202020204" pitchFamily="34" charset="0"/>
              </a:rPr>
              <a:t>1. Protéger la peau environnante et tout </a:t>
            </a:r>
            <a:r>
              <a:rPr lang="cs-CZ" dirty="0">
                <a:latin typeface="Arial" panose="020B0604020202020204" pitchFamily="34" charset="0"/>
              </a:rPr>
              <a:t>lier</a:t>
            </a:r>
            <a:r>
              <a:rPr lang="fr-CA" dirty="0">
                <a:latin typeface="Arial" panose="020B0604020202020204" pitchFamily="34" charset="0"/>
              </a:rPr>
              <a:t> au Pansement </a:t>
            </a:r>
            <a:r>
              <a:rPr lang="fr-CA" dirty="0" err="1">
                <a:latin typeface="Arial" panose="020B0604020202020204" pitchFamily="34" charset="0"/>
              </a:rPr>
              <a:t>Granufoam</a:t>
            </a:r>
            <a:endParaRPr lang="fr-CA" dirty="0">
              <a:latin typeface="Arial" panose="020B0604020202020204" pitchFamily="34" charset="0"/>
            </a:endParaRP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F4D68F-BF4E-4B25-90AA-4385A10BDA45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103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  <a:defRPr/>
            </a:pPr>
            <a:r>
              <a:rPr lang="fr-CA" dirty="0"/>
              <a:t>Mousse manquante sur le lit de la plaie</a:t>
            </a:r>
          </a:p>
          <a:p>
            <a:pPr marL="232943" indent="-232943">
              <a:buFontTx/>
              <a:buAutoNum type="arabicPeriod"/>
              <a:defRPr/>
            </a:pPr>
            <a:r>
              <a:rPr lang="fr-CA" dirty="0"/>
              <a:t>Tampon </a:t>
            </a:r>
            <a:r>
              <a:rPr lang="fr-CA" dirty="0" err="1"/>
              <a:t>SensaT.R.A.C</a:t>
            </a:r>
            <a:r>
              <a:rPr lang="fr-CA" dirty="0"/>
              <a:t>. sur la peau</a:t>
            </a:r>
          </a:p>
          <a:p>
            <a:pPr>
              <a:defRPr/>
            </a:pPr>
            <a:r>
              <a:rPr lang="fr-CA" dirty="0"/>
              <a:t>Que peut-il arriver lorsque le Tampon </a:t>
            </a:r>
            <a:r>
              <a:rPr lang="fr-CA" dirty="0" err="1"/>
              <a:t>SensaT.R.A.C</a:t>
            </a:r>
            <a:r>
              <a:rPr lang="fr-CA" dirty="0"/>
              <a:t>. est sur la peau?</a:t>
            </a:r>
            <a:r>
              <a:rPr lang="fr-CA" baseline="0" dirty="0"/>
              <a:t> -/&gt; lésion de pression cutanée possible</a:t>
            </a:r>
          </a:p>
          <a:p>
            <a:pPr>
              <a:defRPr/>
            </a:pPr>
            <a:r>
              <a:rPr lang="fr-CA" dirty="0"/>
              <a:t>Tampon </a:t>
            </a:r>
            <a:r>
              <a:rPr lang="fr-CA" dirty="0" err="1"/>
              <a:t>SensaT.R.A.C</a:t>
            </a:r>
            <a:r>
              <a:rPr lang="fr-CA" dirty="0"/>
              <a:t>. sur la mousse.. Toujours...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r>
              <a:rPr lang="fr-CA" dirty="0"/>
              <a:t>Appliqué par un(e) IA</a:t>
            </a:r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0AC2F4-0638-4FDD-A1F2-B3B53156AC53}" type="slidenum">
              <a:rPr lang="en-CA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862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Résection intestinale et vésicale. Pour une stomie et une </a:t>
            </a:r>
            <a:r>
              <a:rPr lang="fr-CA" dirty="0" err="1"/>
              <a:t>urostomie</a:t>
            </a:r>
            <a:r>
              <a:rPr lang="fr-CA" dirty="0"/>
              <a:t>, l’incision était trop serrée pour </a:t>
            </a:r>
            <a:r>
              <a:rPr lang="cs-CZ" dirty="0"/>
              <a:t>être fermée</a:t>
            </a:r>
            <a:r>
              <a:rPr lang="fr-CA" dirty="0"/>
              <a:t> pendant les soins peropératoires. Incision laissée ouverte pour le Traitement V.A.C.</a:t>
            </a:r>
          </a:p>
          <a:p>
            <a:r>
              <a:rPr lang="fr-CA" dirty="0"/>
              <a:t>Deux Traitements V.A.C. </a:t>
            </a:r>
            <a:r>
              <a:rPr lang="cs-CZ" dirty="0"/>
              <a:t>liés</a:t>
            </a:r>
            <a:r>
              <a:rPr lang="fr-CA" dirty="0"/>
              <a:t> en Y. </a:t>
            </a:r>
          </a:p>
          <a:p>
            <a:r>
              <a:rPr lang="fr-CA" dirty="0"/>
              <a:t>Celui en haut à gauche – le Tampon </a:t>
            </a:r>
            <a:r>
              <a:rPr lang="fr-CA" dirty="0" err="1"/>
              <a:t>SensaT.R.A.C</a:t>
            </a:r>
            <a:r>
              <a:rPr lang="fr-CA" dirty="0"/>
              <a:t>. n’est même pas sur la mousse, il est sur la peau...</a:t>
            </a:r>
            <a:r>
              <a:rPr lang="fr-CA" baseline="0" dirty="0"/>
              <a:t> </a:t>
            </a:r>
          </a:p>
          <a:p>
            <a:r>
              <a:rPr lang="fr-CA" baseline="0" dirty="0"/>
              <a:t>Celui sous la stomie est trop petit, le Tampon </a:t>
            </a:r>
            <a:r>
              <a:rPr lang="fr-CA" dirty="0" err="1"/>
              <a:t>SensaT.R.A.C</a:t>
            </a:r>
            <a:r>
              <a:rPr lang="fr-CA" dirty="0"/>
              <a:t>.</a:t>
            </a:r>
            <a:r>
              <a:rPr lang="fr-CA" baseline="0" dirty="0"/>
              <a:t> est sur la peau.</a:t>
            </a:r>
          </a:p>
          <a:p>
            <a:r>
              <a:rPr lang="fr-CA" baseline="0" dirty="0"/>
              <a:t>Pourquoi le chirurgien ne relierait-il pas les 2 incisions pour une combinaison</a:t>
            </a:r>
            <a:r>
              <a:rPr lang="cs-CZ" baseline="0" dirty="0"/>
              <a:t> d</a:t>
            </a:r>
            <a:r>
              <a:rPr lang="fr-CA" dirty="0"/>
              <a:t>’</a:t>
            </a:r>
            <a:r>
              <a:rPr lang="cs-CZ" dirty="0"/>
              <a:t>application</a:t>
            </a:r>
            <a:r>
              <a:rPr lang="fr-CA" baseline="0" dirty="0"/>
              <a:t> du Traitement V.A.C.</a:t>
            </a:r>
            <a:r>
              <a:rPr lang="cs-CZ" baseline="0" dirty="0"/>
              <a:t> sur l</a:t>
            </a:r>
            <a:r>
              <a:rPr lang="fr-CA" dirty="0"/>
              <a:t>’</a:t>
            </a:r>
            <a:r>
              <a:rPr lang="cs-CZ" dirty="0"/>
              <a:t>incision</a:t>
            </a:r>
            <a:r>
              <a:rPr lang="fr-CA" baseline="0" dirty="0"/>
              <a:t>?</a:t>
            </a:r>
          </a:p>
          <a:p>
            <a:r>
              <a:rPr lang="fr-CA" baseline="0" dirty="0"/>
              <a:t>Appliqué par des chirurgiens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997DF-1A19-4F47-8584-B42FD7DE41A2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575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>
                <a:latin typeface="Arial" panose="020B0604020202020204" pitchFamily="34" charset="0"/>
              </a:rPr>
              <a:t>Incision gynécologique, patiente diabétique. </a:t>
            </a:r>
          </a:p>
          <a:p>
            <a:r>
              <a:rPr lang="fr-CA" dirty="0">
                <a:latin typeface="Arial" panose="020B0604020202020204" pitchFamily="34" charset="0"/>
              </a:rPr>
              <a:t>1 La mousse n’est pas assez large pour vraiment protéger de toute traction de la peau.</a:t>
            </a:r>
          </a:p>
          <a:p>
            <a:r>
              <a:rPr lang="fr-CA" dirty="0">
                <a:latin typeface="Arial" panose="020B0604020202020204" pitchFamily="34" charset="0"/>
              </a:rPr>
              <a:t>2 Tampon </a:t>
            </a:r>
            <a:r>
              <a:rPr lang="en-CA" baseline="0" dirty="0" err="1"/>
              <a:t>SensaT.R.A.C</a:t>
            </a:r>
            <a:r>
              <a:rPr lang="en-CA" baseline="0" dirty="0"/>
              <a:t>.</a:t>
            </a:r>
            <a:r>
              <a:rPr lang="fr-CA" dirty="0">
                <a:latin typeface="Arial" panose="020B0604020202020204" pitchFamily="34" charset="0"/>
              </a:rPr>
              <a:t> sur la peau</a:t>
            </a:r>
          </a:p>
          <a:p>
            <a:r>
              <a:rPr lang="fr-CA" dirty="0">
                <a:latin typeface="Arial" panose="020B0604020202020204" pitchFamily="34" charset="0"/>
              </a:rPr>
              <a:t>3 Quantité excessive de champ</a:t>
            </a:r>
          </a:p>
          <a:p>
            <a:endParaRPr lang="en-CA" altLang="en-US" dirty="0">
              <a:latin typeface="Arial" panose="020B0604020202020204" pitchFamily="34" charset="0"/>
            </a:endParaRPr>
          </a:p>
          <a:p>
            <a:r>
              <a:rPr lang="fr-CA" dirty="0">
                <a:latin typeface="Arial" panose="020B0604020202020204" pitchFamily="34" charset="0"/>
              </a:rPr>
              <a:t>Appliqué </a:t>
            </a:r>
            <a:r>
              <a:rPr lang="fr-CA" baseline="0" dirty="0">
                <a:latin typeface="Arial" panose="020B0604020202020204" pitchFamily="34" charset="0"/>
              </a:rPr>
              <a:t>par un</a:t>
            </a:r>
            <a:r>
              <a:rPr lang="cs-CZ" baseline="0" dirty="0">
                <a:latin typeface="Arial" panose="020B0604020202020204" pitchFamily="34" charset="0"/>
              </a:rPr>
              <a:t>(e)</a:t>
            </a:r>
            <a:r>
              <a:rPr lang="fr-CA" baseline="0" dirty="0">
                <a:latin typeface="Arial" panose="020B0604020202020204" pitchFamily="34" charset="0"/>
              </a:rPr>
              <a:t> chirurgien</a:t>
            </a:r>
            <a:r>
              <a:rPr lang="cs-CZ" baseline="0" dirty="0">
                <a:latin typeface="Arial" panose="020B0604020202020204" pitchFamily="34" charset="0"/>
              </a:rPr>
              <a:t>(ne)</a:t>
            </a:r>
            <a:endParaRPr lang="fr-CA" baseline="0" dirty="0">
              <a:latin typeface="Arial" panose="020B0604020202020204" pitchFamily="34" charset="0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21FA2-6B65-4673-BBBA-CA00BC58213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611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La partie distale de l’incision de la réparation du diaphragme avait </a:t>
            </a:r>
            <a:r>
              <a:rPr lang="fr-CA" dirty="0" err="1"/>
              <a:t>déhiscé</a:t>
            </a:r>
            <a:r>
              <a:rPr lang="fr-CA" dirty="0"/>
              <a:t>, le chirurgien voulait appliquer le Traitement V.A.C. </a:t>
            </a:r>
            <a:r>
              <a:rPr lang="cs-CZ" dirty="0"/>
              <a:t>pour</a:t>
            </a:r>
            <a:r>
              <a:rPr lang="fr-CA" dirty="0"/>
              <a:t> la fermeture</a:t>
            </a:r>
          </a:p>
          <a:p>
            <a:r>
              <a:rPr lang="fr-CA" dirty="0"/>
              <a:t>1 </a:t>
            </a:r>
            <a:r>
              <a:rPr lang="fr-CA" baseline="0" dirty="0"/>
              <a:t>Tampon </a:t>
            </a:r>
            <a:r>
              <a:rPr lang="en-CA" baseline="0" dirty="0" err="1"/>
              <a:t>SensaT.R.A.C</a:t>
            </a:r>
            <a:r>
              <a:rPr lang="en-CA" baseline="0" dirty="0"/>
              <a:t>.</a:t>
            </a:r>
            <a:r>
              <a:rPr lang="fr-CA" baseline="0" dirty="0"/>
              <a:t> sur la peau</a:t>
            </a:r>
          </a:p>
          <a:p>
            <a:r>
              <a:rPr lang="fr-CA" baseline="0" dirty="0"/>
              <a:t>2 Nombril couvert pour une raison quelconque</a:t>
            </a:r>
          </a:p>
          <a:p>
            <a:r>
              <a:rPr lang="fr-CA" baseline="0" dirty="0"/>
              <a:t>3 Beaucoup </a:t>
            </a:r>
            <a:r>
              <a:rPr lang="cs-CZ" baseline="0" dirty="0"/>
              <a:t>trop </a:t>
            </a:r>
            <a:r>
              <a:rPr lang="fr-CA" baseline="0" dirty="0"/>
              <a:t>de champ.</a:t>
            </a:r>
          </a:p>
          <a:p>
            <a:r>
              <a:rPr lang="fr-CA" baseline="0" dirty="0"/>
              <a:t>4 Plusieurs couches de champ</a:t>
            </a:r>
          </a:p>
          <a:p>
            <a:endParaRPr lang="en-CA" baseline="0" dirty="0"/>
          </a:p>
          <a:p>
            <a:r>
              <a:rPr lang="fr-CA" baseline="0" dirty="0"/>
              <a:t>Appliqué par un(e) 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997DF-1A19-4F47-8584-B42FD7DE41A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1164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Deux petites déhiscences avec inclusion de l’incision pour faire une combinaison d’application du Traitement V.A.C.® 3M</a:t>
            </a:r>
            <a:r>
              <a:rPr lang="fr-CA" baseline="30000" dirty="0"/>
              <a:t>MC</a:t>
            </a:r>
            <a:r>
              <a:rPr lang="fr-CA" dirty="0"/>
              <a:t> pour plaies/incisions.</a:t>
            </a:r>
          </a:p>
          <a:p>
            <a:r>
              <a:rPr lang="fr-CA" dirty="0"/>
              <a:t>Patient </a:t>
            </a:r>
            <a:r>
              <a:rPr lang="cs-CZ" dirty="0"/>
              <a:t>en</a:t>
            </a:r>
            <a:r>
              <a:rPr lang="fr-CA" dirty="0"/>
              <a:t> chirurgie générale avec résection intestinale et incision médiane avec 2 déhiscences. </a:t>
            </a:r>
          </a:p>
          <a:p>
            <a:r>
              <a:rPr lang="fr-CA" dirty="0"/>
              <a:t>Tentative d’une combinaison de mousse dans la zone avec une combinaison de traitement des plaies par pression négative </a:t>
            </a:r>
            <a:r>
              <a:rPr lang="fr-CA" dirty="0" err="1"/>
              <a:t>incisionnel</a:t>
            </a:r>
            <a:r>
              <a:rPr lang="fr-CA" dirty="0"/>
              <a:t> par-dessus pour protéger l’intégrité de l’incision restante.</a:t>
            </a:r>
          </a:p>
          <a:p>
            <a:endParaRPr lang="en-CA" dirty="0"/>
          </a:p>
          <a:p>
            <a:r>
              <a:rPr lang="fr-CA" dirty="0"/>
              <a:t>Mousse placée directement sur la peau pendant 3 jours.</a:t>
            </a:r>
          </a:p>
          <a:p>
            <a:endParaRPr lang="en-CA" baseline="0" dirty="0"/>
          </a:p>
          <a:p>
            <a:r>
              <a:rPr lang="fr-CA" baseline="0" dirty="0"/>
              <a:t>Appliquée par un(e) IA </a:t>
            </a:r>
            <a:r>
              <a:rPr lang="cs-CZ" baseline="0" dirty="0"/>
              <a:t>dans le bloc </a:t>
            </a:r>
            <a:r>
              <a:rPr lang="fr-CA" baseline="0" dirty="0"/>
              <a:t>opératoire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997DF-1A19-4F47-8584-B42FD7DE41A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5783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fr-CA" dirty="0"/>
              <a:t>La lésion de pression de stade 3 au coccyx débridée, nettoyée et prête pour le Traitement V.A.C. L’ordre était de décharger le Tampon </a:t>
            </a:r>
            <a:r>
              <a:rPr lang="fr-CA" dirty="0" err="1"/>
              <a:t>SensaT.R.A.C</a:t>
            </a:r>
            <a:r>
              <a:rPr lang="fr-CA" dirty="0"/>
              <a:t>.</a:t>
            </a:r>
            <a:r>
              <a:rPr lang="cs-CZ" dirty="0"/>
              <a:t>, </a:t>
            </a:r>
            <a:r>
              <a:rPr lang="fr-CA" dirty="0"/>
              <a:t>l’amputation au-dessus du genou bilatéral</a:t>
            </a:r>
            <a:r>
              <a:rPr lang="cs-CZ" dirty="0"/>
              <a:t>e</a:t>
            </a:r>
            <a:r>
              <a:rPr lang="fr-CA" dirty="0"/>
              <a:t>. Cas traumatique.</a:t>
            </a:r>
          </a:p>
          <a:p>
            <a:pPr marL="0" indent="0">
              <a:buFontTx/>
              <a:buNone/>
              <a:defRPr/>
            </a:pPr>
            <a:r>
              <a:rPr lang="fr-CA" dirty="0"/>
              <a:t>1.   Le Tampon </a:t>
            </a:r>
            <a:r>
              <a:rPr lang="fr-CA" dirty="0" err="1"/>
              <a:t>SensaT.R.A.C</a:t>
            </a:r>
            <a:r>
              <a:rPr lang="fr-CA" dirty="0"/>
              <a:t>. n’a pas été déchargé du pont vers une autre zone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fr-CA" dirty="0"/>
              <a:t>Couches excessives de champ, champ appliqué de l’anus au milieu du dos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fr-CA" dirty="0"/>
              <a:t>Les tubulures peuvent entraîner une plaie secondaire ou des lésions de pression si la patiente s’est assise dessus trop longtemps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fr-CA" dirty="0"/>
              <a:t>La peau environnante non protégée – fatigue cutanée et déchirures cutanées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fr-CA" dirty="0"/>
              <a:t>Nous ne sommes pas certains si la mousse est directement sur la peau ou si une couche du champ est en dessous (avec tant d’autres erreurs, nous nous le demandons)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r>
              <a:rPr lang="fr-CA" dirty="0"/>
              <a:t>Que serait-il plus facile à utiliser la prochaine fois?  Réponse : Trousse de </a:t>
            </a:r>
            <a:r>
              <a:rPr lang="cs-CZ" dirty="0"/>
              <a:t>pont pour la </a:t>
            </a:r>
            <a:r>
              <a:rPr lang="fr-CA" dirty="0"/>
              <a:t>mise en décharge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r>
              <a:rPr lang="fr-CA" dirty="0"/>
              <a:t>Je mentionne que la cliente était une patiente </a:t>
            </a:r>
            <a:r>
              <a:rPr lang="cs-CZ" dirty="0"/>
              <a:t>avec </a:t>
            </a:r>
            <a:r>
              <a:rPr lang="fr-CA" dirty="0" err="1"/>
              <a:t>amput</a:t>
            </a:r>
            <a:r>
              <a:rPr lang="cs-CZ" dirty="0"/>
              <a:t>ation</a:t>
            </a:r>
            <a:r>
              <a:rPr lang="fr-CA" dirty="0"/>
              <a:t> au-dessus du genou bilatéral</a:t>
            </a:r>
            <a:r>
              <a:rPr lang="cs-CZ" dirty="0"/>
              <a:t>e</a:t>
            </a:r>
            <a:r>
              <a:rPr lang="fr-CA" dirty="0"/>
              <a:t>. Pour renforcer l’importance d</a:t>
            </a:r>
            <a:r>
              <a:rPr lang="cs-CZ" dirty="0"/>
              <a:t>e la</a:t>
            </a:r>
            <a:r>
              <a:rPr lang="fr-CA" dirty="0"/>
              <a:t> décharge de la tubulure</a:t>
            </a:r>
            <a:r>
              <a:rPr lang="cs-CZ" dirty="0"/>
              <a:t> :</a:t>
            </a:r>
            <a:r>
              <a:rPr lang="fr-CA" dirty="0"/>
              <a:t> elle s’étendra </a:t>
            </a:r>
            <a:r>
              <a:rPr lang="cs-CZ" dirty="0"/>
              <a:t>principalement</a:t>
            </a:r>
            <a:r>
              <a:rPr lang="fr-CA" dirty="0"/>
              <a:t> sur cette ligne – risque élevé de lésion de pression due au dispositif médical</a:t>
            </a:r>
          </a:p>
          <a:p>
            <a:pPr>
              <a:defRPr/>
            </a:pPr>
            <a:endParaRPr lang="en-CA" altLang="en-US" dirty="0"/>
          </a:p>
          <a:p>
            <a:pPr>
              <a:defRPr/>
            </a:pPr>
            <a:r>
              <a:rPr lang="fr-CA" dirty="0"/>
              <a:t>Appliqué par un(e) IA GFS</a:t>
            </a:r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154254-A8DF-4C9F-B10C-A00E6F530B5A}" type="slidenum">
              <a:rPr lang="en-CA" altLang="en-US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lang="en-CA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291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Chirurgie rénale. Partie de l’incision laissée ouverte pour le drainage.</a:t>
            </a:r>
          </a:p>
          <a:p>
            <a:r>
              <a:rPr lang="fr-CA" dirty="0"/>
              <a:t>1 Plaie V.A.C. – si petite et pourquoi ne pas inclure le reste de l’incision</a:t>
            </a:r>
          </a:p>
          <a:p>
            <a:r>
              <a:rPr lang="fr-CA" baseline="0" dirty="0"/>
              <a:t>2 Le Tampon </a:t>
            </a:r>
            <a:r>
              <a:rPr lang="fr-CA" baseline="0" dirty="0" err="1"/>
              <a:t>SensaT.R.A.C</a:t>
            </a:r>
            <a:r>
              <a:rPr lang="fr-CA" baseline="0" dirty="0"/>
              <a:t>. est également trop petit. </a:t>
            </a:r>
          </a:p>
          <a:p>
            <a:r>
              <a:rPr lang="fr-CA" baseline="0" dirty="0"/>
              <a:t>Appliqué par les chirurgiens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997DF-1A19-4F47-8584-B42FD7DE41A2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039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4976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30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78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332" y="2280394"/>
            <a:ext cx="10278533" cy="477054"/>
          </a:xfrm>
        </p:spPr>
        <p:txBody>
          <a:bodyPr wrap="square" anchor="b" anchorCtr="0">
            <a:spAutoFit/>
          </a:bodyPr>
          <a:lstStyle>
            <a:lvl1pPr>
              <a:lnSpc>
                <a:spcPts val="3600"/>
              </a:lnSpc>
              <a:defRPr sz="3600">
                <a:solidFill>
                  <a:srgbClr val="2E126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2" y="2761696"/>
            <a:ext cx="10278533" cy="424048"/>
          </a:xfrm>
        </p:spPr>
        <p:txBody>
          <a:bodyPr wrap="square">
            <a:spAutoFit/>
          </a:bodyPr>
          <a:lstStyle>
            <a:lvl1pPr marL="0" marR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 sz="3200">
                <a:solidFill>
                  <a:srgbClr val="2E126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31332" y="3886200"/>
            <a:ext cx="10276800" cy="400050"/>
          </a:xfrm>
        </p:spPr>
        <p:txBody>
          <a:bodyPr/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>
                <a:solidFill>
                  <a:srgbClr val="2E1263"/>
                </a:solidFill>
              </a:defRPr>
            </a:lvl1pPr>
            <a:lvl2pPr marL="179388" indent="0">
              <a:buNone/>
              <a:defRPr/>
            </a:lvl2pPr>
            <a:lvl3pPr marL="357187" indent="0">
              <a:buNone/>
              <a:defRPr/>
            </a:lvl3pPr>
            <a:lvl4pPr marL="536575" indent="0">
              <a:buNone/>
              <a:defRPr/>
            </a:lvl4pPr>
            <a:lvl5pPr marL="715963" indent="0">
              <a:buNone/>
              <a:defRPr/>
            </a:lvl5pPr>
          </a:lstStyle>
          <a:p>
            <a:pPr lvl="0"/>
            <a:r>
              <a:rPr lang="en-US" dirty="0"/>
              <a:t>Month 00, 2014</a:t>
            </a: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28209" y="6331856"/>
            <a:ext cx="9268291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©2018 KCI Licensing, Inc. and/or Systagenix Wound Management, Limited. All rights reserved.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97147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959" y="941165"/>
            <a:ext cx="10675087" cy="4965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28209" y="6331856"/>
            <a:ext cx="9268291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©2018 KCI Licensing, Inc. and/or Systagenix Wound Management, Limited.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61B529-0F38-46F7-A92D-243EE35657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91994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8959" y="948314"/>
            <a:ext cx="4924943" cy="49856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6337300" y="948314"/>
            <a:ext cx="5230923" cy="4988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>
          <a:xfrm>
            <a:off x="828209" y="6331856"/>
            <a:ext cx="9268291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©2018 KCI Licensing, Inc. and/or Systagenix Wound Management, Limited.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61B529-0F38-46F7-A92D-243EE35657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9936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878959" y="941164"/>
            <a:ext cx="4924943" cy="49789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6337300" y="941165"/>
            <a:ext cx="5216747" cy="23580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7"/>
          </p:nvPr>
        </p:nvSpPr>
        <p:spPr>
          <a:xfrm>
            <a:off x="6337300" y="3585162"/>
            <a:ext cx="5216747" cy="23516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828209" y="6331856"/>
            <a:ext cx="9268291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©2018 KCI Licensing, Inc. and/or Systagenix Wound Management, Limited. All rights reserved.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261B529-0F38-46F7-A92D-243EE35657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079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61B529-0F38-46F7-A92D-243EE35657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2528" y="2071"/>
            <a:ext cx="12194528" cy="816851"/>
          </a:xfrm>
          <a:prstGeom prst="rect">
            <a:avLst/>
          </a:prstGeom>
          <a:solidFill>
            <a:srgbClr val="573C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7" y="220002"/>
            <a:ext cx="2696065" cy="36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471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_Pur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3574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863601" y="917575"/>
            <a:ext cx="10898716" cy="5064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4067" y="215154"/>
            <a:ext cx="11397627" cy="427784"/>
          </a:xfrm>
        </p:spPr>
        <p:txBody>
          <a:bodyPr anchor="t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261B529-0F38-46F7-A92D-243EE35657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4"/>
          </p:nvPr>
        </p:nvSpPr>
        <p:spPr>
          <a:xfrm>
            <a:off x="878958" y="6642100"/>
            <a:ext cx="10278140" cy="169956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r>
              <a:rPr lang="en-US" dirty="0"/>
              <a:t>Copyright 2017 KCI Licensing, Inc.  All rights reserved. All trademarks designated herein are proprietary to KCI USA, Inc., its affiliates and/or licensors. PRA000956-R0-US, EN (7/17)</a:t>
            </a:r>
          </a:p>
        </p:txBody>
      </p:sp>
    </p:spTree>
    <p:extLst>
      <p:ext uri="{BB962C8B-B14F-4D97-AF65-F5344CB8AC3E}">
        <p14:creationId xmlns:p14="http://schemas.microsoft.com/office/powerpoint/2010/main" val="34142359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685800"/>
            <a:ext cx="10668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27200" y="1905000"/>
            <a:ext cx="396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502400" y="1905000"/>
            <a:ext cx="3962400" cy="41148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6372" y="6333042"/>
            <a:ext cx="4325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fld id="{C261B529-0F38-46F7-A92D-243EE35657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8209" y="6331856"/>
            <a:ext cx="92682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494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73102" cy="365125"/>
          </a:xfrm>
        </p:spPr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38195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9186333" y="6599238"/>
            <a:ext cx="2844800" cy="207962"/>
          </a:xfrm>
          <a:prstGeom prst="rect">
            <a:avLst/>
          </a:prstGeom>
        </p:spPr>
        <p:txBody>
          <a:bodyPr anchor="ctr"/>
          <a:lstStyle/>
          <a:p>
            <a:pPr algn="r">
              <a:defRPr/>
            </a:pPr>
            <a:r>
              <a:rPr lang="fr-CA" sz="1000">
                <a:solidFill>
                  <a:sysClr val="window" lastClr="FFFFFF">
                    <a:lumMod val="95000"/>
                  </a:sysClr>
                </a:solidFill>
                <a:latin typeface="Arial"/>
              </a:rPr>
              <a:t>|</a:t>
            </a:r>
            <a:fld id="{5CB4F829-62C6-470D-94D4-6C2C645D9DE7}" type="slidenum">
              <a:rPr lang="en-US" sz="1000">
                <a:solidFill>
                  <a:sysClr val="window" lastClr="FFFFFF">
                    <a:lumMod val="95000"/>
                  </a:sysClr>
                </a:solidFill>
                <a:latin typeface="Arial"/>
              </a:rPr>
              <a:pPr algn="r">
                <a:defRPr/>
              </a:pPr>
              <a:t>‹#›</a:t>
            </a:fld>
            <a:r>
              <a:rPr lang="fr-CA" sz="1000">
                <a:solidFill>
                  <a:sysClr val="window" lastClr="FFFFFF">
                    <a:lumMod val="95000"/>
                  </a:sysClr>
                </a:solidFill>
                <a:latin typeface="Arial"/>
              </a:rPr>
              <a:t>|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0" y="208002"/>
            <a:ext cx="10150557" cy="553998"/>
          </a:xfrm>
          <a:prstGeom prst="rect">
            <a:avLst/>
          </a:prstGeom>
        </p:spPr>
        <p:txBody>
          <a:bodyPr lIns="365760">
            <a:noAutofit/>
          </a:bodyPr>
          <a:lstStyle>
            <a:lvl1pPr algn="l">
              <a:defRPr sz="3200" b="1">
                <a:solidFill>
                  <a:srgbClr val="0065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6372" y="6333042"/>
            <a:ext cx="4325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>
                <a:solidFill>
                  <a:srgbClr val="595A5C"/>
                </a:solidFill>
              </a:defRPr>
            </a:lvl1pPr>
          </a:lstStyle>
          <a:p>
            <a:fld id="{C261B529-0F38-46F7-A92D-243EE35657E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2"/>
          </p:nvPr>
        </p:nvSpPr>
        <p:spPr>
          <a:xfrm>
            <a:off x="828209" y="6331856"/>
            <a:ext cx="9268291" cy="365125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©2017 KCI Licensing, Inc.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33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23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216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886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7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319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56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04928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1389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CDABB-EB1B-49AA-9F91-791F4D385947}" type="datetimeFigureOut">
              <a:rPr lang="en-CA" smtClean="0"/>
              <a:t>2023-01-10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9E27C-5ECA-4361-8ECC-93E09D2F66EC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73CD3-F9EF-A750-B6A8-D5F1DE66B4AC}"/>
              </a:ext>
            </a:extLst>
          </p:cNvPr>
          <p:cNvSpPr txBox="1"/>
          <p:nvPr userDrawn="1"/>
        </p:nvSpPr>
        <p:spPr>
          <a:xfrm>
            <a:off x="317204" y="6485649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800" b="0" i="0">
                <a:solidFill>
                  <a:srgbClr val="000000"/>
                </a:solidFill>
                <a:effectLst/>
                <a:latin typeface="3M Circular TT Light" panose="020B0404020101020102" pitchFamily="34" charset="77"/>
                <a:cs typeface="3M Circular TT Light" panose="020B0404020101020102" pitchFamily="34" charset="77"/>
              </a:rPr>
              <a:t>© 2022, 3M. Tous droits réservés.</a:t>
            </a:r>
          </a:p>
          <a:p>
            <a:endParaRPr lang="en-US" sz="800" b="0" i="0" dirty="0">
              <a:latin typeface="3M Circular TT Light" panose="020B0404020101020102" pitchFamily="34" charset="77"/>
              <a:cs typeface="3M Circular TT Light" panose="020B0404020101020102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9856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776" y="236316"/>
            <a:ext cx="10902091" cy="4548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8959" y="956930"/>
            <a:ext cx="10675460" cy="49547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6372" y="6333042"/>
            <a:ext cx="43250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 b="0">
                <a:solidFill>
                  <a:schemeClr val="tx1"/>
                </a:solidFill>
              </a:defRPr>
            </a:lvl1pPr>
          </a:lstStyle>
          <a:p>
            <a:fld id="{C261B529-0F38-46F7-A92D-243EE35657E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2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transition>
    <p:fade/>
  </p:transition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SzPct val="100000"/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04813" indent="-225425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Font typeface="Arial" pitchFamily="34" charset="0"/>
        <a:buChar char="–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627063" indent="-169863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796925" indent="-169863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Font typeface="Arial" pitchFamily="34" charset="0"/>
        <a:buChar char="–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893763" indent="-177800" algn="l" defTabSz="914400" rtl="0" eaLnBrk="1" latinLnBrk="0" hangingPunct="1">
        <a:lnSpc>
          <a:spcPct val="95000"/>
        </a:lnSpc>
        <a:spcBef>
          <a:spcPts val="300"/>
        </a:spcBef>
        <a:spcAft>
          <a:spcPts val="300"/>
        </a:spcAft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62063" marR="0" indent="-188913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609725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78025" indent="-18891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335213" indent="-1778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45212" y="907426"/>
            <a:ext cx="9765588" cy="774700"/>
          </a:xfrm>
        </p:spPr>
        <p:txBody>
          <a:bodyPr>
            <a:noAutofit/>
          </a:bodyPr>
          <a:lstStyle/>
          <a:p>
            <a:r>
              <a:rPr lang="fr-CA" sz="40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Qu’est-ce qui ne va pas ici et comment y remédier?</a:t>
            </a:r>
            <a:br>
              <a:rPr lang="fr-CA" sz="40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fr-CA" sz="40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Discutons...</a:t>
            </a:r>
          </a:p>
        </p:txBody>
      </p:sp>
      <p:pic>
        <p:nvPicPr>
          <p:cNvPr id="77828" name="Picture 4" descr="VACbridge 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1794529"/>
            <a:ext cx="5418083" cy="37365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0A2B1D-97CF-4860-BEFB-CBC75172EB6B}"/>
              </a:ext>
            </a:extLst>
          </p:cNvPr>
          <p:cNvSpPr txBox="1"/>
          <p:nvPr/>
        </p:nvSpPr>
        <p:spPr>
          <a:xfrm>
            <a:off x="445212" y="2427863"/>
            <a:ext cx="42471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Une incision médiane, des ouvertures chirurgicales sur 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 flanc droit, y compris du 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tissu nécrotique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 Traitement V.A.C.</a:t>
            </a:r>
            <a:r>
              <a:rPr lang="fr-CA" sz="2000" b="1" baseline="30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®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3M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 été prescrit à la patiente pour 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la fermeture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AF1C60-2117-430B-8CEB-0E719AA528B8}"/>
              </a:ext>
            </a:extLst>
          </p:cNvPr>
          <p:cNvSpPr txBox="1"/>
          <p:nvPr/>
        </p:nvSpPr>
        <p:spPr>
          <a:xfrm>
            <a:off x="4913742" y="564348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000000"/>
                </a:solidFill>
                <a:latin typeface="3M Circular TT Book" charset="0"/>
                <a:ea typeface="3M Circular TT Book" charset="0"/>
                <a:cs typeface="3M Circular TT Book" charset="0"/>
              </a:rPr>
              <a:t>Données et images des patients reproduites avec l’aimable autorisation d’Erin Schmid, IA, ISPSCC, WOCC(C) </a:t>
            </a:r>
          </a:p>
        </p:txBody>
      </p:sp>
    </p:spTree>
    <p:extLst>
      <p:ext uri="{BB962C8B-B14F-4D97-AF65-F5344CB8AC3E}">
        <p14:creationId xmlns:p14="http://schemas.microsoft.com/office/powerpoint/2010/main" val="831911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451062" y="291130"/>
            <a:ext cx="3651467" cy="10208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 sz="40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Réparé</a:t>
            </a:r>
          </a:p>
        </p:txBody>
      </p:sp>
      <p:pic>
        <p:nvPicPr>
          <p:cNvPr id="4" name="Picture 5" descr="VACbridge 00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7358" r="10042"/>
          <a:stretch/>
        </p:blipFill>
        <p:spPr>
          <a:xfrm>
            <a:off x="4998547" y="581883"/>
            <a:ext cx="6100378" cy="5539076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C8C676-DA50-45E7-A933-9D7CE9E3A57C}"/>
              </a:ext>
            </a:extLst>
          </p:cNvPr>
          <p:cNvSpPr txBox="1"/>
          <p:nvPr/>
        </p:nvSpPr>
        <p:spPr>
          <a:xfrm>
            <a:off x="4914008" y="6160701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000000"/>
                </a:solidFill>
                <a:latin typeface="3M Circular TT Book" charset="0"/>
                <a:ea typeface="3M Circular TT Book" charset="0"/>
                <a:cs typeface="3M Circular TT Book" charset="0"/>
              </a:rPr>
              <a:t>Données et images des patients reproduites avec l’aimable autorisation d’Erin Schmid, IA, ISPSCC, WOCC(C)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3A18A9-0383-DE06-8F48-36604345C5CE}"/>
              </a:ext>
            </a:extLst>
          </p:cNvPr>
          <p:cNvSpPr txBox="1"/>
          <p:nvPr/>
        </p:nvSpPr>
        <p:spPr>
          <a:xfrm>
            <a:off x="445212" y="1379229"/>
            <a:ext cx="42471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Protéger la peau intacte avec </a:t>
            </a:r>
            <a:br>
              <a:rPr lang="fr-FR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FR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 Champ V.A.C.</a:t>
            </a:r>
            <a:r>
              <a:rPr lang="fr-CA" sz="2000" b="1" baseline="30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®</a:t>
            </a:r>
            <a:r>
              <a:rPr lang="fr-FR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3M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FR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Faire le pontage et</a:t>
            </a:r>
            <a:r>
              <a:rPr lang="fr-FR" sz="2000" b="1" dirty="0">
                <a:latin typeface="3M Circular TT Light" panose="020B0404020101020102" pitchFamily="34" charset="77"/>
                <a:cs typeface="3M Circular TT Light" panose="020B0404020101020102" pitchFamily="34" charset="77"/>
              </a:rPr>
              <a:t> </a:t>
            </a:r>
            <a:r>
              <a:rPr lang="en-CA" sz="2000" b="1" dirty="0" err="1">
                <a:solidFill>
                  <a:srgbClr val="000000"/>
                </a:solidFill>
                <a:effectLst/>
                <a:latin typeface="3M Circular TT Light" panose="020B0404020101020102" pitchFamily="34" charset="77"/>
                <a:cs typeface="3M Circular TT Light" panose="020B0404020101020102" pitchFamily="34" charset="77"/>
              </a:rPr>
              <a:t>lier</a:t>
            </a:r>
            <a:r>
              <a:rPr lang="en-CA" sz="2000" b="1" dirty="0">
                <a:solidFill>
                  <a:srgbClr val="000000"/>
                </a:solidFill>
                <a:latin typeface="3M Circular TT Light" panose="020B0404020101020102" pitchFamily="34" charset="77"/>
                <a:cs typeface="3M Circular TT Light" panose="020B0404020101020102" pitchFamily="34" charset="77"/>
              </a:rPr>
              <a:t> </a:t>
            </a:r>
            <a:r>
              <a:rPr lang="fr-FR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chaque plaie avec un Pansement </a:t>
            </a:r>
            <a:r>
              <a:rPr lang="fr-CA" sz="2000" b="1" dirty="0" err="1">
                <a:latin typeface="3M Circular TT Light" panose="020B0404020101020102" pitchFamily="34" charset="0"/>
                <a:cs typeface="3M Circular TT Light" panose="020B0404020101020102" pitchFamily="34" charset="0"/>
              </a:rPr>
              <a:t>Granufoam</a:t>
            </a:r>
            <a:r>
              <a:rPr lang="fr-CA" sz="1200" b="1" baseline="74000" dirty="0" err="1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FR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3M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FR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pour veiller à ce que le traitement des plaies par pression négative atteigne toutes les zones de la plaie</a:t>
            </a:r>
            <a:endParaRPr lang="fr-CA" sz="2000" b="1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7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>
          <a:xfrm>
            <a:off x="449152" y="1071340"/>
            <a:ext cx="5498721" cy="116800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z="36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Il y a deux erreurs. Comment pouvons-nous </a:t>
            </a:r>
            <a:br>
              <a:rPr lang="fr-CA" sz="36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fr-CA" sz="36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les résoudre?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61316F-8C02-497D-A995-85DBC31C4A8F}"/>
              </a:ext>
            </a:extLst>
          </p:cNvPr>
          <p:cNvSpPr txBox="1"/>
          <p:nvPr/>
        </p:nvSpPr>
        <p:spPr>
          <a:xfrm>
            <a:off x="449152" y="2733852"/>
            <a:ext cx="3996006" cy="174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Incision chirurgicale 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qui s’est </a:t>
            </a:r>
            <a:r>
              <a:rPr lang="fr-CA" sz="2000" b="1" dirty="0" err="1">
                <a:latin typeface="3M Circular TT Light" panose="020B0404020101020102" pitchFamily="34" charset="0"/>
                <a:cs typeface="3M Circular TT Light" panose="020B0404020101020102" pitchFamily="34" charset="0"/>
              </a:rPr>
              <a:t>déhiscée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sous 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 sein droit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 Traitement V.A.C.</a:t>
            </a:r>
            <a:r>
              <a:rPr lang="fr-CA" sz="2000" b="1" baseline="30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®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3M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a été prescrit pour la fermeture</a:t>
            </a:r>
          </a:p>
        </p:txBody>
      </p:sp>
      <p:pic>
        <p:nvPicPr>
          <p:cNvPr id="4" name="Picture 18" descr="IMG_141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/>
          <a:srcRect l="16245" t="-2" r="7004" b="3"/>
          <a:stretch/>
        </p:blipFill>
        <p:spPr>
          <a:xfrm>
            <a:off x="6170064" y="482122"/>
            <a:ext cx="5708093" cy="5577837"/>
          </a:xfrm>
          <a:prstGeom prst="rect">
            <a:avLst/>
          </a:prstGeom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EBDAB4-8C34-40FB-97A9-847298BF647F}"/>
              </a:ext>
            </a:extLst>
          </p:cNvPr>
          <p:cNvSpPr txBox="1"/>
          <p:nvPr/>
        </p:nvSpPr>
        <p:spPr>
          <a:xfrm>
            <a:off x="4869064" y="6145046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000000"/>
                </a:solidFill>
                <a:latin typeface="3M Circular TT Book" charset="0"/>
                <a:ea typeface="3M Circular TT Book" charset="0"/>
                <a:cs typeface="3M Circular TT Book" charset="0"/>
              </a:rPr>
              <a:t>Données et images des patients reproduites avec l’aimable autorisation d’Erin Schmid, IA, ISPSCC, WOCC(C) </a:t>
            </a:r>
          </a:p>
        </p:txBody>
      </p:sp>
    </p:spTree>
    <p:extLst>
      <p:ext uri="{BB962C8B-B14F-4D97-AF65-F5344CB8AC3E}">
        <p14:creationId xmlns:p14="http://schemas.microsoft.com/office/powerpoint/2010/main" val="25120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70FBCF-BAEC-4F15-9408-0B77F8AF0CAF}"/>
              </a:ext>
            </a:extLst>
          </p:cNvPr>
          <p:cNvSpPr txBox="1"/>
          <p:nvPr/>
        </p:nvSpPr>
        <p:spPr>
          <a:xfrm>
            <a:off x="457699" y="644901"/>
            <a:ext cx="6095999" cy="165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CA" sz="3400" b="1" dirty="0">
                <a:latin typeface="3M Circular TT Book" panose="020B0604020101020102" pitchFamily="34" charset="0"/>
                <a:ea typeface="+mj-ea"/>
                <a:cs typeface="3M Circular TT Book" panose="020B0604020101020102" pitchFamily="34" charset="0"/>
              </a:rPr>
              <a:t>Il y a deux préoccupations majeures. Qu’en </a:t>
            </a:r>
            <a:br>
              <a:rPr lang="fr-CA" sz="3400" b="1" dirty="0">
                <a:latin typeface="3M Circular TT Book" panose="020B0604020101020102" pitchFamily="34" charset="0"/>
                <a:ea typeface="+mj-ea"/>
                <a:cs typeface="3M Circular TT Book" panose="020B0604020101020102" pitchFamily="34" charset="0"/>
              </a:rPr>
            </a:br>
            <a:r>
              <a:rPr lang="fr-CA" sz="3400" b="1" dirty="0">
                <a:latin typeface="3M Circular TT Book" panose="020B0604020101020102" pitchFamily="34" charset="0"/>
                <a:ea typeface="+mj-ea"/>
                <a:cs typeface="3M Circular TT Book" panose="020B0604020101020102" pitchFamily="34" charset="0"/>
              </a:rPr>
              <a:t>pensez-vous et comment pouvons-nous les résoudre?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643627-1302-4DA2-AA9D-6F170D625CE9}"/>
              </a:ext>
            </a:extLst>
          </p:cNvPr>
          <p:cNvSpPr txBox="1"/>
          <p:nvPr/>
        </p:nvSpPr>
        <p:spPr>
          <a:xfrm>
            <a:off x="438722" y="2728986"/>
            <a:ext cx="5332102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Résection intestinale et vésicale avec stomie et </a:t>
            </a:r>
            <a:r>
              <a:rPr lang="fr-CA" sz="2000" b="1" dirty="0" err="1">
                <a:latin typeface="3M Circular TT Light" panose="020B0404020101020102" pitchFamily="34" charset="0"/>
                <a:cs typeface="3M Circular TT Light" panose="020B0404020101020102" pitchFamily="34" charset="0"/>
              </a:rPr>
              <a:t>urostomie</a:t>
            </a:r>
            <a:endParaRPr lang="fr-CA" sz="2000" b="1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L’incision était trop serrée pour </a:t>
            </a:r>
            <a:r>
              <a:rPr lang="en-CA" sz="2000" b="1" dirty="0" err="1">
                <a:solidFill>
                  <a:srgbClr val="000000"/>
                </a:solidFill>
                <a:effectLst/>
                <a:latin typeface="3M Circular TT Light" panose="020B0404020101020102" pitchFamily="34" charset="77"/>
                <a:cs typeface="3M Circular TT Light" panose="020B0404020101020102" pitchFamily="34" charset="77"/>
              </a:rPr>
              <a:t>être</a:t>
            </a:r>
            <a:r>
              <a:rPr lang="en-CA" sz="2000" b="1" dirty="0">
                <a:solidFill>
                  <a:srgbClr val="000000"/>
                </a:solidFill>
                <a:effectLst/>
                <a:latin typeface="3M Circular TT Light" panose="020B0404020101020102" pitchFamily="34" charset="77"/>
                <a:cs typeface="3M Circular TT Light" panose="020B0404020101020102" pitchFamily="34" charset="77"/>
              </a:rPr>
              <a:t> </a:t>
            </a:r>
            <a:r>
              <a:rPr lang="en-CA" sz="2000" b="1" dirty="0" err="1">
                <a:solidFill>
                  <a:srgbClr val="000000"/>
                </a:solidFill>
                <a:effectLst/>
                <a:latin typeface="3M Circular TT Light" panose="020B0404020101020102" pitchFamily="34" charset="77"/>
                <a:cs typeface="3M Circular TT Light" panose="020B0404020101020102" pitchFamily="34" charset="77"/>
              </a:rPr>
              <a:t>fermée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à l’étape peropératoire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Incision laissée ouverte pour le Traitement V.A.C.</a:t>
            </a:r>
            <a:r>
              <a:rPr lang="fr-CA" sz="2000" b="1" baseline="30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®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3M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endParaRPr lang="fr-CA" sz="2000" b="1" baseline="300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Deux Tampons </a:t>
            </a:r>
            <a:r>
              <a:rPr lang="fr-CA" sz="2000" b="1" dirty="0" err="1">
                <a:latin typeface="3M Circular TT Light" panose="020B0404020101020102" pitchFamily="34" charset="0"/>
                <a:cs typeface="3M Circular TT Light" panose="020B0404020101020102" pitchFamily="34" charset="0"/>
              </a:rPr>
              <a:t>SensaT.R.A.C.</a:t>
            </a:r>
            <a:r>
              <a:rPr lang="fr-CA" sz="1200" b="1" baseline="74000" dirty="0" err="1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3M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connectés en Y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2338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8" t="3530" r="1" b="11129"/>
          <a:stretch/>
        </p:blipFill>
        <p:spPr bwMode="auto">
          <a:xfrm>
            <a:off x="6421177" y="650899"/>
            <a:ext cx="5445643" cy="4909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829DF7-3FD1-435F-AFDA-FA826D5605A2}"/>
              </a:ext>
            </a:extLst>
          </p:cNvPr>
          <p:cNvSpPr txBox="1"/>
          <p:nvPr/>
        </p:nvSpPr>
        <p:spPr>
          <a:xfrm>
            <a:off x="6266877" y="5565971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000000"/>
                </a:solidFill>
                <a:latin typeface="3M Circular TT Book" charset="0"/>
                <a:ea typeface="3M Circular TT Book" charset="0"/>
                <a:cs typeface="3M Circular TT Book" charset="0"/>
              </a:rPr>
              <a:t>Données et images des patients reproduites avec l’aimable autorisation d’Erin Schmid, IA, ISPSCC, WOCC(C) </a:t>
            </a:r>
          </a:p>
        </p:txBody>
      </p:sp>
    </p:spTree>
    <p:extLst>
      <p:ext uri="{BB962C8B-B14F-4D97-AF65-F5344CB8AC3E}">
        <p14:creationId xmlns:p14="http://schemas.microsoft.com/office/powerpoint/2010/main" val="14856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464" name="Rectangle 14746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745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>
          <a:xfrm>
            <a:off x="-3047" y="0"/>
            <a:ext cx="9669642" cy="6857990"/>
          </a:xfrm>
          <a:prstGeom prst="rect">
            <a:avLst/>
          </a:prstGeom>
          <a:noFill/>
        </p:spPr>
      </p:pic>
      <p:sp>
        <p:nvSpPr>
          <p:cNvPr id="147466" name="Rectangle 14746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458" name="Title 1"/>
          <p:cNvSpPr>
            <a:spLocks noGrp="1"/>
          </p:cNvSpPr>
          <p:nvPr>
            <p:ph type="title"/>
          </p:nvPr>
        </p:nvSpPr>
        <p:spPr>
          <a:xfrm>
            <a:off x="6066639" y="892443"/>
            <a:ext cx="5666743" cy="18999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z="36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Il y a trois préoccupations avec cette application </a:t>
            </a:r>
            <a:br>
              <a:rPr lang="fr-CA" sz="36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en-CA" sz="3600" b="1" dirty="0">
                <a:solidFill>
                  <a:srgbClr val="000000"/>
                </a:solidFill>
                <a:effectLst/>
                <a:latin typeface="3M Circular TT Book" panose="020B0604020101020102" pitchFamily="34" charset="77"/>
                <a:cs typeface="3M Circular TT Book" panose="020B0604020101020102" pitchFamily="34" charset="77"/>
              </a:rPr>
              <a:t>sur </a:t>
            </a:r>
            <a:r>
              <a:rPr lang="en-CA" sz="3600" b="1" dirty="0" err="1">
                <a:solidFill>
                  <a:srgbClr val="000000"/>
                </a:solidFill>
                <a:effectLst/>
                <a:latin typeface="3M Circular TT Book" panose="020B0604020101020102" pitchFamily="34" charset="77"/>
                <a:cs typeface="3M Circular TT Book" panose="020B0604020101020102" pitchFamily="34" charset="77"/>
              </a:rPr>
              <a:t>l’incision</a:t>
            </a:r>
            <a:r>
              <a:rPr lang="en-CA" sz="3600" b="1" dirty="0">
                <a:solidFill>
                  <a:srgbClr val="000000"/>
                </a:solidFill>
                <a:effectLst/>
                <a:latin typeface="3M Circular TT Book" panose="020B0604020101020102" pitchFamily="34" charset="77"/>
                <a:cs typeface="3M Circular TT Book" panose="020B0604020101020102" pitchFamily="34" charset="77"/>
              </a:rPr>
              <a:t>.</a:t>
            </a:r>
            <a:br>
              <a:rPr lang="fr-CA" sz="3600" b="1" dirty="0">
                <a:latin typeface="3M Circular TT Book" panose="020B0604020101020102" pitchFamily="34" charset="77"/>
                <a:cs typeface="3M Circular TT Book" panose="020B0604020101020102" pitchFamily="34" charset="77"/>
              </a:rPr>
            </a:br>
            <a:r>
              <a:rPr lang="fr-CA" sz="36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Pouvez-vous les nommer?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14DD3-63F6-4009-AC3D-4EE490266424}"/>
              </a:ext>
            </a:extLst>
          </p:cNvPr>
          <p:cNvSpPr txBox="1"/>
          <p:nvPr/>
        </p:nvSpPr>
        <p:spPr>
          <a:xfrm>
            <a:off x="6224335" y="6443908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>
                <a:solidFill>
                  <a:srgbClr val="000000"/>
                </a:solidFill>
                <a:latin typeface="3M Circular TT Book" charset="0"/>
                <a:ea typeface="3M Circular TT Book" charset="0"/>
                <a:cs typeface="3M Circular TT Book" charset="0"/>
              </a:rPr>
              <a:t>Données et images des patients reproduites avec l’aimable autorisation d’Erin Schmid, IA, ISPSCC, WOCC(C) </a:t>
            </a:r>
          </a:p>
        </p:txBody>
      </p:sp>
    </p:spTree>
    <p:extLst>
      <p:ext uri="{BB962C8B-B14F-4D97-AF65-F5344CB8AC3E}">
        <p14:creationId xmlns:p14="http://schemas.microsoft.com/office/powerpoint/2010/main" val="382846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9512" name="Rectangle 149511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06" name="Title 1"/>
          <p:cNvSpPr>
            <a:spLocks noGrp="1"/>
          </p:cNvSpPr>
          <p:nvPr>
            <p:ph type="title"/>
          </p:nvPr>
        </p:nvSpPr>
        <p:spPr>
          <a:xfrm>
            <a:off x="436897" y="348624"/>
            <a:ext cx="5534015" cy="18114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fr-CA" sz="3600" b="1" dirty="0">
                <a:latin typeface="3M Circular TT Bold" panose="020B0604020101020102" pitchFamily="34" charset="77"/>
                <a:cs typeface="3M Circular TT Bold" panose="020B0604020101020102" pitchFamily="34" charset="77"/>
              </a:rPr>
            </a:br>
            <a:r>
              <a:rPr lang="fr-CA" b="1" dirty="0">
                <a:latin typeface="3M Circular TT Bold" panose="020B0604020101020102" pitchFamily="34" charset="77"/>
                <a:cs typeface="3M Circular TT Bold" panose="020B0604020101020102" pitchFamily="34" charset="77"/>
              </a:rPr>
              <a:t>Pouvez-vous identifier les trois erreurs?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F20DA7-AC48-499E-B52F-D4D62BA88D48}"/>
              </a:ext>
            </a:extLst>
          </p:cNvPr>
          <p:cNvSpPr txBox="1"/>
          <p:nvPr/>
        </p:nvSpPr>
        <p:spPr>
          <a:xfrm>
            <a:off x="450149" y="2570631"/>
            <a:ext cx="5180245" cy="1582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Réparation du diaphragme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Partie distale de l’incision </a:t>
            </a:r>
            <a:r>
              <a:rPr lang="fr-CA" sz="2000" b="1" dirty="0" err="1">
                <a:latin typeface="3M Circular TT Light" panose="020B0404020101020102" pitchFamily="34" charset="0"/>
                <a:cs typeface="3M Circular TT Light" panose="020B0404020101020102" pitchFamily="34" charset="0"/>
              </a:rPr>
              <a:t>déhiscée</a:t>
            </a:r>
            <a:endParaRPr lang="fr-CA" sz="2000" b="1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Un chirurgien a </a:t>
            </a:r>
            <a:r>
              <a:rPr lang="en-CA" sz="2000" b="1" dirty="0" err="1">
                <a:solidFill>
                  <a:srgbClr val="000000"/>
                </a:solidFill>
                <a:effectLst/>
                <a:latin typeface="3M Circular TT Light" panose="020B0404020101020102" pitchFamily="34" charset="77"/>
                <a:cs typeface="3M Circular TT Light" panose="020B0404020101020102" pitchFamily="34" charset="77"/>
              </a:rPr>
              <a:t>ordonné</a:t>
            </a:r>
            <a:r>
              <a:rPr lang="en-CA" sz="2000" b="1" dirty="0">
                <a:solidFill>
                  <a:srgbClr val="000000"/>
                </a:solidFill>
                <a:effectLst/>
                <a:latin typeface="3M Circular TT Light" panose="020B0404020101020102" pitchFamily="34" charset="77"/>
                <a:cs typeface="3M Circular TT Light" panose="020B0404020101020102" pitchFamily="34" charset="77"/>
              </a:rPr>
              <a:t> 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d’appliquer 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 Traitement V.A.C.</a:t>
            </a:r>
            <a:r>
              <a:rPr lang="fr-CA" sz="2000" b="1" baseline="30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®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3M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</a:t>
            </a:r>
          </a:p>
        </p:txBody>
      </p:sp>
      <p:pic>
        <p:nvPicPr>
          <p:cNvPr id="149507" name="Picture 2" descr="\\vch.ca\home$\HomeDir06\ESchmid\My Pictures\VAC ED &amp; BAD APP\0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" r="2" b="2"/>
          <a:stretch/>
        </p:blipFill>
        <p:spPr>
          <a:xfrm>
            <a:off x="6182944" y="557189"/>
            <a:ext cx="5170852" cy="557189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C2C74-830A-48AF-969B-11A5A8C88ABE}"/>
              </a:ext>
            </a:extLst>
          </p:cNvPr>
          <p:cNvSpPr txBox="1"/>
          <p:nvPr/>
        </p:nvSpPr>
        <p:spPr>
          <a:xfrm>
            <a:off x="6092951" y="618539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>
                <a:solidFill>
                  <a:srgbClr val="000000"/>
                </a:solidFill>
                <a:latin typeface="3M Circular TT Book" charset="0"/>
                <a:ea typeface="3M Circular TT Book" charset="0"/>
                <a:cs typeface="3M Circular TT Book" charset="0"/>
              </a:rPr>
              <a:t>Données et images des patients reproduites avec l’aimable autorisation d’Erin Schmid, IA, ISPSCC, WOCC(C) </a:t>
            </a:r>
          </a:p>
        </p:txBody>
      </p:sp>
    </p:spTree>
    <p:extLst>
      <p:ext uri="{BB962C8B-B14F-4D97-AF65-F5344CB8AC3E}">
        <p14:creationId xmlns:p14="http://schemas.microsoft.com/office/powerpoint/2010/main" val="182434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>
          <a:xfrm>
            <a:off x="448409" y="459719"/>
            <a:ext cx="10515600" cy="833054"/>
          </a:xfrm>
        </p:spPr>
        <p:txBody>
          <a:bodyPr>
            <a:normAutofit/>
          </a:bodyPr>
          <a:lstStyle/>
          <a:p>
            <a:r>
              <a:rPr lang="fr-CA" sz="4000" b="1" dirty="0">
                <a:latin typeface="3M Circular TT Bold" panose="020B0604020101020102" pitchFamily="34" charset="77"/>
                <a:cs typeface="3M Circular TT Bold" panose="020B0604020101020102" pitchFamily="34" charset="77"/>
              </a:rPr>
              <a:t>Pouvez-vous deviner ce qui s’est passé?</a:t>
            </a:r>
          </a:p>
        </p:txBody>
      </p:sp>
      <p:pic>
        <p:nvPicPr>
          <p:cNvPr id="150531" name="Picture 2" descr="\\vch.ca\home$\HomeDir06\ESchmid\My Pictures\VAC ED &amp; BAD APP\foam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7214" y="1463386"/>
            <a:ext cx="6444212" cy="4832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1C323D-A57F-41CD-B7AD-B7EB15CB3003}"/>
              </a:ext>
            </a:extLst>
          </p:cNvPr>
          <p:cNvSpPr txBox="1"/>
          <p:nvPr/>
        </p:nvSpPr>
        <p:spPr>
          <a:xfrm>
            <a:off x="448409" y="1497259"/>
            <a:ext cx="42606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Patient en chirurgie générale avec résection intestinale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Incision médiane qui a </a:t>
            </a:r>
            <a:r>
              <a:rPr lang="fr-CA" sz="2000" b="1" dirty="0" err="1">
                <a:latin typeface="3M Circular TT Light" panose="020B0404020101020102" pitchFamily="34" charset="0"/>
                <a:cs typeface="3M Circular TT Light" panose="020B0404020101020102" pitchFamily="34" charset="0"/>
              </a:rPr>
              <a:t>déhiscé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dans deux zones</a:t>
            </a:r>
          </a:p>
          <a:p>
            <a:endParaRPr lang="en-C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76B30F-4122-44FC-9999-DF12F84760C7}"/>
              </a:ext>
            </a:extLst>
          </p:cNvPr>
          <p:cNvSpPr txBox="1"/>
          <p:nvPr/>
        </p:nvSpPr>
        <p:spPr>
          <a:xfrm>
            <a:off x="5191198" y="6350895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>
                <a:solidFill>
                  <a:srgbClr val="000000"/>
                </a:solidFill>
                <a:latin typeface="3M Circular TT Book" charset="0"/>
                <a:ea typeface="3M Circular TT Book" charset="0"/>
                <a:cs typeface="3M Circular TT Book" charset="0"/>
              </a:rPr>
              <a:t>Données et images des patients reproduites avec l’aimable autorisation d’Erin Schmid, IA, ISPSCC, WOCC(C) </a:t>
            </a:r>
          </a:p>
        </p:txBody>
      </p:sp>
    </p:spTree>
    <p:extLst>
      <p:ext uri="{BB962C8B-B14F-4D97-AF65-F5344CB8AC3E}">
        <p14:creationId xmlns:p14="http://schemas.microsoft.com/office/powerpoint/2010/main" val="369952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32" y="281042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CA" sz="4000" b="1" dirty="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L’ordre était de décharger à la hanche.</a:t>
            </a:r>
            <a:br>
              <a:rPr lang="fr-CA" sz="4000" b="1" dirty="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</a:br>
            <a:r>
              <a:rPr lang="fr-CA" sz="4000" b="1" dirty="0">
                <a:solidFill>
                  <a:schemeClr val="tx1"/>
                </a:solidFill>
                <a:latin typeface="3M Circular TT Book" panose="020B0604020101020102" pitchFamily="34" charset="0"/>
                <a:cs typeface="3M Circular TT Book" panose="020B0604020101020102" pitchFamily="34" charset="0"/>
              </a:rPr>
              <a:t>Quelles sont les quatre erreurs?</a:t>
            </a:r>
          </a:p>
        </p:txBody>
      </p:sp>
      <p:pic>
        <p:nvPicPr>
          <p:cNvPr id="82947" name="Picture 2" descr="\\vch.ca\home$\HomeDir06\ESchmid\My Pictures\IMG_0442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69622" y="1690688"/>
            <a:ext cx="6551612" cy="4373562"/>
          </a:xfrm>
          <a:ln w="38100" cap="sq">
            <a:solidFill>
              <a:srgbClr val="000000"/>
            </a:solidFill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3FB95F-0873-4116-B407-F460689485D7}"/>
              </a:ext>
            </a:extLst>
          </p:cNvPr>
          <p:cNvSpPr txBox="1"/>
          <p:nvPr/>
        </p:nvSpPr>
        <p:spPr>
          <a:xfrm>
            <a:off x="443345" y="1869163"/>
            <a:ext cx="44901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Lésion de pression de stade </a:t>
            </a:r>
            <a:b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</a:b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3 au coccyx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Débridée et nettoyée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Le Traitement V.A.C.</a:t>
            </a:r>
            <a:r>
              <a:rPr lang="fr-CA" sz="2000" b="1" baseline="30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®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3M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a été ordonné ainsi que la décharge du Tampon SensaT.R.A.C.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 3M</a:t>
            </a:r>
            <a:r>
              <a:rPr lang="fr-CA" sz="1200" b="1" baseline="74000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MC</a:t>
            </a:r>
            <a:endParaRPr lang="fr-CA" sz="2000" b="1" baseline="30000" dirty="0">
              <a:latin typeface="3M Circular TT Light" panose="020B0404020101020102" pitchFamily="34" charset="0"/>
              <a:cs typeface="3M Circular TT Light" panose="020B0404020101020102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A0F706-70F9-448D-9B27-FE680F47F10F}"/>
              </a:ext>
            </a:extLst>
          </p:cNvPr>
          <p:cNvSpPr txBox="1"/>
          <p:nvPr/>
        </p:nvSpPr>
        <p:spPr>
          <a:xfrm>
            <a:off x="5053118" y="6148333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>
                <a:solidFill>
                  <a:srgbClr val="000000"/>
                </a:solidFill>
                <a:latin typeface="3M Circular TT Book" charset="0"/>
                <a:ea typeface="3M Circular TT Book" charset="0"/>
                <a:cs typeface="3M Circular TT Book" charset="0"/>
              </a:rPr>
              <a:t>Données et images des patients reproduites avec l’aimable autorisation d’Erin Schmid, IA, ISPSCC, WOCC(C) </a:t>
            </a:r>
          </a:p>
        </p:txBody>
      </p:sp>
    </p:spTree>
    <p:extLst>
      <p:ext uri="{BB962C8B-B14F-4D97-AF65-F5344CB8AC3E}">
        <p14:creationId xmlns:p14="http://schemas.microsoft.com/office/powerpoint/2010/main" val="2933167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79926" y="1254933"/>
            <a:ext cx="6439715" cy="4829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07F050-0AA0-4E62-A834-ECAC8B1C2EC3}"/>
              </a:ext>
            </a:extLst>
          </p:cNvPr>
          <p:cNvSpPr txBox="1"/>
          <p:nvPr/>
        </p:nvSpPr>
        <p:spPr>
          <a:xfrm>
            <a:off x="450537" y="1244958"/>
            <a:ext cx="3988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Chirurgie rénale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sz="2000" b="1" dirty="0">
                <a:latin typeface="3M Circular TT Light" panose="020B0404020101020102" pitchFamily="34" charset="0"/>
                <a:cs typeface="3M Circular TT Light" panose="020B0404020101020102" pitchFamily="34" charset="0"/>
              </a:rPr>
              <a:t>Partie de l’incision laissée ouverte pour le drainage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CF5CA9-211C-40DC-8128-02BF75FBD6F0}"/>
              </a:ext>
            </a:extLst>
          </p:cNvPr>
          <p:cNvSpPr txBox="1"/>
          <p:nvPr/>
        </p:nvSpPr>
        <p:spPr>
          <a:xfrm>
            <a:off x="433630" y="347351"/>
            <a:ext cx="66349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b="1" dirty="0">
                <a:latin typeface="3M Circular TT Book" panose="020B0604020101020102" pitchFamily="34" charset="0"/>
                <a:cs typeface="3M Circular TT Book" panose="020B0604020101020102" pitchFamily="34" charset="0"/>
              </a:rPr>
              <a:t>Qu’en pensez-vous?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B9B221-97D0-4687-BBA7-8B4DC4FD8461}"/>
              </a:ext>
            </a:extLst>
          </p:cNvPr>
          <p:cNvSpPr txBox="1"/>
          <p:nvPr/>
        </p:nvSpPr>
        <p:spPr>
          <a:xfrm>
            <a:off x="4773910" y="6169000"/>
            <a:ext cx="6096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900" dirty="0">
                <a:solidFill>
                  <a:srgbClr val="000000"/>
                </a:solidFill>
                <a:latin typeface="3M Circular TT Book" charset="0"/>
                <a:ea typeface="3M Circular TT Book" charset="0"/>
                <a:cs typeface="3M Circular TT Book" charset="0"/>
              </a:rPr>
              <a:t>Données et images des patients reproduites avec l’aimable autorisation d’Erin Schmid, IA, ISPSCC, WOCC(C) </a:t>
            </a:r>
          </a:p>
        </p:txBody>
      </p:sp>
    </p:spTree>
    <p:extLst>
      <p:ext uri="{BB962C8B-B14F-4D97-AF65-F5344CB8AC3E}">
        <p14:creationId xmlns:p14="http://schemas.microsoft.com/office/powerpoint/2010/main" val="86957676"/>
      </p:ext>
    </p:extLst>
  </p:cSld>
  <p:clrMapOvr>
    <a:masterClrMapping/>
  </p:clrMapOvr>
</p:sld>
</file>

<file path=ppt/theme/theme1.xml><?xml version="1.0" encoding="utf-8"?>
<a:theme xmlns:a="http://schemas.openxmlformats.org/drawingml/2006/main" name="Critical Thinking - Cop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elity Companies-Ribbon Master 4x3">
  <a:themeElements>
    <a:clrScheme name="Acelity Theme">
      <a:dk1>
        <a:srgbClr val="77787B"/>
      </a:dk1>
      <a:lt1>
        <a:sysClr val="window" lastClr="FFFFFF"/>
      </a:lt1>
      <a:dk2>
        <a:srgbClr val="000000"/>
      </a:dk2>
      <a:lt2>
        <a:srgbClr val="FFFFFF"/>
      </a:lt2>
      <a:accent1>
        <a:srgbClr val="8C317A"/>
      </a:accent1>
      <a:accent2>
        <a:srgbClr val="2E1263"/>
      </a:accent2>
      <a:accent3>
        <a:srgbClr val="ED217C"/>
      </a:accent3>
      <a:accent4>
        <a:srgbClr val="77787B"/>
      </a:accent4>
      <a:accent5>
        <a:srgbClr val="9CB226"/>
      </a:accent5>
      <a:accent6>
        <a:srgbClr val="E76B40"/>
      </a:accent6>
      <a:hlink>
        <a:srgbClr val="0000FF"/>
      </a:hlink>
      <a:folHlink>
        <a:srgbClr val="9CB226"/>
      </a:folHlink>
    </a:clrScheme>
    <a:fontScheme name="Acelit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73C8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2190a0-099b-4004-b8dc-21087b61bccb">
      <Terms xmlns="http://schemas.microsoft.com/office/infopath/2007/PartnerControls"/>
    </lcf76f155ced4ddcb4097134ff3c332f>
    <Internal_x002f_External xmlns="052190a0-099b-4004-b8dc-21087b61bccb" xsi:nil="true"/>
    <TaxCatchAll xmlns="49b1ff83-fcbf-447d-97e9-0d3e6f3a9a03" xsi:nil="true"/>
    <_Flow_SignoffStatus xmlns="052190a0-099b-4004-b8dc-21087b61bcc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632C12B927A4581839094675BD517" ma:contentTypeVersion="20" ma:contentTypeDescription="Create a new document." ma:contentTypeScope="" ma:versionID="d7621d2a8e9038722c2b12d2dc185ab3">
  <xsd:schema xmlns:xsd="http://www.w3.org/2001/XMLSchema" xmlns:xs="http://www.w3.org/2001/XMLSchema" xmlns:p="http://schemas.microsoft.com/office/2006/metadata/properties" xmlns:ns2="052190a0-099b-4004-b8dc-21087b61bccb" xmlns:ns3="d374662a-4da0-4449-9601-7aa32e44badb" xmlns:ns4="49b1ff83-fcbf-447d-97e9-0d3e6f3a9a03" targetNamespace="http://schemas.microsoft.com/office/2006/metadata/properties" ma:root="true" ma:fieldsID="bf5ea11898cb538b26ceba00b79871c1" ns2:_="" ns3:_="" ns4:_="">
    <xsd:import namespace="052190a0-099b-4004-b8dc-21087b61bccb"/>
    <xsd:import namespace="d374662a-4da0-4449-9601-7aa32e44badb"/>
    <xsd:import namespace="49b1ff83-fcbf-447d-97e9-0d3e6f3a9a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Internal_x002f_External" minOccurs="0"/>
                <xsd:element ref="ns4:TaxCatchAll" minOccurs="0"/>
                <xsd:element ref="ns2:lcf76f155ced4ddcb4097134ff3c332f" minOccurs="0"/>
                <xsd:element ref="ns2:_Flow_SignoffStatu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190a0-099b-4004-b8dc-21087b61bc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Internal_x002f_External" ma:index="20" nillable="true" ma:displayName="Internal/External" ma:format="Dropdown" ma:internalName="Internal_x002f_External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727abb3-b6a4-4605-be73-24578a989c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4662a-4da0-4449-9601-7aa32e44bad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b1ff83-fcbf-447d-97e9-0d3e6f3a9a03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55a2104-30f4-4d2b-a962-75a059b1d073}" ma:internalName="TaxCatchAll" ma:showField="CatchAllData" ma:web="d374662a-4da0-4449-9601-7aa32e44ba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4A77EA-B3E7-4369-8727-0CF4498EBDEB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26adf402-94f3-4c77-8d1d-15c4ecc24e8c"/>
    <ds:schemaRef ds:uri="http://purl.org/dc/elements/1.1/"/>
    <ds:schemaRef ds:uri="5d251d51-d35a-4548-92b5-8e6190d19478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4F64F3E-2EFA-4F1F-97D5-B6075D8B970C}"/>
</file>

<file path=customXml/itemProps3.xml><?xml version="1.0" encoding="utf-8"?>
<ds:datastoreItem xmlns:ds="http://schemas.openxmlformats.org/officeDocument/2006/customXml" ds:itemID="{4330089F-D441-47AB-AA2B-7E9414B828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Critical Thinking - Copy</Template>
  <TotalTime>1851</TotalTime>
  <Words>1264</Words>
  <Application>Microsoft Office PowerPoint</Application>
  <PresentationFormat>Widescreen</PresentationFormat>
  <Paragraphs>101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3M Circular TT Bold</vt:lpstr>
      <vt:lpstr>3M Circular TT Book</vt:lpstr>
      <vt:lpstr>3M Circular TT Light</vt:lpstr>
      <vt:lpstr>Arial</vt:lpstr>
      <vt:lpstr>Calibri</vt:lpstr>
      <vt:lpstr>Calibri Light</vt:lpstr>
      <vt:lpstr>Times New Roman</vt:lpstr>
      <vt:lpstr>Critical Thinking - Copy</vt:lpstr>
      <vt:lpstr>Acelity Companies-Ribbon Master 4x3</vt:lpstr>
      <vt:lpstr>Qu’est-ce qui ne va pas ici et comment y remédier? Discutons...</vt:lpstr>
      <vt:lpstr>Réparé</vt:lpstr>
      <vt:lpstr>Il y a deux erreurs. Comment pouvons-nous  les résoudre?</vt:lpstr>
      <vt:lpstr>PowerPoint Presentation</vt:lpstr>
      <vt:lpstr>Il y a trois préoccupations avec cette application  sur l’incision. Pouvez-vous les nommer?</vt:lpstr>
      <vt:lpstr> Pouvez-vous identifier les trois erreurs? </vt:lpstr>
      <vt:lpstr>Pouvez-vous deviner ce qui s’est passé?</vt:lpstr>
      <vt:lpstr>L’ordre était de décharger à la hanche. Quelles sont les quatre erreurs?</vt:lpstr>
      <vt:lpstr>PowerPoint Presentation</vt:lpstr>
    </vt:vector>
  </TitlesOfParts>
  <Company>BC Clinical and Support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Schmid, Erin [VCH]</dc:creator>
  <cp:lastModifiedBy>Iryna Bilovous</cp:lastModifiedBy>
  <cp:revision>42</cp:revision>
  <cp:lastPrinted>2022-12-02T19:29:41Z</cp:lastPrinted>
  <dcterms:created xsi:type="dcterms:W3CDTF">2022-07-05T00:40:21Z</dcterms:created>
  <dcterms:modified xsi:type="dcterms:W3CDTF">2023-01-10T20:20:32Z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0x010100A92632C12B927A4581839094675BD517</vt:lpwstr>
  </property>
</Properties>
</file>