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7" r:id="rId1"/>
    <p:sldMasterId id="2147483648" r:id="rId2"/>
  </p:sldMasterIdLst>
  <p:notesMasterIdLst>
    <p:notesMasterId r:id="rId4"/>
  </p:notesMasterIdLst>
  <p:sldIdLst>
    <p:sldId id="688" r:id="rId3"/>
  </p:sldIdLst>
  <p:sldSz cx="24384000" cy="13716000"/>
  <p:notesSz cx="7010400" cy="92964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78ADDE-ABA7-4863-9C09-B152ABD6C1C1}" name="Isabella Dotzler" initials="ID" userId="S::a9mvlzz@mmm.com::4f14dcba-85d0-460b-948c-03aa22debee6" providerId="AD"/>
  <p188:author id="{0A0A36FE-BE77-47F9-1A90-27D31C2C33EC}" name="Isabella Dotzler" initials="ID" userId="S::A9MVLZZ@mmm.com::4f14dcba-85d0-460b-948c-03aa22debee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 Ganyaw" initials="MG" lastIdx="10" clrIdx="0">
    <p:extLst>
      <p:ext uri="{19B8F6BF-5375-455C-9EA6-DF929625EA0E}">
        <p15:presenceInfo xmlns:p15="http://schemas.microsoft.com/office/powerpoint/2012/main" userId="S::a2n1szz@mmm.com::71059578e8db3a0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9C6"/>
    <a:srgbClr val="03C5E4"/>
    <a:srgbClr val="094393"/>
    <a:srgbClr val="0289C5"/>
    <a:srgbClr val="9AD9F3"/>
    <a:srgbClr val="BAE5FB"/>
    <a:srgbClr val="074494"/>
    <a:srgbClr val="094C98"/>
    <a:srgbClr val="086EAE"/>
    <a:srgbClr val="06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71"/>
    <p:restoredTop sz="83741"/>
  </p:normalViewPr>
  <p:slideViewPr>
    <p:cSldViewPr snapToGrid="0">
      <p:cViewPr varScale="1">
        <p:scale>
          <a:sx n="55" d="100"/>
          <a:sy n="55" d="100"/>
        </p:scale>
        <p:origin x="114" y="126"/>
      </p:cViewPr>
      <p:guideLst/>
    </p:cSldViewPr>
  </p:slideViewPr>
  <p:outlineViewPr>
    <p:cViewPr>
      <p:scale>
        <a:sx n="55" d="100"/>
        <a:sy n="55" d="100"/>
      </p:scale>
      <p:origin x="0" y="-592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commentAuthors" Target="commentAuthors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a Dotzler" userId="4f14dcba-85d0-460b-948c-03aa22debee6" providerId="ADAL" clId="{44499850-DEA7-4C0C-A347-AF7D9927D5DA}"/>
    <pc:docChg chg="delSld modSld">
      <pc:chgData name="Isabella Dotzler" userId="4f14dcba-85d0-460b-948c-03aa22debee6" providerId="ADAL" clId="{44499850-DEA7-4C0C-A347-AF7D9927D5DA}" dt="2023-03-17T16:14:53.201" v="19" actId="20577"/>
      <pc:docMkLst>
        <pc:docMk/>
      </pc:docMkLst>
      <pc:sldChg chg="del">
        <pc:chgData name="Isabella Dotzler" userId="4f14dcba-85d0-460b-948c-03aa22debee6" providerId="ADAL" clId="{44499850-DEA7-4C0C-A347-AF7D9927D5DA}" dt="2023-03-17T16:14:32.140" v="0" actId="2696"/>
        <pc:sldMkLst>
          <pc:docMk/>
          <pc:sldMk cId="2368112050" sldId="687"/>
        </pc:sldMkLst>
      </pc:sldChg>
      <pc:sldChg chg="modSp mod modNotesTx">
        <pc:chgData name="Isabella Dotzler" userId="4f14dcba-85d0-460b-948c-03aa22debee6" providerId="ADAL" clId="{44499850-DEA7-4C0C-A347-AF7D9927D5DA}" dt="2023-03-17T16:14:53.201" v="19" actId="20577"/>
        <pc:sldMkLst>
          <pc:docMk/>
          <pc:sldMk cId="3764160184" sldId="688"/>
        </pc:sldMkLst>
        <pc:spChg chg="mod">
          <ac:chgData name="Isabella Dotzler" userId="4f14dcba-85d0-460b-948c-03aa22debee6" providerId="ADAL" clId="{44499850-DEA7-4C0C-A347-AF7D9927D5DA}" dt="2023-03-17T16:14:53.201" v="19" actId="20577"/>
          <ac:spMkLst>
            <pc:docMk/>
            <pc:sldMk cId="3764160184" sldId="688"/>
            <ac:spMk id="30" creationId="{EC614522-728D-5FBE-A381-E7A49BDDFE8E}"/>
          </ac:spMkLst>
        </pc:spChg>
      </pc:sldChg>
      <pc:sldChg chg="del">
        <pc:chgData name="Isabella Dotzler" userId="4f14dcba-85d0-460b-948c-03aa22debee6" providerId="ADAL" clId="{44499850-DEA7-4C0C-A347-AF7D9927D5DA}" dt="2023-03-17T16:14:36.737" v="1" actId="2696"/>
        <pc:sldMkLst>
          <pc:docMk/>
          <pc:sldMk cId="1599700147" sldId="694"/>
        </pc:sldMkLst>
      </pc:sldChg>
      <pc:sldChg chg="del">
        <pc:chgData name="Isabella Dotzler" userId="4f14dcba-85d0-460b-948c-03aa22debee6" providerId="ADAL" clId="{44499850-DEA7-4C0C-A347-AF7D9927D5DA}" dt="2023-03-17T16:14:36.737" v="1" actId="2696"/>
        <pc:sldMkLst>
          <pc:docMk/>
          <pc:sldMk cId="3839572103" sldId="696"/>
        </pc:sldMkLst>
      </pc:sldChg>
    </pc:docChg>
  </pc:docChgLst>
  <pc:docChgLst>
    <pc:chgData name="Caitlin Kelly" userId="6cd07421-625c-490a-81d0-05645398f2f8" providerId="ADAL" clId="{9B754155-D301-4E62-AED5-112FDD27FE55}"/>
    <pc:docChg chg="modSld">
      <pc:chgData name="Caitlin Kelly" userId="6cd07421-625c-490a-81d0-05645398f2f8" providerId="ADAL" clId="{9B754155-D301-4E62-AED5-112FDD27FE55}" dt="2023-04-14T21:29:12.860" v="7" actId="20577"/>
      <pc:docMkLst>
        <pc:docMk/>
      </pc:docMkLst>
      <pc:sldChg chg="modSp mod">
        <pc:chgData name="Caitlin Kelly" userId="6cd07421-625c-490a-81d0-05645398f2f8" providerId="ADAL" clId="{9B754155-D301-4E62-AED5-112FDD27FE55}" dt="2023-04-14T21:29:12.860" v="7" actId="20577"/>
        <pc:sldMkLst>
          <pc:docMk/>
          <pc:sldMk cId="3764160184" sldId="688"/>
        </pc:sldMkLst>
        <pc:spChg chg="mod">
          <ac:chgData name="Caitlin Kelly" userId="6cd07421-625c-490a-81d0-05645398f2f8" providerId="ADAL" clId="{9B754155-D301-4E62-AED5-112FDD27FE55}" dt="2023-04-14T21:29:12.860" v="7" actId="20577"/>
          <ac:spMkLst>
            <pc:docMk/>
            <pc:sldMk cId="3764160184" sldId="688"/>
            <ac:spMk id="3" creationId="{F86F8AB0-936E-D4D3-A2FE-5199FCE40EA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3M Circular TT Bold" panose="020B0804020101010102" pitchFamily="34" charset="0"/>
        <a:ea typeface="3M Circular TT Bold" panose="020B0804020101010102" pitchFamily="34" charset="0"/>
        <a:cs typeface="3M Circular TT Bold" panose="020B0804020101010102" pitchFamily="34" charset="0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0" dirty="0">
              <a:latin typeface="3M Circular TT Book" panose="020B0604020101020102" pitchFamily="34" charset="77"/>
              <a:cs typeface="3M Circular TT Book" panose="020B0604020101020102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1055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C10B2D6-6168-6C41-AE22-6C6EBDF4C7F9}"/>
              </a:ext>
            </a:extLst>
          </p:cNvPr>
          <p:cNvSpPr txBox="1">
            <a:spLocks/>
          </p:cNvSpPr>
          <p:nvPr userDrawn="1"/>
        </p:nvSpPr>
        <p:spPr>
          <a:xfrm>
            <a:off x="2008717" y="4397682"/>
            <a:ext cx="19043650" cy="3260917"/>
          </a:xfrm>
          <a:prstGeom prst="rect">
            <a:avLst/>
          </a:prstGeom>
        </p:spPr>
        <p:txBody>
          <a:bodyPr vert="horz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0" kern="1200">
                <a:solidFill>
                  <a:schemeClr val="tx1"/>
                </a:solidFill>
                <a:latin typeface="3M Circular TT Bold" panose="020B0804020101010102" pitchFamily="34" charset="0"/>
                <a:ea typeface="+mj-ea"/>
                <a:cs typeface="3M Circular TT Bold" panose="020B0804020101010102" pitchFamily="34" charset="0"/>
              </a:defRPr>
            </a:lvl1pPr>
          </a:lstStyle>
          <a:p>
            <a:r>
              <a:rPr lang="en-US" dirty="0"/>
              <a:t>Oral Care </a:t>
            </a:r>
            <a:br>
              <a:rPr lang="en-US" dirty="0"/>
            </a:br>
            <a:r>
              <a:rPr lang="en-US" dirty="0"/>
              <a:t>Solutions Division</a:t>
            </a:r>
            <a:endParaRPr lang="en-GB" dirty="0"/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9810F8DB-D88E-4E42-945C-7C5431FBDADE}"/>
              </a:ext>
            </a:extLst>
          </p:cNvPr>
          <p:cNvSpPr/>
          <p:nvPr userDrawn="1"/>
        </p:nvSpPr>
        <p:spPr>
          <a:xfrm flipV="1">
            <a:off x="2008717" y="7611209"/>
            <a:ext cx="20077560" cy="0"/>
          </a:xfrm>
          <a:prstGeom prst="line">
            <a:avLst/>
          </a:prstGeom>
          <a:ln w="381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79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D324775D-888B-61D9-C873-4E29D98497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7" y="1163583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Story – Carousel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718A233-45D3-247A-1609-F38FB6B668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6" y="1688038"/>
            <a:ext cx="21317428" cy="742342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7CC3D41-60DA-8E7E-FC59-D5B1D33628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3" y="2467137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220983518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79819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secondary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66390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C10B2D6-6168-6C41-AE22-6C6EBDF4C7F9}"/>
              </a:ext>
            </a:extLst>
          </p:cNvPr>
          <p:cNvSpPr txBox="1">
            <a:spLocks/>
          </p:cNvSpPr>
          <p:nvPr userDrawn="1"/>
        </p:nvSpPr>
        <p:spPr>
          <a:xfrm>
            <a:off x="2008717" y="4397682"/>
            <a:ext cx="19043650" cy="3260917"/>
          </a:xfrm>
          <a:prstGeom prst="rect">
            <a:avLst/>
          </a:prstGeom>
        </p:spPr>
        <p:txBody>
          <a:bodyPr vert="horz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0" kern="1200">
                <a:solidFill>
                  <a:schemeClr val="tx1"/>
                </a:solidFill>
                <a:latin typeface="3M Circular TT Bold" panose="020B0804020101010102" pitchFamily="34" charset="0"/>
                <a:ea typeface="+mj-ea"/>
                <a:cs typeface="3M Circular TT Bold" panose="020B0804020101010102" pitchFamily="34" charset="0"/>
              </a:defRPr>
            </a:lvl1pPr>
          </a:lstStyle>
          <a:p>
            <a:r>
              <a:rPr lang="en-US" dirty="0"/>
              <a:t>Oral Care </a:t>
            </a:r>
            <a:br>
              <a:rPr lang="en-US" dirty="0"/>
            </a:br>
            <a:r>
              <a:rPr lang="en-US" dirty="0"/>
              <a:t>Solutions Division</a:t>
            </a:r>
            <a:endParaRPr lang="en-GB" dirty="0"/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9810F8DB-D88E-4E42-945C-7C5431FBDADE}"/>
              </a:ext>
            </a:extLst>
          </p:cNvPr>
          <p:cNvSpPr/>
          <p:nvPr userDrawn="1"/>
        </p:nvSpPr>
        <p:spPr>
          <a:xfrm flipV="1">
            <a:off x="2008717" y="7611209"/>
            <a:ext cx="20077560" cy="0"/>
          </a:xfrm>
          <a:prstGeom prst="line">
            <a:avLst/>
          </a:prstGeom>
          <a:ln w="381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98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">
            <a:extLst>
              <a:ext uri="{FF2B5EF4-FFF2-40B4-BE49-F238E27FC236}">
                <a16:creationId xmlns:a16="http://schemas.microsoft.com/office/drawing/2014/main" id="{73674C39-88D0-E943-9146-B711CFBE3096}"/>
              </a:ext>
            </a:extLst>
          </p:cNvPr>
          <p:cNvGrpSpPr/>
          <p:nvPr userDrawn="1"/>
        </p:nvGrpSpPr>
        <p:grpSpPr>
          <a:xfrm>
            <a:off x="8957763" y="478087"/>
            <a:ext cx="13088839" cy="13181225"/>
            <a:chOff x="0" y="85450"/>
            <a:chExt cx="13088837" cy="13181223"/>
          </a:xfrm>
        </p:grpSpPr>
        <p:sp>
          <p:nvSpPr>
            <p:cNvPr id="5" name="”">
              <a:extLst>
                <a:ext uri="{FF2B5EF4-FFF2-40B4-BE49-F238E27FC236}">
                  <a16:creationId xmlns:a16="http://schemas.microsoft.com/office/drawing/2014/main" id="{E23482BF-F6C5-A04B-A03E-7DDB83CC209A}"/>
                </a:ext>
              </a:extLst>
            </p:cNvPr>
            <p:cNvSpPr txBox="1"/>
            <p:nvPr/>
          </p:nvSpPr>
          <p:spPr>
            <a:xfrm>
              <a:off x="8016373" y="5368799"/>
              <a:ext cx="747154" cy="1777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5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latin typeface="3M Circular TT Bold" panose="020B0804020101010102" pitchFamily="34" charset="0"/>
                  <a:cs typeface="3M Circular TT Bold" panose="020B0804020101010102" pitchFamily="34" charset="0"/>
                </a:rPr>
                <a:t>”</a:t>
              </a:r>
            </a:p>
          </p:txBody>
        </p:sp>
        <p:pic>
          <p:nvPicPr>
            <p:cNvPr id="6" name="Image" descr="Image">
              <a:extLst>
                <a:ext uri="{FF2B5EF4-FFF2-40B4-BE49-F238E27FC236}">
                  <a16:creationId xmlns:a16="http://schemas.microsoft.com/office/drawing/2014/main" id="{983FAD34-320F-C04B-87B7-96B2272B4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85450"/>
              <a:ext cx="13088837" cy="131812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781132-20D2-254D-8B75-17E856399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6" y="2583310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Post – Carousel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EEA91E-E6FF-A94C-AC03-6D73D48A6C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8431218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here….</a:t>
            </a:r>
            <a:br>
              <a:rPr lang="en-US" dirty="0"/>
            </a:br>
            <a:r>
              <a:rPr lang="en-US" dirty="0"/>
              <a:t>second line….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F725C02-733C-A746-8B6A-E4BF87B063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51647" y="6829064"/>
            <a:ext cx="9484140" cy="6285052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2800" b="1" i="0" baseline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 marL="22225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tabLst/>
              <a:defRPr sz="2800" b="0" i="0" baseline="0">
                <a:solidFill>
                  <a:schemeClr val="tx1"/>
                </a:solidFill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2pPr>
            <a:lvl3pPr>
              <a:buNone/>
              <a:defRPr/>
            </a:lvl3pPr>
          </a:lstStyle>
          <a:p>
            <a:r>
              <a:rPr lang="en-US" dirty="0"/>
              <a:t>Post text:</a:t>
            </a:r>
          </a:p>
          <a:p>
            <a:pPr lvl="1"/>
            <a:r>
              <a:rPr lang="en-US" sz="1800" dirty="0">
                <a:solidFill>
                  <a:schemeClr val="accent1">
                    <a:lumOff val="-13575"/>
                  </a:schemeClr>
                </a:solidFill>
                <a:latin typeface="3M Circular TT Book" panose="020B0604020101020102" pitchFamily="34" charset="0"/>
                <a:cs typeface="3M Circular TT Book" panose="020B0604020101020102" pitchFamily="34" charset="0"/>
              </a:rPr>
              <a:t>#</a:t>
            </a:r>
            <a:r>
              <a:rPr lang="en-US" sz="1800" dirty="0" err="1">
                <a:solidFill>
                  <a:schemeClr val="accent1">
                    <a:lumOff val="-13575"/>
                  </a:schemeClr>
                </a:solidFill>
                <a:latin typeface="3M Circular TT Book" panose="020B0604020101020102" pitchFamily="34" charset="0"/>
                <a:cs typeface="3M Circular TT Book" panose="020B0604020101020102" pitchFamily="34" charset="0"/>
              </a:rPr>
              <a:t>ClinicalCase</a:t>
            </a:r>
            <a:r>
              <a:rPr lang="en-US" sz="1800" dirty="0">
                <a:latin typeface="3M Circular TT Book" panose="020B0604020101020102" pitchFamily="34" charset="0"/>
                <a:cs typeface="3M Circular TT Book" panose="020B0604020101020102" pitchFamily="34" charset="0"/>
              </a:rPr>
              <a:t> </a:t>
            </a:r>
            <a:r>
              <a:rPr lang="en-US" sz="1800" b="0" dirty="0"/>
              <a:t>// XXXXXXXXXXXXXXXXXXXXXXXXXXXXXXXXXXXXXXXXXXXXXXXXXXXX</a:t>
            </a:r>
            <a:br>
              <a:rPr lang="en-US" sz="1800" b="0" dirty="0"/>
            </a:br>
            <a:r>
              <a:rPr lang="en-US" sz="1800" b="0" dirty="0"/>
              <a:t>XXXXXXXXX</a:t>
            </a:r>
          </a:p>
          <a:p>
            <a:endParaRPr lang="en-US" sz="1800" b="0" dirty="0">
              <a:latin typeface="3M Circular TT Book" panose="020B0604020101020102" pitchFamily="34" charset="0"/>
              <a:cs typeface="3M Circular TT Book" panose="020B0604020101020102" pitchFamily="34" charset="0"/>
            </a:endParaRPr>
          </a:p>
          <a:p>
            <a:pPr lvl="1"/>
            <a:r>
              <a:rPr lang="en-US" sz="1800" dirty="0"/>
              <a:t>TEXT GOES HERE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defTabSz="457200">
              <a:defRPr sz="2400" b="0" spc="-48">
                <a:latin typeface="3M Circular TT Bold"/>
                <a:ea typeface="3M Circular TT Bold"/>
                <a:cs typeface="3M Circular TT Bold"/>
                <a:sym typeface="3M Circular TT"/>
              </a:defRPr>
            </a:pPr>
            <a:endParaRPr lang="en-US" sz="1800" b="0" dirty="0">
              <a:latin typeface="3M Circular TT Book" panose="020B0604020101020102" pitchFamily="34" charset="0"/>
              <a:cs typeface="3M Circular TT Book" panose="020B0604020101020102" pitchFamily="34" charset="0"/>
            </a:endParaRPr>
          </a:p>
          <a:p>
            <a:pPr defTabSz="457200">
              <a:defRPr sz="2400" b="0" spc="-48">
                <a:latin typeface="3M Circular TT Bold"/>
                <a:ea typeface="3M Circular TT Bold"/>
                <a:cs typeface="3M Circular TT Bold"/>
                <a:sym typeface="3M Circular TT"/>
              </a:defRPr>
            </a:pPr>
            <a:r>
              <a:rPr lang="en-US" sz="1800" dirty="0">
                <a:solidFill>
                  <a:schemeClr val="accent1"/>
                </a:solidFill>
                <a:latin typeface="3M Circular TT Book" panose="020B0604020101020102" pitchFamily="34" charset="0"/>
                <a:cs typeface="3M Circular TT Book" panose="020B0604020101020102" pitchFamily="34" charset="0"/>
              </a:rPr>
              <a:t>Refer to Instructions for Use (IFU) for complete product information. </a:t>
            </a:r>
            <a:r>
              <a:rPr lang="en-US" sz="1800" b="0" dirty="0">
                <a:solidFill>
                  <a:schemeClr val="accent1"/>
                </a:solidFill>
                <a:latin typeface="3M Circular TT Book" panose="020B0604020101020102" pitchFamily="34" charset="0"/>
                <a:cs typeface="3M Circular TT Book" panose="020B0604020101020102" pitchFamily="34" charset="0"/>
                <a:sym typeface="3M Circular TT"/>
              </a:rPr>
              <a:t>Results may vary.</a:t>
            </a:r>
            <a:endParaRPr lang="en-US" sz="1800" dirty="0">
              <a:solidFill>
                <a:schemeClr val="accent1"/>
              </a:solidFill>
              <a:latin typeface="3M Circular TT Book" panose="020B0604020101020102" pitchFamily="34" charset="0"/>
              <a:cs typeface="3M Circular TT Book" panose="020B0604020101020102" pitchFamily="34" charset="0"/>
            </a:endParaRPr>
          </a:p>
          <a:p>
            <a:pPr defTabSz="457200">
              <a:defRPr sz="2400" b="0" spc="-48">
                <a:solidFill>
                  <a:schemeClr val="accent1">
                    <a:lumOff val="-13575"/>
                  </a:schemeClr>
                </a:solidFill>
                <a:latin typeface="3M Circular TT Bold"/>
                <a:ea typeface="3M Circular TT Bold"/>
                <a:cs typeface="3M Circular TT Bold"/>
                <a:sym typeface="3M Circular TT"/>
              </a:defRPr>
            </a:pPr>
            <a:r>
              <a:rPr lang="en-US" sz="1800" dirty="0">
                <a:latin typeface="3M Circular TT Book" panose="020B0604020101020102" pitchFamily="34" charset="0"/>
                <a:cs typeface="3M Circular TT Book" panose="020B0604020101020102" pitchFamily="34" charset="0"/>
              </a:rPr>
              <a:t>#hashtags (Isabella to choose)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24110E8-AFA7-A044-97CA-66A1A532A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2" y="5980356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152500033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">
            <a:extLst>
              <a:ext uri="{FF2B5EF4-FFF2-40B4-BE49-F238E27FC236}">
                <a16:creationId xmlns:a16="http://schemas.microsoft.com/office/drawing/2014/main" id="{DE767718-6319-814C-B574-1C969D0BED46}"/>
              </a:ext>
            </a:extLst>
          </p:cNvPr>
          <p:cNvGrpSpPr/>
          <p:nvPr userDrawn="1"/>
        </p:nvGrpSpPr>
        <p:grpSpPr>
          <a:xfrm>
            <a:off x="8957763" y="478087"/>
            <a:ext cx="13088839" cy="13181225"/>
            <a:chOff x="0" y="85450"/>
            <a:chExt cx="13088837" cy="13181223"/>
          </a:xfrm>
        </p:grpSpPr>
        <p:sp>
          <p:nvSpPr>
            <p:cNvPr id="13" name="”">
              <a:extLst>
                <a:ext uri="{FF2B5EF4-FFF2-40B4-BE49-F238E27FC236}">
                  <a16:creationId xmlns:a16="http://schemas.microsoft.com/office/drawing/2014/main" id="{E71A32AF-3F83-1F40-B90B-4ECFC1909039}"/>
                </a:ext>
              </a:extLst>
            </p:cNvPr>
            <p:cNvSpPr txBox="1"/>
            <p:nvPr/>
          </p:nvSpPr>
          <p:spPr>
            <a:xfrm>
              <a:off x="8016373" y="5368799"/>
              <a:ext cx="747154" cy="1777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5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latin typeface="3M Circular TT Bold" panose="020B0804020101010102" pitchFamily="34" charset="0"/>
                  <a:cs typeface="3M Circular TT Bold" panose="020B0804020101010102" pitchFamily="34" charset="0"/>
                </a:rPr>
                <a:t>”</a:t>
              </a:r>
            </a:p>
          </p:txBody>
        </p:sp>
        <p:pic>
          <p:nvPicPr>
            <p:cNvPr id="16" name="Image" descr="Image">
              <a:extLst>
                <a:ext uri="{FF2B5EF4-FFF2-40B4-BE49-F238E27FC236}">
                  <a16:creationId xmlns:a16="http://schemas.microsoft.com/office/drawing/2014/main" id="{E3DE6263-8A01-4F4F-9B88-C99CD0EEB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85450"/>
              <a:ext cx="13088837" cy="131812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781132-20D2-254D-8B75-17E856399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6" y="2583310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Post – Carousel for Clinical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EEA91E-E6FF-A94C-AC03-6D73D48A6C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8431218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here….</a:t>
            </a:r>
            <a:br>
              <a:rPr lang="en-US" dirty="0"/>
            </a:br>
            <a:r>
              <a:rPr lang="en-US" dirty="0"/>
              <a:t>second line….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F725C02-733C-A746-8B6A-E4BF87B063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51647" y="7956810"/>
            <a:ext cx="8313230" cy="457931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2800" b="1" i="0" baseline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 marL="22225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tabLst/>
              <a:defRPr sz="2800" b="0" i="0" baseline="0">
                <a:solidFill>
                  <a:schemeClr val="tx1"/>
                </a:solidFill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2pPr>
            <a:lvl3pPr>
              <a:buNone/>
              <a:defRPr/>
            </a:lvl3pPr>
          </a:lstStyle>
          <a:p>
            <a:pPr lvl="0"/>
            <a:r>
              <a:rPr lang="en-US" dirty="0"/>
              <a:t>Post text:</a:t>
            </a:r>
          </a:p>
          <a:p>
            <a:pPr lvl="1"/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Lorem ipsum rem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conecul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lutesci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psamus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ute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eum</a:t>
            </a:r>
            <a:b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</a:b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volum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quo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toriat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faceperspe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nectius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rercita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tiiscie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ndignia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volorias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audit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derfersped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eiunt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la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quas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exceprerrori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de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vollorior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as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endis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eumet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volest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,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ut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raecta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seque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vollaborrum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si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dolo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magnat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expliquae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si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is ipsum quid et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aut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aute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dernam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 </a:t>
            </a:r>
            <a:r>
              <a:rPr lang="en-US" b="0" dirty="0" err="1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culparum</a:t>
            </a:r>
            <a:r>
              <a:rPr lang="en-US" b="0" dirty="0">
                <a:latin typeface="3M Circular TT Light" panose="020B0404020101020102" pitchFamily="34" charset="77"/>
                <a:cs typeface="3M Circular TT Light" panose="020B0404020101020102" pitchFamily="34" charset="77"/>
              </a:rPr>
              <a:t>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24110E8-AFA7-A044-97CA-66A1A532A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2" y="5980356"/>
            <a:ext cx="8490211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XXXXXXXXXXXXXXXXXXXXXXXX</a:t>
            </a:r>
          </a:p>
        </p:txBody>
      </p:sp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6147C896-0BC4-014D-BDB7-E707D812BC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4510" y="9709840"/>
            <a:ext cx="5671595" cy="59030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54650850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781132-20D2-254D-8B75-17E856399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7" y="2583310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Post – Carousel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EEA91E-E6FF-A94C-AC03-6D73D48A6C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5663356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</a:t>
            </a:r>
            <a:br>
              <a:rPr lang="en-US" dirty="0"/>
            </a:br>
            <a:r>
              <a:rPr lang="en-US" dirty="0"/>
              <a:t>second line…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24110E8-AFA7-A044-97CA-66A1A532A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3" y="5980356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170545080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AA81E845-C752-BC4F-9A13-E17E137D0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059" y="53518"/>
            <a:ext cx="15855696" cy="1334450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4EE5F07-D5FE-7385-5298-40426BEAA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51647" y="2583310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Story – Carousel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7811B8D-9336-D194-2747-51E1CC9CC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1647" y="3228079"/>
            <a:ext cx="5663356" cy="2405806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</a:t>
            </a:r>
            <a:br>
              <a:rPr lang="en-US" dirty="0"/>
            </a:br>
            <a:r>
              <a:rPr lang="en-US" dirty="0"/>
              <a:t>second line…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8AF54525-35A6-DF77-2B7B-63E9602D06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3" y="5980356"/>
            <a:ext cx="5702982" cy="513851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422844659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2FF4B3EE-7523-6C48-B20E-714A0CCFD4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19776" y="-2356915"/>
            <a:ext cx="18485248" cy="1848524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Instagram Launch Content       3M OCSD">
            <a:extLst>
              <a:ext uri="{FF2B5EF4-FFF2-40B4-BE49-F238E27FC236}">
                <a16:creationId xmlns:a16="http://schemas.microsoft.com/office/drawing/2014/main" id="{72B17AF5-9497-8741-88D7-6E2BDE6C9E30}"/>
              </a:ext>
            </a:extLst>
          </p:cNvPr>
          <p:cNvSpPr txBox="1"/>
          <p:nvPr userDrawn="1"/>
        </p:nvSpPr>
        <p:spPr>
          <a:xfrm>
            <a:off x="23399254" y="512364"/>
            <a:ext cx="43864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000" b="0" spc="-39">
                <a:latin typeface="3M Circular TT Bold"/>
                <a:ea typeface="3M Circular TT Bold"/>
                <a:cs typeface="3M Circular TT Bold"/>
                <a:sym typeface="3M Circular TT"/>
              </a:defRPr>
            </a:lvl1pPr>
          </a:lstStyle>
          <a:p>
            <a:pPr algn="r"/>
            <a:fld id="{6388D592-4D04-2B4A-B9F8-D2A59614208B}" type="slidenum">
              <a:rPr lang="en-US" smtClean="0"/>
              <a:pPr algn="r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21741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2FF4B3EE-7523-6C48-B20E-714A0CCFD4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0256" y="-2341675"/>
            <a:ext cx="18485248" cy="1848524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Instagram Launch Content       3M OCSD">
            <a:extLst>
              <a:ext uri="{FF2B5EF4-FFF2-40B4-BE49-F238E27FC236}">
                <a16:creationId xmlns:a16="http://schemas.microsoft.com/office/drawing/2014/main" id="{72B17AF5-9497-8741-88D7-6E2BDE6C9E30}"/>
              </a:ext>
            </a:extLst>
          </p:cNvPr>
          <p:cNvSpPr txBox="1"/>
          <p:nvPr userDrawn="1"/>
        </p:nvSpPr>
        <p:spPr>
          <a:xfrm>
            <a:off x="23399254" y="512364"/>
            <a:ext cx="43864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000" b="0" spc="-39">
                <a:latin typeface="3M Circular TT Bold"/>
                <a:ea typeface="3M Circular TT Bold"/>
                <a:cs typeface="3M Circular TT Bold"/>
                <a:sym typeface="3M Circular TT"/>
              </a:defRPr>
            </a:lvl1pPr>
          </a:lstStyle>
          <a:p>
            <a:pPr algn="r"/>
            <a:fld id="{6388D592-4D04-2B4A-B9F8-D2A59614208B}" type="slidenum">
              <a:rPr lang="en-US" smtClean="0"/>
              <a:pPr algn="r"/>
              <a:t>‹#›</a:t>
            </a:fld>
            <a:endParaRPr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3470DB3-4586-7B41-8C8E-23E1C8B315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92922" y="2583310"/>
            <a:ext cx="5623560" cy="457199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Story - Clinical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1303385-21EE-014C-AD56-2ADF55300B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92922" y="3228078"/>
            <a:ext cx="5623561" cy="2415381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>
                <a:latin typeface="+mj-lt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</a:t>
            </a:r>
            <a:br>
              <a:rPr lang="en-US" dirty="0"/>
            </a:br>
            <a:r>
              <a:rPr lang="en-US" dirty="0"/>
              <a:t>second line…</a:t>
            </a:r>
            <a:br>
              <a:rPr lang="en-US" dirty="0"/>
            </a:br>
            <a:r>
              <a:rPr lang="en-US" dirty="0"/>
              <a:t>third line…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7974933-59B1-5E44-8648-48C7590AE4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92922" y="6660010"/>
            <a:ext cx="5623560" cy="457199"/>
          </a:xfrm>
          <a:prstGeom prst="rect">
            <a:avLst/>
          </a:prstGeom>
        </p:spPr>
        <p:txBody>
          <a:bodyPr/>
          <a:lstStyle>
            <a:lvl1pPr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pPr lvl="0"/>
            <a:r>
              <a:rPr lang="en-US" dirty="0"/>
              <a:t>By: XXXXXXXXXXXXXXXXXXXXX</a:t>
            </a:r>
          </a:p>
        </p:txBody>
      </p:sp>
    </p:spTree>
    <p:extLst>
      <p:ext uri="{BB962C8B-B14F-4D97-AF65-F5344CB8AC3E}">
        <p14:creationId xmlns:p14="http://schemas.microsoft.com/office/powerpoint/2010/main" val="37432177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sto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8F4FC29-EA0A-BC4C-A78F-1ED8482BE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92922" y="1326010"/>
            <a:ext cx="5623560" cy="457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</a:lstStyle>
          <a:p>
            <a:r>
              <a:rPr lang="en-US" dirty="0"/>
              <a:t>Story	</a:t>
            </a:r>
            <a:endParaRPr lang="en-US" sz="18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ABD10AC-3ABC-7540-ADF9-16A93B4630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2429" y="1960388"/>
            <a:ext cx="11889044" cy="699685"/>
          </a:xfrm>
          <a:prstGeom prst="rect">
            <a:avLst/>
          </a:prstGeom>
        </p:spPr>
        <p:txBody>
          <a:bodyPr/>
          <a:lstStyle>
            <a:lvl1pPr marL="22225" indent="0">
              <a:buNone/>
              <a:tabLst/>
              <a:defRPr sz="5000" b="1" i="0">
                <a:latin typeface="3M Circular TT Book" panose="020B0604020101020102" pitchFamily="34" charset="77"/>
                <a:cs typeface="3M Circular TT Book" panose="020B0604020101020102" pitchFamily="34" charset="77"/>
              </a:defRPr>
            </a:lvl1pPr>
            <a:lvl2pPr>
              <a:buNone/>
              <a:defRPr sz="5000">
                <a:latin typeface="+mj-lt"/>
              </a:defRPr>
            </a:lvl2pPr>
            <a:lvl3pPr>
              <a:buNone/>
              <a:defRPr sz="5000">
                <a:latin typeface="+mj-lt"/>
              </a:defRPr>
            </a:lvl3pPr>
            <a:lvl4pPr>
              <a:buNone/>
              <a:defRPr sz="5000">
                <a:latin typeface="+mj-lt"/>
              </a:defRPr>
            </a:lvl4pPr>
            <a:lvl5pPr>
              <a:buNone/>
              <a:defRPr sz="5000">
                <a:latin typeface="+mj-lt"/>
              </a:defRPr>
            </a:lvl5pPr>
          </a:lstStyle>
          <a:p>
            <a:pPr lvl="0"/>
            <a:r>
              <a:rPr lang="en-US" dirty="0"/>
              <a:t>Title name here… 	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7A611F4-0149-3049-A886-4C192D7F2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6561" y="2800738"/>
            <a:ext cx="9438802" cy="513851"/>
          </a:xfrm>
          <a:prstGeom prst="rect">
            <a:avLst/>
          </a:prstGeom>
        </p:spPr>
        <p:txBody>
          <a:bodyPr/>
          <a:lstStyle>
            <a:lvl1pPr>
              <a:buNone/>
              <a:defRPr sz="2800" b="0" i="0">
                <a:latin typeface="3M Circular TT Light" panose="020B0404020101020102" pitchFamily="34" charset="77"/>
                <a:cs typeface="3M Circular TT Light" panose="020B0404020101020102" pitchFamily="34" charset="77"/>
              </a:defRPr>
            </a:lvl1pPr>
            <a:lvl2pPr>
              <a:buNone/>
              <a:defRPr sz="2800"/>
            </a:lvl2pPr>
            <a:lvl3pPr>
              <a:buNone/>
              <a:defRPr sz="2800"/>
            </a:lvl3pPr>
            <a:lvl4pPr>
              <a:buNone/>
              <a:defRPr sz="2800"/>
            </a:lvl4pPr>
            <a:lvl5pPr>
              <a:buNone/>
              <a:defRPr sz="2800"/>
            </a:lvl5pPr>
          </a:lstStyle>
          <a:p>
            <a:r>
              <a:rPr lang="en-US" sz="2800" spc="-100" dirty="0">
                <a:latin typeface="3M Circular TT Light" panose="020B0404020101020102" pitchFamily="34" charset="77"/>
                <a:ea typeface="3M Circular TT Bold"/>
                <a:cs typeface="3M Circular TT Light" panose="020B0404020101020102" pitchFamily="34" charset="77"/>
                <a:sym typeface="3M Circular TT"/>
              </a:rPr>
              <a:t>By: XXXXXXXXXXXXXXXX </a:t>
            </a:r>
            <a:r>
              <a:rPr lang="en-US" sz="1600" spc="-100" dirty="0">
                <a:latin typeface="3M Circular TT Light" panose="020B0404020101020102" pitchFamily="34" charset="77"/>
                <a:ea typeface="3M Circular TT Bold"/>
                <a:cs typeface="3M Circular TT Light" panose="020B0404020101020102" pitchFamily="34" charset="77"/>
                <a:sym typeface="3M Circular TT"/>
              </a:rPr>
              <a:t>(continued)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8516817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A67642-5B12-C24D-ACA0-40DCBF504D3C}"/>
              </a:ext>
            </a:extLst>
          </p:cNvPr>
          <p:cNvSpPr txBox="1">
            <a:spLocks/>
          </p:cNvSpPr>
          <p:nvPr userDrawn="1"/>
        </p:nvSpPr>
        <p:spPr>
          <a:xfrm>
            <a:off x="2008717" y="4397682"/>
            <a:ext cx="19043650" cy="3260917"/>
          </a:xfrm>
          <a:prstGeom prst="rect">
            <a:avLst/>
          </a:prstGeom>
        </p:spPr>
        <p:txBody>
          <a:bodyPr vert="horz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0" kern="1200">
                <a:solidFill>
                  <a:schemeClr val="tx1"/>
                </a:solidFill>
                <a:latin typeface="3M Circular TT Bold" panose="020B0804020101010102" pitchFamily="34" charset="0"/>
                <a:ea typeface="+mj-ea"/>
                <a:cs typeface="3M Circular TT Bold" panose="020B0804020101010102" pitchFamily="34" charset="0"/>
              </a:defRPr>
            </a:lvl1pPr>
          </a:lstStyle>
          <a:p>
            <a:r>
              <a:rPr lang="en-US" dirty="0"/>
              <a:t>Oral Care </a:t>
            </a:r>
            <a:br>
              <a:rPr lang="en-US" dirty="0"/>
            </a:br>
            <a:r>
              <a:rPr lang="en-US" dirty="0"/>
              <a:t>Solutions Division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49D177-557F-3347-87C2-B49BC2D8E2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855" y="768096"/>
            <a:ext cx="7713019" cy="1369986"/>
          </a:xfrm>
          <a:prstGeom prst="rect">
            <a:avLst/>
          </a:prstGeom>
        </p:spPr>
      </p:pic>
      <p:sp>
        <p:nvSpPr>
          <p:cNvPr id="10" name="Line">
            <a:extLst>
              <a:ext uri="{FF2B5EF4-FFF2-40B4-BE49-F238E27FC236}">
                <a16:creationId xmlns:a16="http://schemas.microsoft.com/office/drawing/2014/main" id="{83672F34-FE3F-284F-B189-E1B7EB15B4D5}"/>
              </a:ext>
            </a:extLst>
          </p:cNvPr>
          <p:cNvSpPr/>
          <p:nvPr userDrawn="1"/>
        </p:nvSpPr>
        <p:spPr>
          <a:xfrm flipV="1">
            <a:off x="2008717" y="7611209"/>
            <a:ext cx="20077560" cy="0"/>
          </a:xfrm>
          <a:prstGeom prst="line">
            <a:avLst/>
          </a:prstGeom>
          <a:ln w="381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2893E34D-AEC3-9D4F-9439-38F8AA95CDEA}"/>
              </a:ext>
            </a:extLst>
          </p:cNvPr>
          <p:cNvSpPr/>
          <p:nvPr userDrawn="1"/>
        </p:nvSpPr>
        <p:spPr>
          <a:xfrm>
            <a:off x="0" y="13398500"/>
            <a:ext cx="24384000" cy="317500"/>
          </a:xfrm>
          <a:prstGeom prst="rect">
            <a:avLst/>
          </a:prstGeom>
          <a:gradFill>
            <a:gsLst>
              <a:gs pos="0">
                <a:srgbClr val="AAE600"/>
              </a:gs>
              <a:gs pos="50784">
                <a:srgbClr val="00B432"/>
              </a:gs>
              <a:gs pos="100000">
                <a:srgbClr val="00C8E6"/>
              </a:gs>
            </a:gsLst>
            <a:lin ang="204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799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2C02508B-64E3-244A-9D03-79EA69193937}"/>
              </a:ext>
            </a:extLst>
          </p:cNvPr>
          <p:cNvSpPr/>
          <p:nvPr userDrawn="1"/>
        </p:nvSpPr>
        <p:spPr>
          <a:xfrm>
            <a:off x="0" y="13398500"/>
            <a:ext cx="24384000" cy="317500"/>
          </a:xfrm>
          <a:prstGeom prst="rect">
            <a:avLst/>
          </a:prstGeom>
          <a:gradFill>
            <a:gsLst>
              <a:gs pos="0">
                <a:srgbClr val="AAE600"/>
              </a:gs>
              <a:gs pos="50784">
                <a:srgbClr val="00B432"/>
              </a:gs>
              <a:gs pos="100000">
                <a:srgbClr val="00C8E6"/>
              </a:gs>
            </a:gsLst>
            <a:lin ang="204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cs typeface="3M Circular TT Bold" panose="020B0804020101010102" pitchFamily="34" charset="0"/>
            </a:endParaRPr>
          </a:p>
        </p:txBody>
      </p:sp>
      <p:sp>
        <p:nvSpPr>
          <p:cNvPr id="7" name="Slide Number">
            <a:extLst>
              <a:ext uri="{FF2B5EF4-FFF2-40B4-BE49-F238E27FC236}">
                <a16:creationId xmlns:a16="http://schemas.microsoft.com/office/drawing/2014/main" id="{15A73813-9BB9-3542-BB4C-009ED67AED8B}"/>
              </a:ext>
            </a:extLst>
          </p:cNvPr>
          <p:cNvSpPr txBox="1">
            <a:spLocks/>
          </p:cNvSpPr>
          <p:nvPr userDrawn="1"/>
        </p:nvSpPr>
        <p:spPr>
          <a:xfrm>
            <a:off x="23384832" y="530365"/>
            <a:ext cx="368504" cy="3743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3" r:id="rId2"/>
    <p:sldLayoutId id="2147483669" r:id="rId3"/>
    <p:sldLayoutId id="2147483663" r:id="rId4"/>
    <p:sldLayoutId id="2147483666" r:id="rId5"/>
    <p:sldLayoutId id="2147483671" r:id="rId6"/>
    <p:sldLayoutId id="2147483675" r:id="rId7"/>
    <p:sldLayoutId id="2147483664" r:id="rId8"/>
    <p:sldLayoutId id="2147483670" r:id="rId9"/>
    <p:sldLayoutId id="2147483674" r:id="rId10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3M Circular TT Bold" panose="020B0804020101010102" pitchFamily="34" charset="0"/>
          <a:ea typeface="3M Circular TT Bold" panose="020B0804020101010102" pitchFamily="34" charset="0"/>
          <a:cs typeface="3M Circular TT Bold" panose="020B0804020101010102" pitchFamily="34" charset="0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23450F-73ED-7C52-2589-1EACB1FD1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Post – Carousel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3A2429-6903-3ED8-2A37-8C0CE327F5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51647" y="3228079"/>
            <a:ext cx="7842058" cy="1512363"/>
          </a:xfrm>
        </p:spPr>
        <p:txBody>
          <a:bodyPr/>
          <a:lstStyle/>
          <a:p>
            <a:r>
              <a:rPr lang="en-US" dirty="0" err="1"/>
              <a:t>Filtek</a:t>
            </a:r>
            <a:r>
              <a:rPr lang="en-US" dirty="0"/>
              <a:t> Matrix – </a:t>
            </a:r>
            <a:br>
              <a:rPr lang="en-US" dirty="0"/>
            </a:br>
            <a:r>
              <a:rPr lang="en-US" dirty="0"/>
              <a:t>For less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F8AB0-936E-D4D3-A2FE-5199FCE40EA4}"/>
              </a:ext>
            </a:extLst>
          </p:cNvPr>
          <p:cNvSpPr txBox="1"/>
          <p:nvPr/>
        </p:nvSpPr>
        <p:spPr>
          <a:xfrm>
            <a:off x="358753" y="12177052"/>
            <a:ext cx="10480231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ocsd-den-filtek-matrix-for-less-post1-1080x1080-en-ca</a:t>
            </a:r>
          </a:p>
          <a:p>
            <a:pPr algn="l"/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ocsd-den-filtek-matrix-for-less-post2-1080x1080-en-ca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893913-34B7-C20A-4979-05A9AA8728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80578" y="3887648"/>
            <a:ext cx="5102951" cy="51029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0BAFD6-3281-CFA1-A366-4C9EADB7D0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49978" y="3901596"/>
            <a:ext cx="5102951" cy="510295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C614522-728D-5FBE-A381-E7A49BDDFE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6563" y="5980356"/>
            <a:ext cx="7521974" cy="1669381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000" b="1" dirty="0">
                <a:latin typeface="3M Circular TT Bold" panose="020B0604020101020102" pitchFamily="34" charset="77"/>
                <a:cs typeface="3M Circular TT Bold" panose="020B0604020101020102" pitchFamily="34" charset="77"/>
              </a:rPr>
              <a:t>Post text:</a:t>
            </a:r>
          </a:p>
          <a:p>
            <a:pPr marL="0" indent="0" defTabSz="412750" hangingPunct="0">
              <a:spcBef>
                <a:spcPts val="0"/>
              </a:spcBef>
              <a:spcAft>
                <a:spcPts val="600"/>
              </a:spcAft>
            </a:pPr>
            <a:r>
              <a:rPr lang="en-US" sz="2000" b="0" dirty="0">
                <a:solidFill>
                  <a:schemeClr val="tx1"/>
                </a:solidFill>
              </a:rPr>
              <a:t>This will make you smile: </a:t>
            </a:r>
            <a:r>
              <a:rPr lang="en-US" sz="2000" dirty="0">
                <a:solidFill>
                  <a:srgbClr val="FF0000"/>
                </a:solidFill>
              </a:rPr>
              <a:t>[Practice name] </a:t>
            </a:r>
            <a:r>
              <a:rPr lang="en-US" sz="2000" dirty="0">
                <a:solidFill>
                  <a:schemeClr val="tx1"/>
                </a:solidFill>
              </a:rPr>
              <a:t>is now offering a faster, more affordable treatment option. Contact us to learn </a:t>
            </a:r>
            <a:r>
              <a:rPr lang="en-US" sz="2000">
                <a:solidFill>
                  <a:schemeClr val="tx1"/>
                </a:solidFill>
              </a:rPr>
              <a:t>more!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16018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Custom 1">
      <a:majorFont>
        <a:latin typeface="3M Circular TT Bold"/>
        <a:ea typeface=""/>
        <a:cs typeface=""/>
      </a:majorFont>
      <a:minorFont>
        <a:latin typeface="3M Circular TT Book"/>
        <a:ea typeface="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73625</TotalTime>
  <Words>41</Words>
  <Application>Microsoft Office PowerPoint</Application>
  <PresentationFormat>Custom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3M Circular TT Bold</vt:lpstr>
      <vt:lpstr>3M Circular TT Book</vt:lpstr>
      <vt:lpstr>3M Circular TT Light</vt:lpstr>
      <vt:lpstr>Arial</vt:lpstr>
      <vt:lpstr>Calibri</vt:lpstr>
      <vt:lpstr>Helvetica Neue</vt:lpstr>
      <vt:lpstr>Helvetica Neue Light</vt:lpstr>
      <vt:lpstr>title</vt:lpstr>
      <vt:lpstr>White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Dan Girard</dc:creator>
  <cp:keywords/>
  <dc:description/>
  <cp:lastModifiedBy>Caitlin Kelly</cp:lastModifiedBy>
  <cp:revision>448</cp:revision>
  <cp:lastPrinted>2020-10-16T20:16:40Z</cp:lastPrinted>
  <dcterms:modified xsi:type="dcterms:W3CDTF">2023-04-14T21:29:15Z</dcterms:modified>
  <cp:category/>
</cp:coreProperties>
</file>