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4"/>
  </p:notesMasterIdLst>
  <p:sldIdLst>
    <p:sldId id="604" r:id="rId5"/>
    <p:sldId id="4242" r:id="rId6"/>
    <p:sldId id="4243" r:id="rId7"/>
    <p:sldId id="4244" r:id="rId8"/>
    <p:sldId id="4245" r:id="rId9"/>
    <p:sldId id="4196" r:id="rId10"/>
    <p:sldId id="4306" r:id="rId11"/>
    <p:sldId id="4307" r:id="rId12"/>
    <p:sldId id="4235" r:id="rId13"/>
    <p:sldId id="4236" r:id="rId14"/>
    <p:sldId id="4315" r:id="rId15"/>
    <p:sldId id="601" r:id="rId16"/>
    <p:sldId id="4308" r:id="rId17"/>
    <p:sldId id="4309" r:id="rId18"/>
    <p:sldId id="4310" r:id="rId19"/>
    <p:sldId id="4311" r:id="rId20"/>
    <p:sldId id="307" r:id="rId21"/>
    <p:sldId id="4313" r:id="rId22"/>
    <p:sldId id="4312" r:id="rId23"/>
    <p:sldId id="4316" r:id="rId24"/>
    <p:sldId id="4317" r:id="rId25"/>
    <p:sldId id="4239" r:id="rId26"/>
    <p:sldId id="4319" r:id="rId27"/>
    <p:sldId id="4320" r:id="rId28"/>
    <p:sldId id="4329" r:id="rId29"/>
    <p:sldId id="2139117864" r:id="rId30"/>
    <p:sldId id="4173" r:id="rId31"/>
    <p:sldId id="4174" r:id="rId32"/>
    <p:sldId id="4172" r:id="rId33"/>
    <p:sldId id="4171" r:id="rId34"/>
    <p:sldId id="4167" r:id="rId35"/>
    <p:sldId id="4170" r:id="rId36"/>
    <p:sldId id="323" r:id="rId37"/>
    <p:sldId id="4349" r:id="rId38"/>
    <p:sldId id="4263" r:id="rId39"/>
    <p:sldId id="4321" r:id="rId40"/>
    <p:sldId id="4322" r:id="rId41"/>
    <p:sldId id="4338" r:id="rId42"/>
    <p:sldId id="4339" r:id="rId43"/>
    <p:sldId id="4177" r:id="rId44"/>
    <p:sldId id="333" r:id="rId45"/>
    <p:sldId id="4176" r:id="rId46"/>
    <p:sldId id="4178" r:id="rId47"/>
    <p:sldId id="4264" r:id="rId48"/>
    <p:sldId id="4247" r:id="rId49"/>
    <p:sldId id="4323" r:id="rId50"/>
    <p:sldId id="4324" r:id="rId51"/>
    <p:sldId id="4325" r:id="rId52"/>
    <p:sldId id="4251" r:id="rId53"/>
    <p:sldId id="4252" r:id="rId54"/>
    <p:sldId id="588" r:id="rId55"/>
    <p:sldId id="4179" r:id="rId56"/>
    <p:sldId id="353" r:id="rId57"/>
    <p:sldId id="359" r:id="rId58"/>
    <p:sldId id="4181" r:id="rId59"/>
    <p:sldId id="4182" r:id="rId60"/>
    <p:sldId id="4357" r:id="rId61"/>
    <p:sldId id="4265" r:id="rId62"/>
    <p:sldId id="4326" r:id="rId63"/>
    <p:sldId id="4256" r:id="rId64"/>
    <p:sldId id="4257" r:id="rId65"/>
    <p:sldId id="4346" r:id="rId66"/>
    <p:sldId id="4185" r:id="rId67"/>
    <p:sldId id="544" r:id="rId68"/>
    <p:sldId id="378" r:id="rId69"/>
    <p:sldId id="4188" r:id="rId70"/>
    <p:sldId id="4187" r:id="rId71"/>
    <p:sldId id="380" r:id="rId72"/>
    <p:sldId id="4361" r:id="rId73"/>
    <p:sldId id="4266" r:id="rId74"/>
    <p:sldId id="4260" r:id="rId75"/>
    <p:sldId id="4327" r:id="rId76"/>
    <p:sldId id="4237" r:id="rId77"/>
    <p:sldId id="4190" r:id="rId78"/>
    <p:sldId id="4189" r:id="rId79"/>
    <p:sldId id="4191" r:id="rId80"/>
    <p:sldId id="4192" r:id="rId81"/>
    <p:sldId id="4347" r:id="rId82"/>
    <p:sldId id="4375" r:id="rId83"/>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EEEE"/>
    <a:srgbClr val="FFD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437" y="8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skydrive3m-my.sharepoint.com/personal/be002086_mmm_com/Documents/My%20documents/CHC%20ID/STATISTICS/2019/FUTURO%2011%20Months%20sales%20201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05590442661615E-2"/>
          <c:y val="6.1090161261605491E-2"/>
          <c:w val="0.93165900257352818"/>
          <c:h val="0.89825935091253539"/>
        </c:manualLayout>
      </c:layout>
      <c:barChart>
        <c:barDir val="bar"/>
        <c:grouping val="clustered"/>
        <c:varyColors val="1"/>
        <c:ser>
          <c:idx val="0"/>
          <c:order val="0"/>
          <c:tx>
            <c:strRef>
              <c:f>Sheet1!$B$1</c:f>
              <c:strCache>
                <c:ptCount val="1"/>
                <c:pt idx="0">
                  <c:v>Activity Contributing to Need State</c:v>
                </c:pt>
              </c:strCache>
            </c:strRef>
          </c:tx>
          <c:invertIfNegative val="0"/>
          <c:dPt>
            <c:idx val="0"/>
            <c:invertIfNegative val="0"/>
            <c:bubble3D val="0"/>
            <c:explosion val="17"/>
            <c:spPr>
              <a:solidFill>
                <a:schemeClr val="accent1">
                  <a:alpha val="70000"/>
                </a:schemeClr>
              </a:solidFill>
              <a:ln>
                <a:noFill/>
              </a:ln>
              <a:effectLst/>
            </c:spPr>
            <c:extLst>
              <c:ext xmlns:c16="http://schemas.microsoft.com/office/drawing/2014/chart" uri="{C3380CC4-5D6E-409C-BE32-E72D297353CC}">
                <c16:uniqueId val="{00000001-4970-435C-9839-D3A83EEC642A}"/>
              </c:ext>
            </c:extLst>
          </c:dPt>
          <c:dPt>
            <c:idx val="1"/>
            <c:invertIfNegative val="0"/>
            <c:bubble3D val="0"/>
            <c:spPr>
              <a:solidFill>
                <a:schemeClr val="accent2">
                  <a:alpha val="70000"/>
                </a:schemeClr>
              </a:solidFill>
              <a:ln>
                <a:noFill/>
              </a:ln>
              <a:effectLst/>
            </c:spPr>
            <c:extLst>
              <c:ext xmlns:c16="http://schemas.microsoft.com/office/drawing/2014/chart" uri="{C3380CC4-5D6E-409C-BE32-E72D297353CC}">
                <c16:uniqueId val="{00000003-4970-435C-9839-D3A83EEC642A}"/>
              </c:ext>
            </c:extLst>
          </c:dPt>
          <c:dPt>
            <c:idx val="2"/>
            <c:invertIfNegative val="0"/>
            <c:bubble3D val="0"/>
            <c:spPr>
              <a:solidFill>
                <a:schemeClr val="accent3">
                  <a:alpha val="70000"/>
                </a:schemeClr>
              </a:solidFill>
              <a:ln>
                <a:noFill/>
              </a:ln>
              <a:effectLst/>
            </c:spPr>
            <c:extLst>
              <c:ext xmlns:c16="http://schemas.microsoft.com/office/drawing/2014/chart" uri="{C3380CC4-5D6E-409C-BE32-E72D297353CC}">
                <c16:uniqueId val="{00000005-4970-435C-9839-D3A83EEC642A}"/>
              </c:ext>
            </c:extLst>
          </c:dPt>
          <c:dPt>
            <c:idx val="3"/>
            <c:invertIfNegative val="0"/>
            <c:bubble3D val="0"/>
            <c:spPr>
              <a:solidFill>
                <a:schemeClr val="accent4">
                  <a:alpha val="70000"/>
                </a:schemeClr>
              </a:solidFill>
              <a:ln>
                <a:noFill/>
              </a:ln>
              <a:effectLst/>
            </c:spPr>
            <c:extLst>
              <c:ext xmlns:c16="http://schemas.microsoft.com/office/drawing/2014/chart" uri="{C3380CC4-5D6E-409C-BE32-E72D297353CC}">
                <c16:uniqueId val="{00000007-4970-435C-9839-D3A83EEC642A}"/>
              </c:ext>
            </c:extLst>
          </c:dPt>
          <c:dPt>
            <c:idx val="4"/>
            <c:invertIfNegative val="0"/>
            <c:bubble3D val="0"/>
            <c:spPr>
              <a:solidFill>
                <a:schemeClr val="accent5">
                  <a:alpha val="70000"/>
                </a:schemeClr>
              </a:solidFill>
              <a:ln>
                <a:noFill/>
              </a:ln>
              <a:effectLst/>
            </c:spPr>
            <c:extLst>
              <c:ext xmlns:c16="http://schemas.microsoft.com/office/drawing/2014/chart" uri="{C3380CC4-5D6E-409C-BE32-E72D297353CC}">
                <c16:uniqueId val="{00000009-4970-435C-9839-D3A83EEC642A}"/>
              </c:ext>
            </c:extLst>
          </c:dPt>
          <c:dLbls>
            <c:dLbl>
              <c:idx val="0"/>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r>
                      <a:rPr lang="en-US" baseline="0" dirty="0" err="1"/>
                      <a:t>Activités</a:t>
                    </a:r>
                    <a:r>
                      <a:rPr lang="en-US" baseline="0" dirty="0"/>
                      <a:t> </a:t>
                    </a:r>
                    <a:r>
                      <a:rPr lang="en-US" baseline="0" dirty="0" err="1"/>
                      <a:t>occasionnelles</a:t>
                    </a:r>
                    <a:r>
                      <a:rPr lang="en-US" baseline="0" dirty="0"/>
                      <a:t>, </a:t>
                    </a:r>
                    <a:fld id="{E569D975-BA1A-491E-A7FA-AF40F774EEC1}" type="VALUE">
                      <a:rPr lang="en-US" baseline="0"/>
                      <a:pPr>
                        <a:defRPr/>
                      </a:pPr>
                      <a:t>[VALUE]</a:t>
                    </a:fld>
                    <a:endParaRPr lang="en-US" baseline="0" dirty="0"/>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70-435C-9839-D3A83EEC642A}"/>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3-4970-435C-9839-D3A83EEC642A}"/>
                </c:ext>
              </c:extLst>
            </c:dLbl>
            <c:dLbl>
              <c:idx val="2"/>
              <c:layout>
                <c:manualLayout>
                  <c:x val="-0.29749402365953675"/>
                  <c:y val="1.2707278477847284E-3"/>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r>
                      <a:rPr lang="en-US" baseline="0" dirty="0"/>
                      <a:t>Pathologies </a:t>
                    </a:r>
                    <a:r>
                      <a:rPr lang="en-US" baseline="0" dirty="0" err="1"/>
                      <a:t>chroniques</a:t>
                    </a:r>
                    <a:r>
                      <a:rPr lang="en-US" baseline="0" dirty="0"/>
                      <a:t>; </a:t>
                    </a:r>
                    <a:fld id="{016D0E50-2ED1-445B-97C0-D43BB83621FA}" type="VALUE">
                      <a:rPr lang="en-US" baseline="0"/>
                      <a:pPr>
                        <a:defRPr>
                          <a:solidFill>
                            <a:schemeClr val="accent1"/>
                          </a:solidFill>
                        </a:defRPr>
                      </a:pPr>
                      <a:t>[VALUE]</a:t>
                    </a:fld>
                    <a:endParaRPr lang="en-US" baseline="0" dirty="0"/>
                  </a:p>
                </c:rich>
              </c:tx>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2133805440970004"/>
                      <c:h val="7.2332461775137982E-2"/>
                    </c:manualLayout>
                  </c15:layout>
                  <c15:dlblFieldTable/>
                  <c15:showDataLabelsRange val="0"/>
                </c:ext>
                <c:ext xmlns:c16="http://schemas.microsoft.com/office/drawing/2014/chart" uri="{C3380CC4-5D6E-409C-BE32-E72D297353CC}">
                  <c16:uniqueId val="{00000005-4970-435C-9839-D3A83EEC642A}"/>
                </c:ext>
              </c:extLst>
            </c:dLbl>
            <c:dLbl>
              <c:idx val="3"/>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r>
                      <a:rPr lang="en-US" dirty="0"/>
                      <a:t>Post-</a:t>
                    </a:r>
                    <a:r>
                      <a:rPr lang="en-US" dirty="0" err="1"/>
                      <a:t>opératoire</a:t>
                    </a:r>
                    <a:r>
                      <a:rPr lang="en-US" baseline="0" dirty="0"/>
                      <a:t>; </a:t>
                    </a:r>
                    <a:fld id="{461E4561-0335-4C4C-B0D8-9C44D3B8EADA}" type="VALUE">
                      <a:rPr lang="en-US" baseline="0"/>
                      <a:pPr>
                        <a:defRPr>
                          <a:solidFill>
                            <a:schemeClr val="accent1"/>
                          </a:solidFill>
                        </a:defRPr>
                      </a:pPr>
                      <a:t>[VALUE]</a:t>
                    </a:fld>
                    <a:endParaRPr lang="en-US" baseline="0" dirty="0"/>
                  </a:p>
                </c:rich>
              </c:tx>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70-435C-9839-D3A83EEC642A}"/>
                </c:ext>
              </c:extLst>
            </c:dLbl>
            <c:dLbl>
              <c:idx val="4"/>
              <c:layout>
                <c:manualLayout>
                  <c:x val="-7.6300898400522385E-2"/>
                  <c:y val="5.0815110298457001E-3"/>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70-435C-9839-D3A83EEC642A}"/>
                </c:ext>
              </c:extLst>
            </c:dLbl>
            <c:spPr>
              <a:solidFill>
                <a:prstClr val="white">
                  <a:alpha val="90000"/>
                </a:prst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Activité occassionnelle</c:v>
                </c:pt>
                <c:pt idx="1">
                  <c:v>Sport</c:v>
                </c:pt>
                <c:pt idx="2">
                  <c:v>Condition chronique</c:v>
                </c:pt>
                <c:pt idx="3">
                  <c:v>Post-chirurgical</c:v>
                </c:pt>
                <c:pt idx="4">
                  <c:v>Autres</c:v>
                </c:pt>
              </c:strCache>
            </c:strRef>
          </c:cat>
          <c:val>
            <c:numRef>
              <c:f>Sheet1!$B$2:$B$6</c:f>
              <c:numCache>
                <c:formatCode>General</c:formatCode>
                <c:ptCount val="5"/>
                <c:pt idx="0">
                  <c:v>0.59</c:v>
                </c:pt>
                <c:pt idx="1">
                  <c:v>0.31</c:v>
                </c:pt>
                <c:pt idx="2">
                  <c:v>0.28000000000000003</c:v>
                </c:pt>
                <c:pt idx="3">
                  <c:v>0.12</c:v>
                </c:pt>
                <c:pt idx="4">
                  <c:v>7.0000000000000007E-2</c:v>
                </c:pt>
              </c:numCache>
            </c:numRef>
          </c:val>
          <c:extLst>
            <c:ext xmlns:c16="http://schemas.microsoft.com/office/drawing/2014/chart" uri="{C3380CC4-5D6E-409C-BE32-E72D297353CC}">
              <c16:uniqueId val="{0000000A-4970-435C-9839-D3A83EEC642A}"/>
            </c:ext>
          </c:extLst>
        </c:ser>
        <c:dLbls>
          <c:showLegendKey val="0"/>
          <c:showVal val="0"/>
          <c:showCatName val="0"/>
          <c:showSerName val="0"/>
          <c:showPercent val="0"/>
          <c:showBubbleSize val="0"/>
        </c:dLbls>
        <c:gapWidth val="150"/>
        <c:axId val="434811760"/>
        <c:axId val="434006784"/>
      </c:barChart>
      <c:valAx>
        <c:axId val="434006784"/>
        <c:scaling>
          <c:orientation val="minMax"/>
        </c:scaling>
        <c:delete val="0"/>
        <c:axPos val="t"/>
        <c:majorGridlines>
          <c:spPr>
            <a:ln w="9525" cap="flat" cmpd="sng" algn="ctr">
              <a:solidFill>
                <a:schemeClr val="tx1">
                  <a:lumMod val="5000"/>
                  <a:lumOff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434811760"/>
        <c:crosses val="autoZero"/>
        <c:crossBetween val="between"/>
      </c:valAx>
      <c:catAx>
        <c:axId val="434811760"/>
        <c:scaling>
          <c:orientation val="maxMin"/>
        </c:scaling>
        <c:delete val="1"/>
        <c:axPos val="l"/>
        <c:numFmt formatCode="General" sourceLinked="1"/>
        <c:majorTickMark val="out"/>
        <c:minorTickMark val="none"/>
        <c:tickLblPos val="nextTo"/>
        <c:crossAx val="4340067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BACK /NECK size units mix</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back!$B$28</c:f>
              <c:strCache>
                <c:ptCount val="1"/>
                <c:pt idx="0">
                  <c:v> Size Mix </c:v>
                </c:pt>
              </c:strCache>
            </c:strRef>
          </c:tx>
          <c:dPt>
            <c:idx val="0"/>
            <c:bubble3D val="0"/>
            <c:explosion val="15"/>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88A-4AF5-B0EA-5E9601192CB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88A-4AF5-B0EA-5E9601192CB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88A-4AF5-B0EA-5E9601192CB2}"/>
              </c:ext>
            </c:extLst>
          </c:dPt>
          <c:dLbls>
            <c:dLbl>
              <c:idx val="0"/>
              <c:layout>
                <c:manualLayout>
                  <c:x val="2.0897566086628554E-2"/>
                  <c:y val="-0.16141225370852069"/>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6.7549344008995191E-2"/>
                      <c:h val="9.3259744679110898E-2"/>
                    </c:manualLayout>
                  </c15:layout>
                </c:ext>
                <c:ext xmlns:c16="http://schemas.microsoft.com/office/drawing/2014/chart" uri="{C3380CC4-5D6E-409C-BE32-E72D297353CC}">
                  <c16:uniqueId val="{00000001-088A-4AF5-B0EA-5E9601192CB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back!$A$29:$A$31</c:f>
              <c:strCache>
                <c:ptCount val="3"/>
                <c:pt idx="0">
                  <c:v>ADJ</c:v>
                </c:pt>
                <c:pt idx="1">
                  <c:v>S-M</c:v>
                </c:pt>
                <c:pt idx="2">
                  <c:v>L-XL</c:v>
                </c:pt>
              </c:strCache>
            </c:strRef>
          </c:cat>
          <c:val>
            <c:numRef>
              <c:f>back!$B$29:$B$31</c:f>
              <c:numCache>
                <c:formatCode>0%</c:formatCode>
                <c:ptCount val="3"/>
                <c:pt idx="0">
                  <c:v>0.43394315376337278</c:v>
                </c:pt>
                <c:pt idx="1">
                  <c:v>0.30999556877888207</c:v>
                </c:pt>
                <c:pt idx="2">
                  <c:v>0.25606127745774515</c:v>
                </c:pt>
              </c:numCache>
            </c:numRef>
          </c:val>
          <c:extLst>
            <c:ext xmlns:c16="http://schemas.microsoft.com/office/drawing/2014/chart" uri="{C3380CC4-5D6E-409C-BE32-E72D297353CC}">
              <c16:uniqueId val="{00000006-088A-4AF5-B0EA-5E9601192CB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Units Mix </a:t>
            </a:r>
          </a:p>
        </c:rich>
      </c:tx>
      <c:layout>
        <c:manualLayout>
          <c:xMode val="edge"/>
          <c:yMode val="edge"/>
          <c:x val="0.2470693350831146"/>
          <c:y val="0"/>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back!$B$1</c:f>
              <c:strCache>
                <c:ptCount val="1"/>
                <c:pt idx="0">
                  <c:v> Units Mix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3CD-4908-BD3D-E1080FC9731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3CD-4908-BD3D-E1080FC97318}"/>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3CD-4908-BD3D-E1080FC97318}"/>
              </c:ext>
            </c:extLst>
          </c:dPt>
          <c:dLbls>
            <c:dLbl>
              <c:idx val="0"/>
              <c:layout>
                <c:manualLayout>
                  <c:x val="0.10277777777777777"/>
                  <c:y val="-8.4875562720133283E-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3CD-4908-BD3D-E1080FC97318}"/>
                </c:ext>
              </c:extLst>
            </c:dLbl>
            <c:dLbl>
              <c:idx val="1"/>
              <c:layout>
                <c:manualLayout>
                  <c:x val="-9.166666666666666E-2"/>
                  <c:y val="9.72222222222222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3CD-4908-BD3D-E1080FC97318}"/>
                </c:ext>
              </c:extLst>
            </c:dLbl>
            <c:dLbl>
              <c:idx val="2"/>
              <c:layout>
                <c:manualLayout>
                  <c:x val="-0.10833333333333336"/>
                  <c:y val="4.16666666666666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3CD-4908-BD3D-E1080FC9731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back!$A$2:$A$4</c:f>
              <c:strCache>
                <c:ptCount val="3"/>
                <c:pt idx="0">
                  <c:v>Back Stabilizing</c:v>
                </c:pt>
                <c:pt idx="1">
                  <c:v>Neck Neck</c:v>
                </c:pt>
                <c:pt idx="2">
                  <c:v>Back Black</c:v>
                </c:pt>
              </c:strCache>
            </c:strRef>
          </c:cat>
          <c:val>
            <c:numRef>
              <c:f>back!$B$2:$B$4</c:f>
              <c:numCache>
                <c:formatCode>0%</c:formatCode>
                <c:ptCount val="3"/>
                <c:pt idx="0">
                  <c:v>0.61000068217477321</c:v>
                </c:pt>
                <c:pt idx="1">
                  <c:v>0.24824339995906952</c:v>
                </c:pt>
                <c:pt idx="2">
                  <c:v>0.14175591786615732</c:v>
                </c:pt>
              </c:numCache>
            </c:numRef>
          </c:val>
          <c:extLst>
            <c:ext xmlns:c16="http://schemas.microsoft.com/office/drawing/2014/chart" uri="{C3380CC4-5D6E-409C-BE32-E72D297353CC}">
              <c16:uniqueId val="{00000006-83CD-4908-BD3D-E1080FC9731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719031093184076"/>
          <c:y val="1.8207439355242633E-2"/>
          <c:w val="0.59003831417624519"/>
          <c:h val="0.95930232558139539"/>
        </c:manualLayout>
      </c:layout>
      <c:barChart>
        <c:barDir val="bar"/>
        <c:grouping val="clustered"/>
        <c:varyColors val="0"/>
        <c:ser>
          <c:idx val="0"/>
          <c:order val="0"/>
          <c:tx>
            <c:strRef>
              <c:f>Sheet1!$B$1</c:f>
              <c:strCache>
                <c:ptCount val="1"/>
                <c:pt idx="0">
                  <c:v>1st Qtr</c:v>
                </c:pt>
              </c:strCache>
            </c:strRef>
          </c:tx>
          <c:spPr>
            <a:solidFill>
              <a:srgbClr val="0000FF"/>
            </a:solidFill>
            <a:ln w="20816">
              <a:noFill/>
            </a:ln>
          </c:spPr>
          <c:invertIfNegative val="0"/>
          <c:dLbls>
            <c:spPr>
              <a:noFill/>
              <a:ln w="20816">
                <a:noFill/>
              </a:ln>
            </c:spPr>
            <c:txPr>
              <a:bodyPr wrap="square" lIns="38100" tIns="19050" rIns="38100" bIns="19050" anchor="ctr">
                <a:spAutoFit/>
              </a:bodyPr>
              <a:lstStyle/>
              <a:p>
                <a:pPr>
                  <a:defRPr sz="983"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Ajustement parfait</c:v>
                </c:pt>
                <c:pt idx="1">
                  <c:v>Confort</c:v>
                </c:pt>
                <c:pt idx="2">
                  <c:v>Support</c:v>
                </c:pt>
                <c:pt idx="3">
                  <c:v>Ajustable</c:v>
                </c:pt>
                <c:pt idx="4">
                  <c:v>Disponible là où je fais mon shopping</c:v>
                </c:pt>
                <c:pt idx="5">
                  <c:v>Prix</c:v>
                </c:pt>
                <c:pt idx="6">
                  <c:v>Disponibilité de différentes marques au choix</c:v>
                </c:pt>
                <c:pt idx="7">
                  <c:v>Information sur le produit disponible dans le magasin</c:v>
                </c:pt>
                <c:pt idx="8">
                  <c:v>Facile à trouver en magasin</c:v>
                </c:pt>
                <c:pt idx="9">
                  <c:v>Style/Esthétisme</c:v>
                </c:pt>
                <c:pt idx="10">
                  <c:v>Marque</c:v>
                </c:pt>
              </c:strCache>
            </c:strRef>
          </c:cat>
          <c:val>
            <c:numRef>
              <c:f>Sheet1!$B$2:$B$12</c:f>
              <c:numCache>
                <c:formatCode>#,#00</c:formatCode>
                <c:ptCount val="11"/>
                <c:pt idx="0">
                  <c:v>84.086796300000003</c:v>
                </c:pt>
                <c:pt idx="1">
                  <c:v>82.204595299999994</c:v>
                </c:pt>
                <c:pt idx="2">
                  <c:v>80.017460099999994</c:v>
                </c:pt>
                <c:pt idx="3">
                  <c:v>69.4114802</c:v>
                </c:pt>
                <c:pt idx="4">
                  <c:v>48.728099399999998</c:v>
                </c:pt>
                <c:pt idx="5">
                  <c:v>47.041019900000002</c:v>
                </c:pt>
                <c:pt idx="6">
                  <c:v>36.325712000000003</c:v>
                </c:pt>
                <c:pt idx="7">
                  <c:v>32.912371800000003</c:v>
                </c:pt>
                <c:pt idx="8">
                  <c:v>29.5338742</c:v>
                </c:pt>
                <c:pt idx="9">
                  <c:v>27.5740619</c:v>
                </c:pt>
                <c:pt idx="10">
                  <c:v>12.164528900000001</c:v>
                </c:pt>
              </c:numCache>
            </c:numRef>
          </c:val>
          <c:extLst>
            <c:ext xmlns:c16="http://schemas.microsoft.com/office/drawing/2014/chart" uri="{C3380CC4-5D6E-409C-BE32-E72D297353CC}">
              <c16:uniqueId val="{00000000-7573-4F94-B54E-3FE26F7A946C}"/>
            </c:ext>
          </c:extLst>
        </c:ser>
        <c:dLbls>
          <c:showLegendKey val="0"/>
          <c:showVal val="0"/>
          <c:showCatName val="0"/>
          <c:showSerName val="0"/>
          <c:showPercent val="0"/>
          <c:showBubbleSize val="0"/>
        </c:dLbls>
        <c:gapWidth val="40"/>
        <c:axId val="173246776"/>
        <c:axId val="1"/>
      </c:barChart>
      <c:catAx>
        <c:axId val="173246776"/>
        <c:scaling>
          <c:orientation val="maxMin"/>
        </c:scaling>
        <c:delete val="0"/>
        <c:axPos val="l"/>
        <c:numFmt formatCode="General" sourceLinked="1"/>
        <c:majorTickMark val="none"/>
        <c:minorTickMark val="none"/>
        <c:tickLblPos val="nextTo"/>
        <c:spPr>
          <a:ln w="2602">
            <a:solidFill>
              <a:schemeClr val="tx1"/>
            </a:solidFill>
            <a:prstDash val="solid"/>
          </a:ln>
        </c:spPr>
        <c:txPr>
          <a:bodyPr rot="0" vert="horz"/>
          <a:lstStyle/>
          <a:p>
            <a:pPr>
              <a:defRPr sz="900" b="1" i="0" u="none" strike="noStrike" baseline="0">
                <a:solidFill>
                  <a:schemeClr val="tx1"/>
                </a:solidFill>
                <a:latin typeface="+mn-lt"/>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00"/>
        </c:scaling>
        <c:delete val="1"/>
        <c:axPos val="t"/>
        <c:numFmt formatCode="#,#00" sourceLinked="1"/>
        <c:majorTickMark val="out"/>
        <c:minorTickMark val="none"/>
        <c:tickLblPos val="nextTo"/>
        <c:crossAx val="173246776"/>
        <c:crosses val="autoZero"/>
        <c:crossBetween val="between"/>
      </c:valAx>
      <c:spPr>
        <a:noFill/>
        <a:ln w="20816">
          <a:noFill/>
        </a:ln>
      </c:spPr>
    </c:plotArea>
    <c:plotVisOnly val="1"/>
    <c:dispBlanksAs val="gap"/>
    <c:showDLblsOverMax val="0"/>
  </c:chart>
  <c:spPr>
    <a:noFill/>
    <a:ln>
      <a:noFill/>
    </a:ln>
  </c:spPr>
  <c:txPr>
    <a:bodyPr/>
    <a:lstStyle/>
    <a:p>
      <a:pPr>
        <a:defRPr sz="1844"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Wrist size units mix</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wrist!$B$28</c:f>
              <c:strCache>
                <c:ptCount val="1"/>
                <c:pt idx="0">
                  <c:v>Wrist Size Mix </c:v>
                </c:pt>
              </c:strCache>
            </c:strRef>
          </c:tx>
          <c:dPt>
            <c:idx val="0"/>
            <c:bubble3D val="0"/>
            <c:explosion val="16"/>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574-4F1B-A480-F33CB760680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574-4F1B-A480-F33CB760680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574-4F1B-A480-F33CB760680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C574-4F1B-A480-F33CB7606804}"/>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C574-4F1B-A480-F33CB7606804}"/>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C574-4F1B-A480-F33CB7606804}"/>
              </c:ext>
            </c:extLst>
          </c:dPt>
          <c:dLbls>
            <c:dLbl>
              <c:idx val="0"/>
              <c:layout>
                <c:manualLayout>
                  <c:x val="6.1792213473315732E-2"/>
                  <c:y val="-0.41060101183004299"/>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574-4F1B-A480-F33CB760680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wrist!$A$29:$A$34</c:f>
              <c:strCache>
                <c:ptCount val="6"/>
                <c:pt idx="0">
                  <c:v>ADJ</c:v>
                </c:pt>
                <c:pt idx="1">
                  <c:v>M</c:v>
                </c:pt>
                <c:pt idx="2">
                  <c:v>S</c:v>
                </c:pt>
                <c:pt idx="3">
                  <c:v>L</c:v>
                </c:pt>
                <c:pt idx="4">
                  <c:v>S-M</c:v>
                </c:pt>
                <c:pt idx="5">
                  <c:v>L-XL</c:v>
                </c:pt>
              </c:strCache>
            </c:strRef>
          </c:cat>
          <c:val>
            <c:numRef>
              <c:f>wrist!$B$29:$B$34</c:f>
              <c:numCache>
                <c:formatCode>0%</c:formatCode>
                <c:ptCount val="6"/>
                <c:pt idx="0">
                  <c:v>0.61079917903093095</c:v>
                </c:pt>
                <c:pt idx="1">
                  <c:v>0.20492581441397456</c:v>
                </c:pt>
                <c:pt idx="2">
                  <c:v>0.11653601685337384</c:v>
                </c:pt>
                <c:pt idx="3">
                  <c:v>6.272095189012758E-2</c:v>
                </c:pt>
                <c:pt idx="4">
                  <c:v>3.5081057133298974E-3</c:v>
                </c:pt>
                <c:pt idx="5">
                  <c:v>1.509932098263126E-3</c:v>
                </c:pt>
              </c:numCache>
            </c:numRef>
          </c:val>
          <c:extLst>
            <c:ext xmlns:c16="http://schemas.microsoft.com/office/drawing/2014/chart" uri="{C3380CC4-5D6E-409C-BE32-E72D297353CC}">
              <c16:uniqueId val="{0000000C-C574-4F1B-A480-F33CB760680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Thumb Size Mix</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136023622047243"/>
          <c:y val="0.29072121419605162"/>
          <c:w val="0.37727974628171479"/>
          <c:h val="0.65613868918559093"/>
        </c:manualLayout>
      </c:layout>
      <c:pieChart>
        <c:varyColors val="1"/>
        <c:ser>
          <c:idx val="0"/>
          <c:order val="0"/>
          <c:tx>
            <c:strRef>
              <c:f>wrist!$B$37</c:f>
              <c:strCache>
                <c:ptCount val="1"/>
                <c:pt idx="0">
                  <c:v>Thumb size mix</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952-4438-AC9E-BD3ABECC770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952-4438-AC9E-BD3ABECC770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wrist!$A$38:$A$39</c:f>
              <c:strCache>
                <c:ptCount val="2"/>
                <c:pt idx="0">
                  <c:v>S-M</c:v>
                </c:pt>
                <c:pt idx="1">
                  <c:v>L-XL</c:v>
                </c:pt>
              </c:strCache>
            </c:strRef>
          </c:cat>
          <c:val>
            <c:numRef>
              <c:f>wrist!$B$38:$B$39</c:f>
              <c:numCache>
                <c:formatCode>0%</c:formatCode>
                <c:ptCount val="2"/>
                <c:pt idx="0">
                  <c:v>0.68376726502719087</c:v>
                </c:pt>
                <c:pt idx="1">
                  <c:v>0.31623273497280907</c:v>
                </c:pt>
              </c:numCache>
            </c:numRef>
          </c:val>
          <c:extLst>
            <c:ext xmlns:c16="http://schemas.microsoft.com/office/drawing/2014/chart" uri="{C3380CC4-5D6E-409C-BE32-E72D297353CC}">
              <c16:uniqueId val="{00000004-D952-4438-AC9E-BD3ABECC770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Wrist / THUMB Units Mix </a:t>
            </a:r>
          </a:p>
        </c:rich>
      </c:tx>
      <c:layout>
        <c:manualLayout>
          <c:xMode val="edge"/>
          <c:yMode val="edge"/>
          <c:x val="0.2470693350831146"/>
          <c:y val="0"/>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wrist!$B$1</c:f>
              <c:strCache>
                <c:ptCount val="1"/>
                <c:pt idx="0">
                  <c:v>Wrist Units Mix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598-4DA9-BBD4-A8A42BDCC347}"/>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598-4DA9-BBD4-A8A42BDCC347}"/>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598-4DA9-BBD4-A8A42BDCC347}"/>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598-4DA9-BBD4-A8A42BDCC347}"/>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598-4DA9-BBD4-A8A42BDCC347}"/>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7598-4DA9-BBD4-A8A42BDCC347}"/>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7598-4DA9-BBD4-A8A42BDCC347}"/>
              </c:ext>
            </c:extLst>
          </c:dPt>
          <c:dLbls>
            <c:dLbl>
              <c:idx val="0"/>
              <c:layout>
                <c:manualLayout>
                  <c:x val="0.10277777777777777"/>
                  <c:y val="-8.4875562720133283E-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598-4DA9-BBD4-A8A42BDCC347}"/>
                </c:ext>
              </c:extLst>
            </c:dLbl>
            <c:dLbl>
              <c:idx val="1"/>
              <c:layout>
                <c:manualLayout>
                  <c:x val="-9.166666666666666E-2"/>
                  <c:y val="9.72222222222222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598-4DA9-BBD4-A8A42BDCC347}"/>
                </c:ext>
              </c:extLst>
            </c:dLbl>
            <c:dLbl>
              <c:idx val="2"/>
              <c:layout>
                <c:manualLayout>
                  <c:x val="-0.10833333333333336"/>
                  <c:y val="4.16666666666666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598-4DA9-BBD4-A8A42BDCC347}"/>
                </c:ext>
              </c:extLst>
            </c:dLbl>
            <c:dLbl>
              <c:idx val="3"/>
              <c:layout>
                <c:manualLayout>
                  <c:x val="-0.13055555555555559"/>
                  <c:y val="-1.85185185185185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598-4DA9-BBD4-A8A42BDCC347}"/>
                </c:ext>
              </c:extLst>
            </c:dLbl>
            <c:dLbl>
              <c:idx val="5"/>
              <c:layout>
                <c:manualLayout>
                  <c:x val="-3.2455119990579033E-2"/>
                  <c:y val="-1.70781362500023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598-4DA9-BBD4-A8A42BDCC347}"/>
                </c:ext>
              </c:extLst>
            </c:dLbl>
            <c:dLbl>
              <c:idx val="6"/>
              <c:layout>
                <c:manualLayout>
                  <c:x val="0.15976326019664439"/>
                  <c:y val="-8.823153065921074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598-4DA9-BBD4-A8A42BDCC34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wrist!$A$2:$A$8</c:f>
              <c:strCache>
                <c:ptCount val="7"/>
                <c:pt idx="0">
                  <c:v>Wrist Reversible</c:v>
                </c:pt>
                <c:pt idx="1">
                  <c:v>Wrist Sport</c:v>
                </c:pt>
                <c:pt idx="2">
                  <c:v>Thumb Beige</c:v>
                </c:pt>
                <c:pt idx="3">
                  <c:v>Wrist Wrap</c:v>
                </c:pt>
                <c:pt idx="4">
                  <c:v>Thumb Black</c:v>
                </c:pt>
                <c:pt idx="5">
                  <c:v>Wrist Night</c:v>
                </c:pt>
                <c:pt idx="6">
                  <c:v>Wrist CD</c:v>
                </c:pt>
              </c:strCache>
            </c:strRef>
          </c:cat>
          <c:val>
            <c:numRef>
              <c:f>wrist!$B$2:$B$8</c:f>
              <c:numCache>
                <c:formatCode>0%</c:formatCode>
                <c:ptCount val="7"/>
                <c:pt idx="0">
                  <c:v>0.28122042423640758</c:v>
                </c:pt>
                <c:pt idx="1">
                  <c:v>0.20193917733876038</c:v>
                </c:pt>
                <c:pt idx="2">
                  <c:v>0.16269896422780369</c:v>
                </c:pt>
                <c:pt idx="3">
                  <c:v>0.12661570535093816</c:v>
                </c:pt>
                <c:pt idx="4">
                  <c:v>0.10758794136139514</c:v>
                </c:pt>
                <c:pt idx="5">
                  <c:v>4.5838710744895594E-2</c:v>
                </c:pt>
                <c:pt idx="6">
                  <c:v>4.5090836890697907E-2</c:v>
                </c:pt>
              </c:numCache>
            </c:numRef>
          </c:val>
          <c:extLst>
            <c:ext xmlns:c16="http://schemas.microsoft.com/office/drawing/2014/chart" uri="{C3380CC4-5D6E-409C-BE32-E72D297353CC}">
              <c16:uniqueId val="{0000000E-7598-4DA9-BBD4-A8A42BDCC347}"/>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ANKLE size units mix</a:t>
            </a:r>
          </a:p>
        </c:rich>
      </c:tx>
      <c:layout>
        <c:manualLayout>
          <c:xMode val="edge"/>
          <c:yMode val="edge"/>
          <c:x val="0.52568665844035778"/>
          <c:y val="3.0128206986844545E-2"/>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ankle!$B$28</c:f>
              <c:strCache>
                <c:ptCount val="1"/>
                <c:pt idx="0">
                  <c:v> Size Mix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85D-49A4-AC5F-9FD6C81E587B}"/>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85D-49A4-AC5F-9FD6C81E587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85D-49A4-AC5F-9FD6C81E587B}"/>
              </c:ext>
            </c:extLst>
          </c:dPt>
          <c:dPt>
            <c:idx val="3"/>
            <c:bubble3D val="0"/>
            <c:explosion val="21"/>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85D-49A4-AC5F-9FD6C81E587B}"/>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85D-49A4-AC5F-9FD6C81E587B}"/>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785D-49A4-AC5F-9FD6C81E587B}"/>
              </c:ext>
            </c:extLst>
          </c:dPt>
          <c:dLbls>
            <c:dLbl>
              <c:idx val="3"/>
              <c:layout>
                <c:manualLayout>
                  <c:x val="-8.0219005538138294E-2"/>
                  <c:y val="6.943432010476449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85D-49A4-AC5F-9FD6C81E587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ankle!$A$29:$A$34</c:f>
              <c:strCache>
                <c:ptCount val="4"/>
                <c:pt idx="0">
                  <c:v>M</c:v>
                </c:pt>
                <c:pt idx="1">
                  <c:v>L</c:v>
                </c:pt>
                <c:pt idx="2">
                  <c:v>S</c:v>
                </c:pt>
                <c:pt idx="3">
                  <c:v>ADJ</c:v>
                </c:pt>
              </c:strCache>
            </c:strRef>
          </c:cat>
          <c:val>
            <c:numRef>
              <c:f>ankle!$B$29:$B$34</c:f>
              <c:numCache>
                <c:formatCode>0%</c:formatCode>
                <c:ptCount val="6"/>
                <c:pt idx="0">
                  <c:v>0.4285685827265755</c:v>
                </c:pt>
                <c:pt idx="1">
                  <c:v>0.21421954839288027</c:v>
                </c:pt>
                <c:pt idx="2">
                  <c:v>0.20217735589708855</c:v>
                </c:pt>
                <c:pt idx="3">
                  <c:v>0.15503451298345569</c:v>
                </c:pt>
                <c:pt idx="4">
                  <c:v>0</c:v>
                </c:pt>
                <c:pt idx="5">
                  <c:v>0</c:v>
                </c:pt>
              </c:numCache>
            </c:numRef>
          </c:val>
          <c:extLst>
            <c:ext xmlns:c16="http://schemas.microsoft.com/office/drawing/2014/chart" uri="{C3380CC4-5D6E-409C-BE32-E72D297353CC}">
              <c16:uniqueId val="{0000000C-785D-49A4-AC5F-9FD6C81E587B}"/>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Units Mix </a:t>
            </a:r>
          </a:p>
        </c:rich>
      </c:tx>
      <c:layout>
        <c:manualLayout>
          <c:xMode val="edge"/>
          <c:yMode val="edge"/>
          <c:x val="0.32135482326890979"/>
          <c:y val="0"/>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ankle!$B$1</c:f>
              <c:strCache>
                <c:ptCount val="1"/>
                <c:pt idx="0">
                  <c:v> Units Mix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BD1-4F1B-A924-769F038F090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BD1-4F1B-A924-769F038F090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BD1-4F1B-A924-769F038F090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BD1-4F1B-A924-769F038F090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6BD1-4F1B-A924-769F038F090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6BD1-4F1B-A924-769F038F0903}"/>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6BD1-4F1B-A924-769F038F0903}"/>
              </c:ext>
            </c:extLst>
          </c:dPt>
          <c:dLbls>
            <c:dLbl>
              <c:idx val="0"/>
              <c:layout>
                <c:manualLayout>
                  <c:x val="-0.21451092209722333"/>
                  <c:y val="9.31559132916495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BD1-4F1B-A924-769F038F0903}"/>
                </c:ext>
              </c:extLst>
            </c:dLbl>
            <c:dLbl>
              <c:idx val="1"/>
              <c:layout>
                <c:manualLayout>
                  <c:x val="0.21685890937769969"/>
                  <c:y val="2.21799502475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BD1-4F1B-A924-769F038F0903}"/>
                </c:ext>
              </c:extLst>
            </c:dLbl>
            <c:dLbl>
              <c:idx val="2"/>
              <c:layout>
                <c:manualLayout>
                  <c:x val="1.9602793537811254E-2"/>
                  <c:y val="0.1011829700721347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BD1-4F1B-A924-769F038F0903}"/>
                </c:ext>
              </c:extLst>
            </c:dLbl>
            <c:dLbl>
              <c:idx val="3"/>
              <c:layout>
                <c:manualLayout>
                  <c:x val="-0.13055555555555559"/>
                  <c:y val="-1.85185185185185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BD1-4F1B-A924-769F038F090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ankle!$A$2:$A$8</c:f>
              <c:strCache>
                <c:ptCount val="5"/>
                <c:pt idx="0">
                  <c:v>Ankle Wrap</c:v>
                </c:pt>
                <c:pt idx="1">
                  <c:v>Ankle Comfort Lift</c:v>
                </c:pt>
                <c:pt idx="2">
                  <c:v>Ankle Sport Stabilizer</c:v>
                </c:pt>
                <c:pt idx="3">
                  <c:v>Foot Plantar</c:v>
                </c:pt>
                <c:pt idx="4">
                  <c:v>Foot Night Pl.</c:v>
                </c:pt>
              </c:strCache>
            </c:strRef>
          </c:cat>
          <c:val>
            <c:numRef>
              <c:f>ankle!$B$2:$B$8</c:f>
              <c:numCache>
                <c:formatCode>0%</c:formatCode>
                <c:ptCount val="7"/>
                <c:pt idx="0">
                  <c:v>0.54423936970228193</c:v>
                </c:pt>
                <c:pt idx="1">
                  <c:v>0.30072611731426235</c:v>
                </c:pt>
                <c:pt idx="2">
                  <c:v>0.11695568592687032</c:v>
                </c:pt>
                <c:pt idx="3">
                  <c:v>2.6445013297210076E-2</c:v>
                </c:pt>
                <c:pt idx="4">
                  <c:v>1.1633813759375279E-2</c:v>
                </c:pt>
                <c:pt idx="5">
                  <c:v>0</c:v>
                </c:pt>
                <c:pt idx="6">
                  <c:v>0</c:v>
                </c:pt>
              </c:numCache>
            </c:numRef>
          </c:val>
          <c:extLst>
            <c:ext xmlns:c16="http://schemas.microsoft.com/office/drawing/2014/chart" uri="{C3380CC4-5D6E-409C-BE32-E72D297353CC}">
              <c16:uniqueId val="{0000000E-6BD1-4F1B-A924-769F038F0903}"/>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Units Mix </a:t>
            </a:r>
          </a:p>
        </c:rich>
      </c:tx>
      <c:layout>
        <c:manualLayout>
          <c:xMode val="edge"/>
          <c:yMode val="edge"/>
          <c:x val="0.2470693350831146"/>
          <c:y val="0"/>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knee!$B$1</c:f>
              <c:strCache>
                <c:ptCount val="1"/>
                <c:pt idx="0">
                  <c:v> Units Mix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C1-4653-820E-DD3495CA0C3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C1-4653-820E-DD3495CA0C3D}"/>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8C1-4653-820E-DD3495CA0C3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8C1-4653-820E-DD3495CA0C3D}"/>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8C1-4653-820E-DD3495CA0C3D}"/>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98C1-4653-820E-DD3495CA0C3D}"/>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98C1-4653-820E-DD3495CA0C3D}"/>
              </c:ext>
            </c:extLst>
          </c:dPt>
          <c:dLbls>
            <c:dLbl>
              <c:idx val="0"/>
              <c:layout>
                <c:manualLayout>
                  <c:x val="0.10277777777777777"/>
                  <c:y val="-8.4875562720133283E-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8C1-4653-820E-DD3495CA0C3D}"/>
                </c:ext>
              </c:extLst>
            </c:dLbl>
            <c:dLbl>
              <c:idx val="1"/>
              <c:layout>
                <c:manualLayout>
                  <c:x val="-9.166666666666666E-2"/>
                  <c:y val="9.72222222222222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8C1-4653-820E-DD3495CA0C3D}"/>
                </c:ext>
              </c:extLst>
            </c:dLbl>
            <c:dLbl>
              <c:idx val="2"/>
              <c:layout>
                <c:manualLayout>
                  <c:x val="-0.10833333333333336"/>
                  <c:y val="4.16666666666666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8C1-4653-820E-DD3495CA0C3D}"/>
                </c:ext>
              </c:extLst>
            </c:dLbl>
            <c:dLbl>
              <c:idx val="3"/>
              <c:layout>
                <c:manualLayout>
                  <c:x val="-0.13055555555555559"/>
                  <c:y val="-1.85185185185185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8C1-4653-820E-DD3495CA0C3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knee!$A$2:$A$8</c:f>
              <c:strCache>
                <c:ptCount val="7"/>
                <c:pt idx="0">
                  <c:v>Knee Stabilizing</c:v>
                </c:pt>
                <c:pt idx="1">
                  <c:v>Knee Comfort Lift</c:v>
                </c:pt>
                <c:pt idx="2">
                  <c:v>Knee Sport Moist.</c:v>
                </c:pt>
                <c:pt idx="3">
                  <c:v>Knee Sport stab</c:v>
                </c:pt>
                <c:pt idx="4">
                  <c:v>Knee Strap Sport</c:v>
                </c:pt>
                <c:pt idx="5">
                  <c:v>Knee Hinged</c:v>
                </c:pt>
                <c:pt idx="6">
                  <c:v>Knee CD</c:v>
                </c:pt>
              </c:strCache>
            </c:strRef>
          </c:cat>
          <c:val>
            <c:numRef>
              <c:f>knee!$B$2:$B$8</c:f>
              <c:numCache>
                <c:formatCode>0%</c:formatCode>
                <c:ptCount val="7"/>
                <c:pt idx="0">
                  <c:v>0.40780731627902883</c:v>
                </c:pt>
                <c:pt idx="1">
                  <c:v>0.30138071226801127</c:v>
                </c:pt>
                <c:pt idx="2">
                  <c:v>0.25188978941717927</c:v>
                </c:pt>
                <c:pt idx="3">
                  <c:v>2.231667502661985E-2</c:v>
                </c:pt>
                <c:pt idx="4">
                  <c:v>9.4511470735763881E-3</c:v>
                </c:pt>
                <c:pt idx="5">
                  <c:v>4.1887765428513602E-3</c:v>
                </c:pt>
                <c:pt idx="6">
                  <c:v>2.9655833927330006E-3</c:v>
                </c:pt>
              </c:numCache>
            </c:numRef>
          </c:val>
          <c:extLst>
            <c:ext xmlns:c16="http://schemas.microsoft.com/office/drawing/2014/chart" uri="{C3380CC4-5D6E-409C-BE32-E72D297353CC}">
              <c16:uniqueId val="{0000000E-98C1-4653-820E-DD3495CA0C3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a:t>KNEE size units mix</a:t>
            </a:r>
          </a:p>
        </c:rich>
      </c:tx>
      <c:layout>
        <c:manualLayout>
          <c:xMode val="edge"/>
          <c:yMode val="edge"/>
          <c:x val="0.49503453596858571"/>
          <c:y val="2.6479339049750809E-2"/>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knee!$B$28</c:f>
              <c:strCache>
                <c:ptCount val="1"/>
                <c:pt idx="0">
                  <c:v> Size Mix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878-4A4B-995E-248B94C6CD1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878-4A4B-995E-248B94C6CD1D}"/>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878-4A4B-995E-248B94C6CD1D}"/>
              </c:ext>
            </c:extLst>
          </c:dPt>
          <c:dPt>
            <c:idx val="3"/>
            <c:bubble3D val="0"/>
            <c:explosion val="29"/>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C878-4A4B-995E-248B94C6CD1D}"/>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C878-4A4B-995E-248B94C6CD1D}"/>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C878-4A4B-995E-248B94C6CD1D}"/>
              </c:ext>
            </c:extLst>
          </c:dPt>
          <c:dLbls>
            <c:dLbl>
              <c:idx val="3"/>
              <c:layout>
                <c:manualLayout>
                  <c:x val="-4.0022569715711311E-2"/>
                  <c:y val="9.3282332998885897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878-4A4B-995E-248B94C6CD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knee!$A$29:$A$34</c:f>
              <c:strCache>
                <c:ptCount val="5"/>
                <c:pt idx="0">
                  <c:v>M</c:v>
                </c:pt>
                <c:pt idx="1">
                  <c:v>L</c:v>
                </c:pt>
                <c:pt idx="2">
                  <c:v>S</c:v>
                </c:pt>
                <c:pt idx="3">
                  <c:v>ADJ</c:v>
                </c:pt>
                <c:pt idx="4">
                  <c:v>XL</c:v>
                </c:pt>
              </c:strCache>
            </c:strRef>
          </c:cat>
          <c:val>
            <c:numRef>
              <c:f>knee!$B$29:$B$34</c:f>
              <c:numCache>
                <c:formatCode>0%</c:formatCode>
                <c:ptCount val="6"/>
                <c:pt idx="0">
                  <c:v>0.46022862271971277</c:v>
                </c:pt>
                <c:pt idx="1">
                  <c:v>0.30604468614975755</c:v>
                </c:pt>
                <c:pt idx="2">
                  <c:v>0.16995344826068973</c:v>
                </c:pt>
                <c:pt idx="3">
                  <c:v>3.89221820357806E-2</c:v>
                </c:pt>
                <c:pt idx="4">
                  <c:v>2.485106083405933E-2</c:v>
                </c:pt>
                <c:pt idx="5">
                  <c:v>0</c:v>
                </c:pt>
              </c:numCache>
            </c:numRef>
          </c:val>
          <c:extLst>
            <c:ext xmlns:c16="http://schemas.microsoft.com/office/drawing/2014/chart" uri="{C3380CC4-5D6E-409C-BE32-E72D297353CC}">
              <c16:uniqueId val="{0000000C-C878-4A4B-995E-248B94C6CD1D}"/>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1672BA8-BABA-4889-98DD-86664F664C6C}" type="datetimeFigureOut">
              <a:rPr lang="de-DE" smtClean="0"/>
              <a:t>09.07.2020</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53C3A31-18C8-429C-ACC1-90FB530441D2}" type="slidenum">
              <a:rPr lang="de-DE" smtClean="0"/>
              <a:t>‹#›</a:t>
            </a:fld>
            <a:endParaRPr lang="de-DE"/>
          </a:p>
        </p:txBody>
      </p:sp>
    </p:spTree>
    <p:extLst>
      <p:ext uri="{BB962C8B-B14F-4D97-AF65-F5344CB8AC3E}">
        <p14:creationId xmlns:p14="http://schemas.microsoft.com/office/powerpoint/2010/main" val="65632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Presentation &amp; Thank you.</a:t>
            </a:r>
            <a:br>
              <a:rPr lang="en-US"/>
            </a:br>
            <a:br>
              <a:rPr lang="en-US"/>
            </a:br>
            <a:r>
              <a:rPr lang="en-US" sz="1200" kern="1200">
                <a:solidFill>
                  <a:schemeClr val="tx1"/>
                </a:solidFill>
                <a:effectLst/>
                <a:latin typeface="+mn-lt"/>
                <a:ea typeface="+mn-ea"/>
                <a:cs typeface="+mn-cs"/>
              </a:rPr>
              <a:t>EMEA Area Portfolio Manager Muscle &amp; Joint Wellness / based in Italy in one of 3M Subs.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Honor/delighted to be in this event today / thank you for having me here to speak to you about FUTURO.</a:t>
            </a:r>
            <a:endParaRPr lang="en-US"/>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1</a:t>
            </a:fld>
            <a:endParaRPr lang="en-GB"/>
          </a:p>
        </p:txBody>
      </p:sp>
    </p:spTree>
    <p:extLst>
      <p:ext uri="{BB962C8B-B14F-4D97-AF65-F5344CB8AC3E}">
        <p14:creationId xmlns:p14="http://schemas.microsoft.com/office/powerpoint/2010/main" val="187045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Regarding the laminated foam compared to neoprene.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Unless neoprene is perforated it has no breathability.  It is actually acts as an insulation – retaining heat.  This on it’s own is not a negative, some consumers are seeking this warmth (its why we do have neoprene products).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However we know that many consumers do not want heat retention as it can become uncomfortable while wearing throughout the day.  Comfort knee utilizes a laminated foam material that is a great alternative to neoprene.  It has similar compression and durability while being breathable to release excess heat.  Another key feature that we don’t always call out is the comfortable inner lining.  The soft fleece is very nice against the skin and helps increase the consumers comfort level.</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We have not see </a:t>
            </a:r>
            <a:r>
              <a:rPr lang="en-US" sz="1200" kern="1200" err="1">
                <a:solidFill>
                  <a:schemeClr val="tx1"/>
                </a:solidFill>
                <a:effectLst/>
                <a:latin typeface="+mn-lt"/>
                <a:ea typeface="+mn-ea"/>
                <a:cs typeface="+mn-cs"/>
              </a:rPr>
              <a:t>see</a:t>
            </a:r>
            <a:r>
              <a:rPr lang="en-US" sz="1200" kern="1200">
                <a:solidFill>
                  <a:schemeClr val="tx1"/>
                </a:solidFill>
                <a:effectLst/>
                <a:latin typeface="+mn-lt"/>
                <a:ea typeface="+mn-ea"/>
                <a:cs typeface="+mn-cs"/>
              </a:rPr>
              <a:t> any other companies utilizing foam laminates in braces and supports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17</a:t>
            </a:fld>
            <a:endParaRPr lang="en-GB"/>
          </a:p>
        </p:txBody>
      </p:sp>
    </p:spTree>
    <p:extLst>
      <p:ext uri="{BB962C8B-B14F-4D97-AF65-F5344CB8AC3E}">
        <p14:creationId xmlns:p14="http://schemas.microsoft.com/office/powerpoint/2010/main" val="114990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FUTURO™ braces sizing has been carefully determined in order to grant the best balance between a limited number of sizes needed in stock and the fit with the largest possible number of individuals.</a:t>
            </a:r>
          </a:p>
        </p:txBody>
      </p:sp>
      <p:sp>
        <p:nvSpPr>
          <p:cNvPr id="4" name="Slide Number Placeholder 3"/>
          <p:cNvSpPr>
            <a:spLocks noGrp="1"/>
          </p:cNvSpPr>
          <p:nvPr>
            <p:ph type="sldNum" sz="quarter" idx="10"/>
          </p:nvPr>
        </p:nvSpPr>
        <p:spPr/>
        <p:txBody>
          <a:bodyPr/>
          <a:lstStyle/>
          <a:p>
            <a:fld id="{94745B09-AD31-409C-B2BB-E7C534396A29}" type="slidenum">
              <a:rPr lang="en-GB" smtClean="0"/>
              <a:t>19</a:t>
            </a:fld>
            <a:endParaRPr lang="en-GB"/>
          </a:p>
        </p:txBody>
      </p:sp>
    </p:spTree>
    <p:extLst>
      <p:ext uri="{BB962C8B-B14F-4D97-AF65-F5344CB8AC3E}">
        <p14:creationId xmlns:p14="http://schemas.microsoft.com/office/powerpoint/2010/main" val="139302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167741-A7FE-4146-9492-98198103C1EF}" type="slidenum">
              <a:rPr lang="en-US" smtClean="0"/>
              <a:t>24</a:t>
            </a:fld>
            <a:endParaRPr lang="en-US"/>
          </a:p>
        </p:txBody>
      </p:sp>
    </p:spTree>
    <p:extLst>
      <p:ext uri="{BB962C8B-B14F-4D97-AF65-F5344CB8AC3E}">
        <p14:creationId xmlns:p14="http://schemas.microsoft.com/office/powerpoint/2010/main" val="347395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question which is coming often inside the wrist category brace: we have 3 products that are good for carpal tunnel syndrome/ 10770- 47853;;;-601612; 48462 night wrist support</a:t>
            </a:r>
          </a:p>
          <a:p>
            <a:r>
              <a:rPr lang="en-US" dirty="0"/>
              <a:t>Why should a pharmacist carry 3 different braces , could you clarify the specific aspects that makes them different or similar?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3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86887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27</a:t>
            </a:fld>
            <a:endParaRPr lang="en-GB"/>
          </a:p>
        </p:txBody>
      </p:sp>
    </p:spTree>
    <p:extLst>
      <p:ext uri="{BB962C8B-B14F-4D97-AF65-F5344CB8AC3E}">
        <p14:creationId xmlns:p14="http://schemas.microsoft.com/office/powerpoint/2010/main" val="187305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28</a:t>
            </a:fld>
            <a:endParaRPr lang="en-GB"/>
          </a:p>
        </p:txBody>
      </p:sp>
    </p:spTree>
    <p:extLst>
      <p:ext uri="{BB962C8B-B14F-4D97-AF65-F5344CB8AC3E}">
        <p14:creationId xmlns:p14="http://schemas.microsoft.com/office/powerpoint/2010/main" val="348820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29</a:t>
            </a:fld>
            <a:endParaRPr lang="en-GB"/>
          </a:p>
        </p:txBody>
      </p:sp>
    </p:spTree>
    <p:extLst>
      <p:ext uri="{BB962C8B-B14F-4D97-AF65-F5344CB8AC3E}">
        <p14:creationId xmlns:p14="http://schemas.microsoft.com/office/powerpoint/2010/main" val="2722539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30</a:t>
            </a:fld>
            <a:endParaRPr lang="en-GB"/>
          </a:p>
        </p:txBody>
      </p:sp>
    </p:spTree>
    <p:extLst>
      <p:ext uri="{BB962C8B-B14F-4D97-AF65-F5344CB8AC3E}">
        <p14:creationId xmlns:p14="http://schemas.microsoft.com/office/powerpoint/2010/main" val="4112358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31</a:t>
            </a:fld>
            <a:endParaRPr lang="en-GB"/>
          </a:p>
        </p:txBody>
      </p:sp>
    </p:spTree>
    <p:extLst>
      <p:ext uri="{BB962C8B-B14F-4D97-AF65-F5344CB8AC3E}">
        <p14:creationId xmlns:p14="http://schemas.microsoft.com/office/powerpoint/2010/main" val="46409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32</a:t>
            </a:fld>
            <a:endParaRPr lang="en-GB"/>
          </a:p>
        </p:txBody>
      </p:sp>
    </p:spTree>
    <p:extLst>
      <p:ext uri="{BB962C8B-B14F-4D97-AF65-F5344CB8AC3E}">
        <p14:creationId xmlns:p14="http://schemas.microsoft.com/office/powerpoint/2010/main" val="5600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Futuro’s longstanding reputation for leadership and innovation can be traced back to 1917, and a </a:t>
            </a:r>
            <a:r>
              <a:rPr lang="en-US" sz="1200" b="1" i="0" kern="1200" dirty="0">
                <a:solidFill>
                  <a:schemeClr val="tx1"/>
                </a:solidFill>
                <a:effectLst/>
                <a:latin typeface="+mn-lt"/>
                <a:ea typeface="+mn-ea"/>
                <a:cs typeface="+mn-cs"/>
              </a:rPr>
              <a:t>young Cincinnati man </a:t>
            </a:r>
            <a:r>
              <a:rPr lang="en-US" sz="1200" b="0" i="0" kern="1200" dirty="0">
                <a:solidFill>
                  <a:schemeClr val="tx1"/>
                </a:solidFill>
                <a:effectLst/>
                <a:latin typeface="+mn-lt"/>
                <a:ea typeface="+mn-ea"/>
                <a:cs typeface="+mn-cs"/>
              </a:rPr>
              <a:t>looking to get back on the field.</a:t>
            </a:r>
          </a:p>
          <a:p>
            <a:pPr fontAlgn="base"/>
            <a:r>
              <a:rPr lang="en-US" sz="1200" b="0" i="0" kern="1200" dirty="0">
                <a:solidFill>
                  <a:schemeClr val="tx1"/>
                </a:solidFill>
                <a:effectLst/>
                <a:latin typeface="+mn-lt"/>
                <a:ea typeface="+mn-ea"/>
                <a:cs typeface="+mn-cs"/>
              </a:rPr>
              <a:t>His name was </a:t>
            </a:r>
            <a:r>
              <a:rPr lang="en-US" sz="1200" b="1" i="0" kern="1200" dirty="0">
                <a:solidFill>
                  <a:schemeClr val="tx1"/>
                </a:solidFill>
                <a:effectLst/>
                <a:latin typeface="+mn-lt"/>
                <a:ea typeface="+mn-ea"/>
                <a:cs typeface="+mn-cs"/>
              </a:rPr>
              <a:t>George “Jack” Jung, Jr</a:t>
            </a:r>
            <a:r>
              <a:rPr lang="en-US" sz="1200" b="0" i="0" kern="1200" dirty="0">
                <a:solidFill>
                  <a:schemeClr val="tx1"/>
                </a:solidFill>
                <a:effectLst/>
                <a:latin typeface="+mn-lt"/>
                <a:ea typeface="+mn-ea"/>
                <a:cs typeface="+mn-cs"/>
              </a:rPr>
              <a:t>., and when he injured his foot, he wrapped it with adhesive tape so he could continue playing football. </a:t>
            </a:r>
          </a:p>
          <a:p>
            <a:pPr fontAlgn="base"/>
            <a:r>
              <a:rPr lang="en-US" sz="1200" b="0" i="0" kern="1200" dirty="0">
                <a:solidFill>
                  <a:schemeClr val="tx1"/>
                </a:solidFill>
                <a:effectLst/>
                <a:latin typeface="+mn-lt"/>
                <a:ea typeface="+mn-ea"/>
                <a:cs typeface="+mn-cs"/>
              </a:rPr>
              <a:t>This began Futuro’s history of innovation as Jung explored </a:t>
            </a:r>
            <a:r>
              <a:rPr lang="en-US" sz="1200" b="0" i="1" kern="1200" dirty="0">
                <a:solidFill>
                  <a:schemeClr val="tx1"/>
                </a:solidFill>
                <a:effectLst/>
                <a:latin typeface="+mn-lt"/>
                <a:ea typeface="+mn-ea"/>
                <a:cs typeface="+mn-cs"/>
              </a:rPr>
              <a:t>more supportive </a:t>
            </a:r>
            <a:r>
              <a:rPr lang="en-US" sz="1200" b="0" i="0" kern="1200" dirty="0">
                <a:solidFill>
                  <a:schemeClr val="tx1"/>
                </a:solidFill>
                <a:effectLst/>
                <a:latin typeface="+mn-lt"/>
                <a:ea typeface="+mn-ea"/>
                <a:cs typeface="+mn-cs"/>
              </a:rPr>
              <a:t>and </a:t>
            </a:r>
            <a:r>
              <a:rPr lang="en-US" sz="1200" b="0" i="1" kern="1200" dirty="0">
                <a:solidFill>
                  <a:schemeClr val="tx1"/>
                </a:solidFill>
                <a:effectLst/>
                <a:latin typeface="+mn-lt"/>
                <a:ea typeface="+mn-ea"/>
                <a:cs typeface="+mn-cs"/>
              </a:rPr>
              <a:t>comfortable</a:t>
            </a:r>
            <a:r>
              <a:rPr lang="en-US" sz="1200" b="0" i="0" kern="1200" dirty="0">
                <a:solidFill>
                  <a:schemeClr val="tx1"/>
                </a:solidFill>
                <a:effectLst/>
                <a:latin typeface="+mn-lt"/>
                <a:ea typeface="+mn-ea"/>
                <a:cs typeface="+mn-cs"/>
              </a:rPr>
              <a:t> materials. In 1919, the Jung Arch Brace was the first brace made available to the public.</a:t>
            </a:r>
          </a:p>
          <a:p>
            <a:pPr fontAlgn="base"/>
            <a:r>
              <a:rPr lang="en-US" sz="1200" b="0" i="0" kern="1200" dirty="0">
                <a:solidFill>
                  <a:schemeClr val="tx1"/>
                </a:solidFill>
                <a:effectLst/>
                <a:latin typeface="+mn-lt"/>
                <a:ea typeface="+mn-ea"/>
                <a:cs typeface="+mn-cs"/>
              </a:rPr>
              <a:t>In 1930, an ankle brace was added, and over the next decade, Jung developed elbow, knee and wrist braces, and branded the company as Futuro in 1936.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1949, an elastic stocking was added to the mix, establishing Futuro’s compression hosiery business. </a:t>
            </a:r>
          </a:p>
          <a:p>
            <a:pPr fontAlgn="base"/>
            <a:r>
              <a:rPr lang="en-US" sz="1200" b="0" i="0" kern="1200" dirty="0">
                <a:solidFill>
                  <a:schemeClr val="tx1"/>
                </a:solidFill>
                <a:effectLst/>
                <a:latin typeface="+mn-lt"/>
                <a:ea typeface="+mn-ea"/>
                <a:cs typeface="+mn-cs"/>
              </a:rPr>
              <a:t>With its sizable product line, in 1955, Futuro debuted the industry’s first in-store display in drug stores.</a:t>
            </a:r>
          </a:p>
          <a:p>
            <a:r>
              <a:rPr lang="en-US" dirty="0"/>
              <a:t>Then it was an history of </a:t>
            </a:r>
            <a:r>
              <a:rPr lang="en-US" i="1" dirty="0"/>
              <a:t>range</a:t>
            </a:r>
            <a:r>
              <a:rPr lang="en-US" dirty="0"/>
              <a:t> and </a:t>
            </a:r>
            <a:r>
              <a:rPr lang="en-US" i="1" dirty="0"/>
              <a:t>geographical</a:t>
            </a:r>
            <a:r>
              <a:rPr lang="en-US" dirty="0"/>
              <a:t> expansion, with 3M buying the company and its facilities and </a:t>
            </a:r>
            <a:r>
              <a:rPr lang="en-US" b="1" dirty="0"/>
              <a:t>incorporating</a:t>
            </a:r>
            <a:r>
              <a:rPr lang="en-US" dirty="0"/>
              <a:t> the FUTURO B&amp;S offer in its wider offer for the pharmacy channel.</a:t>
            </a:r>
          </a:p>
        </p:txBody>
      </p:sp>
      <p:sp>
        <p:nvSpPr>
          <p:cNvPr id="4" name="Slide Number Placeholder 3"/>
          <p:cNvSpPr>
            <a:spLocks noGrp="1"/>
          </p:cNvSpPr>
          <p:nvPr>
            <p:ph type="sldNum" sz="quarter" idx="10"/>
          </p:nvPr>
        </p:nvSpPr>
        <p:spPr/>
        <p:txBody>
          <a:bodyPr/>
          <a:lstStyle/>
          <a:p>
            <a:fld id="{94745B09-AD31-409C-B2BB-E7C534396A29}" type="slidenum">
              <a:rPr lang="en-GB" smtClean="0"/>
              <a:t>2</a:t>
            </a:fld>
            <a:endParaRPr lang="en-GB" dirty="0"/>
          </a:p>
        </p:txBody>
      </p:sp>
    </p:spTree>
    <p:extLst>
      <p:ext uri="{BB962C8B-B14F-4D97-AF65-F5344CB8AC3E}">
        <p14:creationId xmlns:p14="http://schemas.microsoft.com/office/powerpoint/2010/main" val="4058859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33</a:t>
            </a:fld>
            <a:endParaRPr lang="en-GB"/>
          </a:p>
        </p:txBody>
      </p:sp>
    </p:spTree>
    <p:extLst>
      <p:ext uri="{BB962C8B-B14F-4D97-AF65-F5344CB8AC3E}">
        <p14:creationId xmlns:p14="http://schemas.microsoft.com/office/powerpoint/2010/main" val="755604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39</a:t>
            </a:fld>
            <a:endParaRPr lang="en-GB"/>
          </a:p>
        </p:txBody>
      </p:sp>
    </p:spTree>
    <p:extLst>
      <p:ext uri="{BB962C8B-B14F-4D97-AF65-F5344CB8AC3E}">
        <p14:creationId xmlns:p14="http://schemas.microsoft.com/office/powerpoint/2010/main" val="1672287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40</a:t>
            </a:fld>
            <a:endParaRPr lang="en-GB"/>
          </a:p>
        </p:txBody>
      </p:sp>
    </p:spTree>
    <p:extLst>
      <p:ext uri="{BB962C8B-B14F-4D97-AF65-F5344CB8AC3E}">
        <p14:creationId xmlns:p14="http://schemas.microsoft.com/office/powerpoint/2010/main" val="371420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Nylon, polyurethane, acetal, polyester</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41</a:t>
            </a:fld>
            <a:endParaRPr lang="en-GB"/>
          </a:p>
        </p:txBody>
      </p:sp>
    </p:spTree>
    <p:extLst>
      <p:ext uri="{BB962C8B-B14F-4D97-AF65-F5344CB8AC3E}">
        <p14:creationId xmlns:p14="http://schemas.microsoft.com/office/powerpoint/2010/main" val="2403773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42</a:t>
            </a:fld>
            <a:endParaRPr lang="en-GB"/>
          </a:p>
        </p:txBody>
      </p:sp>
    </p:spTree>
    <p:extLst>
      <p:ext uri="{BB962C8B-B14F-4D97-AF65-F5344CB8AC3E}">
        <p14:creationId xmlns:p14="http://schemas.microsoft.com/office/powerpoint/2010/main" val="2372938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43</a:t>
            </a:fld>
            <a:endParaRPr lang="en-GB"/>
          </a:p>
        </p:txBody>
      </p:sp>
    </p:spTree>
    <p:extLst>
      <p:ext uri="{BB962C8B-B14F-4D97-AF65-F5344CB8AC3E}">
        <p14:creationId xmlns:p14="http://schemas.microsoft.com/office/powerpoint/2010/main" val="1520659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52</a:t>
            </a:fld>
            <a:endParaRPr lang="en-GB"/>
          </a:p>
        </p:txBody>
      </p:sp>
    </p:spTree>
    <p:extLst>
      <p:ext uri="{BB962C8B-B14F-4D97-AF65-F5344CB8AC3E}">
        <p14:creationId xmlns:p14="http://schemas.microsoft.com/office/powerpoint/2010/main" val="4167373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Nylon, Rubber, polyester, spandex</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53</a:t>
            </a:fld>
            <a:endParaRPr lang="en-GB"/>
          </a:p>
        </p:txBody>
      </p:sp>
    </p:spTree>
    <p:extLst>
      <p:ext uri="{BB962C8B-B14F-4D97-AF65-F5344CB8AC3E}">
        <p14:creationId xmlns:p14="http://schemas.microsoft.com/office/powerpoint/2010/main" val="80990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Polyethylene, polyurethane, nylon, polyester, spandex</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54</a:t>
            </a:fld>
            <a:endParaRPr lang="en-GB"/>
          </a:p>
        </p:txBody>
      </p:sp>
    </p:spTree>
    <p:extLst>
      <p:ext uri="{BB962C8B-B14F-4D97-AF65-F5344CB8AC3E}">
        <p14:creationId xmlns:p14="http://schemas.microsoft.com/office/powerpoint/2010/main" val="280832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55</a:t>
            </a:fld>
            <a:endParaRPr lang="en-GB"/>
          </a:p>
        </p:txBody>
      </p:sp>
    </p:spTree>
    <p:extLst>
      <p:ext uri="{BB962C8B-B14F-4D97-AF65-F5344CB8AC3E}">
        <p14:creationId xmlns:p14="http://schemas.microsoft.com/office/powerpoint/2010/main" val="381515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Pharmacy channel will definitely </a:t>
            </a:r>
            <a:r>
              <a:rPr lang="en-US" b="1" u="none" dirty="0"/>
              <a:t>witness and shape </a:t>
            </a:r>
            <a:r>
              <a:rPr lang="en-US" dirty="0"/>
              <a:t>as a protagonist some of the key trends that most experts are observing, in particular …</a:t>
            </a:r>
          </a:p>
          <a:p>
            <a:r>
              <a:rPr lang="en-US" dirty="0"/>
              <a:t>And it is in particular for this type of people here is when FUTURO can really come into play… </a:t>
            </a:r>
            <a:br>
              <a:rPr lang="en-US" dirty="0"/>
            </a:br>
            <a:endParaRPr lang="en-US" dirty="0"/>
          </a:p>
          <a:p>
            <a:r>
              <a:rPr lang="en-US" dirty="0"/>
              <a:t>--------------------</a:t>
            </a:r>
          </a:p>
          <a:p>
            <a:r>
              <a:rPr lang="en-US" dirty="0"/>
              <a:t>Changing demographics:</a:t>
            </a:r>
          </a:p>
          <a:p>
            <a:r>
              <a:rPr lang="en-US" dirty="0"/>
              <a:t>In 2015, close to one in four people living in developed regions was aged 60 years or over, and it is projected to continue to rise such that, in 2050, older persons will account for one in three people in the </a:t>
            </a:r>
            <a:r>
              <a:rPr lang="en-US" b="1" dirty="0"/>
              <a:t>developed regions. </a:t>
            </a:r>
            <a:r>
              <a:rPr lang="en-US" dirty="0"/>
              <a:t>People aged 60 years or over comprised nearly 10 per cent of the population in developing regions in 2015, and that share is projected to increase to 14 per cent in 2030 and to 20 per cent in 2050. Among the least developed countries, older persons accounted for a relatively small fraction of the total population—5.5 per cent in 2015—but the share of older persons in the least developed countries is also projected to increase in the coming decades, reaching nearly 10 per cent in 2050.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people +60 years	2015	2050</a:t>
            </a:r>
          </a:p>
          <a:p>
            <a:r>
              <a:rPr lang="en-US" sz="1200" b="0" i="0" kern="1200" dirty="0">
                <a:solidFill>
                  <a:schemeClr val="tx1"/>
                </a:solidFill>
                <a:effectLst/>
                <a:latin typeface="+mn-lt"/>
                <a:ea typeface="+mn-ea"/>
                <a:cs typeface="+mn-cs"/>
              </a:rPr>
              <a:t>Developed Regions	18%	33% (1 in 3)</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Developing Regions	10%	20% (1 in 4)</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Less developed Regions	5%	10%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Arial"/>
              </a:rPr>
              <a:t>As people get older, painful joints become increasingly </a:t>
            </a:r>
            <a:r>
              <a:rPr lang="en-US" b="1" dirty="0">
                <a:solidFill>
                  <a:srgbClr val="000000"/>
                </a:solidFill>
                <a:cs typeface="Arial"/>
              </a:rPr>
              <a:t>more common</a:t>
            </a:r>
            <a:r>
              <a:rPr lang="en-US" dirty="0">
                <a:solidFill>
                  <a:srgbClr val="000000"/>
                </a:solidFill>
                <a:cs typeface="Arial"/>
              </a:rPr>
              <a:t>.</a:t>
            </a:r>
          </a:p>
          <a:p>
            <a:endParaRPr lang="en-US" dirty="0"/>
          </a:p>
          <a:p>
            <a:endParaRPr lang="en-US" dirty="0"/>
          </a:p>
          <a:p>
            <a:r>
              <a:rPr lang="en-US" dirty="0"/>
              <a:t>Health care spending is on an unsustainable trajectory, thanks to </a:t>
            </a:r>
            <a:r>
              <a:rPr lang="en-US" b="1" dirty="0"/>
              <a:t>demographic shifts (aging populations) </a:t>
            </a:r>
            <a:r>
              <a:rPr lang="en-US" dirty="0"/>
              <a:t>and </a:t>
            </a:r>
            <a:r>
              <a:rPr lang="en-US" b="0" dirty="0"/>
              <a:t>globalization </a:t>
            </a:r>
            <a:r>
              <a:rPr lang="en-US" b="1" dirty="0"/>
              <a:t>(sedentary lifestyles that accompany economic development and urbanization). </a:t>
            </a:r>
          </a:p>
          <a:p>
            <a:r>
              <a:rPr lang="en-US" dirty="0"/>
              <a:t>The shift is being driven by two main factors: the search for economic sustainability and digital disruption.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cs typeface="Arial"/>
              </a:rPr>
              <a:t>Increasing share of health spending on treating chronic conditions which are exacerbated by lifestyle factors (</a:t>
            </a:r>
            <a:r>
              <a:rPr lang="en-US" b="1" dirty="0">
                <a:solidFill>
                  <a:schemeClr val="tx1"/>
                </a:solidFill>
                <a:cs typeface="Arial"/>
                <a:sym typeface="Wingdings" panose="05000000000000000000" pitchFamily="2" charset="2"/>
              </a:rPr>
              <a:t> </a:t>
            </a:r>
            <a:r>
              <a:rPr lang="en-US" b="1" dirty="0">
                <a:solidFill>
                  <a:schemeClr val="tx1"/>
                </a:solidFill>
                <a:cs typeface="Arial"/>
              </a:rPr>
              <a:t>d</a:t>
            </a:r>
            <a:r>
              <a:rPr lang="en-US" b="1" dirty="0">
                <a:cs typeface="Arial"/>
              </a:rPr>
              <a:t>ecreasing government reimbursements)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3</a:t>
            </a:fld>
            <a:endParaRPr lang="en-GB" dirty="0"/>
          </a:p>
        </p:txBody>
      </p:sp>
    </p:spTree>
    <p:extLst>
      <p:ext uri="{BB962C8B-B14F-4D97-AF65-F5344CB8AC3E}">
        <p14:creationId xmlns:p14="http://schemas.microsoft.com/office/powerpoint/2010/main" val="1742977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56</a:t>
            </a:fld>
            <a:endParaRPr lang="en-GB"/>
          </a:p>
        </p:txBody>
      </p:sp>
    </p:spTree>
    <p:extLst>
      <p:ext uri="{BB962C8B-B14F-4D97-AF65-F5344CB8AC3E}">
        <p14:creationId xmlns:p14="http://schemas.microsoft.com/office/powerpoint/2010/main" val="351119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63</a:t>
            </a:fld>
            <a:endParaRPr lang="en-GB"/>
          </a:p>
        </p:txBody>
      </p:sp>
    </p:spTree>
    <p:extLst>
      <p:ext uri="{BB962C8B-B14F-4D97-AF65-F5344CB8AC3E}">
        <p14:creationId xmlns:p14="http://schemas.microsoft.com/office/powerpoint/2010/main" val="112027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Neoprene blend, nylon, polyester, spandex</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64</a:t>
            </a:fld>
            <a:endParaRPr lang="en-GB"/>
          </a:p>
        </p:txBody>
      </p:sp>
    </p:spTree>
    <p:extLst>
      <p:ext uri="{BB962C8B-B14F-4D97-AF65-F5344CB8AC3E}">
        <p14:creationId xmlns:p14="http://schemas.microsoft.com/office/powerpoint/2010/main" val="646658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Steel, nylon, polyester, spandex, cotton, polyurethane</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65</a:t>
            </a:fld>
            <a:endParaRPr lang="en-GB"/>
          </a:p>
        </p:txBody>
      </p:sp>
    </p:spTree>
    <p:extLst>
      <p:ext uri="{BB962C8B-B14F-4D97-AF65-F5344CB8AC3E}">
        <p14:creationId xmlns:p14="http://schemas.microsoft.com/office/powerpoint/2010/main" val="2729652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66</a:t>
            </a:fld>
            <a:endParaRPr lang="en-GB"/>
          </a:p>
        </p:txBody>
      </p:sp>
    </p:spTree>
    <p:extLst>
      <p:ext uri="{BB962C8B-B14F-4D97-AF65-F5344CB8AC3E}">
        <p14:creationId xmlns:p14="http://schemas.microsoft.com/office/powerpoint/2010/main" val="1797316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67</a:t>
            </a:fld>
            <a:endParaRPr lang="en-GB"/>
          </a:p>
        </p:txBody>
      </p:sp>
    </p:spTree>
    <p:extLst>
      <p:ext uri="{BB962C8B-B14F-4D97-AF65-F5344CB8AC3E}">
        <p14:creationId xmlns:p14="http://schemas.microsoft.com/office/powerpoint/2010/main" val="447330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Polycarbonate, nylon, polyurethane, polyester, metal, SEBS, polypropylene, thermoplastic elastomer</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68</a:t>
            </a:fld>
            <a:endParaRPr lang="en-GB"/>
          </a:p>
        </p:txBody>
      </p:sp>
    </p:spTree>
    <p:extLst>
      <p:ext uri="{BB962C8B-B14F-4D97-AF65-F5344CB8AC3E}">
        <p14:creationId xmlns:p14="http://schemas.microsoft.com/office/powerpoint/2010/main" val="344707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74</a:t>
            </a:fld>
            <a:endParaRPr lang="en-GB"/>
          </a:p>
        </p:txBody>
      </p:sp>
    </p:spTree>
    <p:extLst>
      <p:ext uri="{BB962C8B-B14F-4D97-AF65-F5344CB8AC3E}">
        <p14:creationId xmlns:p14="http://schemas.microsoft.com/office/powerpoint/2010/main" val="2514063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75</a:t>
            </a:fld>
            <a:endParaRPr lang="en-GB"/>
          </a:p>
        </p:txBody>
      </p:sp>
    </p:spTree>
    <p:extLst>
      <p:ext uri="{BB962C8B-B14F-4D97-AF65-F5344CB8AC3E}">
        <p14:creationId xmlns:p14="http://schemas.microsoft.com/office/powerpoint/2010/main" val="2934930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76</a:t>
            </a:fld>
            <a:endParaRPr lang="en-GB"/>
          </a:p>
        </p:txBody>
      </p:sp>
    </p:spTree>
    <p:extLst>
      <p:ext uri="{BB962C8B-B14F-4D97-AF65-F5344CB8AC3E}">
        <p14:creationId xmlns:p14="http://schemas.microsoft.com/office/powerpoint/2010/main" val="193242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595">
              <a:spcBef>
                <a:spcPts val="600"/>
              </a:spcBef>
              <a:spcAft>
                <a:spcPts val="500"/>
              </a:spcAft>
              <a:buFont typeface="Wingdings" charset="2"/>
              <a:buNone/>
            </a:pPr>
            <a:r>
              <a:rPr lang="en-US" dirty="0">
                <a:solidFill>
                  <a:srgbClr val="000000"/>
                </a:solidFill>
                <a:cs typeface="Arial"/>
              </a:rPr>
              <a:t>As we know there are many different </a:t>
            </a:r>
            <a:r>
              <a:rPr lang="en-US" b="1" dirty="0">
                <a:solidFill>
                  <a:srgbClr val="000000"/>
                </a:solidFill>
                <a:cs typeface="Arial"/>
              </a:rPr>
              <a:t>conditions</a:t>
            </a:r>
            <a:r>
              <a:rPr lang="en-US" dirty="0">
                <a:solidFill>
                  <a:srgbClr val="000000"/>
                </a:solidFill>
                <a:cs typeface="Arial"/>
              </a:rPr>
              <a:t> can lead to painful joints, including, </a:t>
            </a:r>
            <a:r>
              <a:rPr lang="en-US" b="1" dirty="0">
                <a:solidFill>
                  <a:srgbClr val="000000"/>
                </a:solidFill>
                <a:cs typeface="Arial"/>
              </a:rPr>
              <a:t>arthritis, strains, sprains and other injuries</a:t>
            </a:r>
            <a:r>
              <a:rPr lang="en-US" dirty="0">
                <a:solidFill>
                  <a:srgbClr val="000000"/>
                </a:solidFill>
                <a:cs typeface="Arial"/>
              </a:rPr>
              <a:t>.  Joint pain is very common: it can affect any part of the body from ankles and feet to shoulders and hands.  And as people get </a:t>
            </a:r>
            <a:r>
              <a:rPr lang="en-US" b="1" dirty="0">
                <a:solidFill>
                  <a:srgbClr val="000000"/>
                </a:solidFill>
                <a:cs typeface="Arial"/>
              </a:rPr>
              <a:t>older</a:t>
            </a:r>
            <a:r>
              <a:rPr lang="en-US" dirty="0">
                <a:solidFill>
                  <a:srgbClr val="000000"/>
                </a:solidFill>
                <a:cs typeface="Arial"/>
              </a:rPr>
              <a:t>, painful joints become increasingly </a:t>
            </a:r>
            <a:r>
              <a:rPr lang="en-US" b="1" dirty="0">
                <a:solidFill>
                  <a:srgbClr val="000000"/>
                </a:solidFill>
                <a:cs typeface="Arial"/>
              </a:rPr>
              <a:t>more common</a:t>
            </a:r>
            <a:r>
              <a:rPr lang="en-US" dirty="0">
                <a:solidFill>
                  <a:srgbClr val="000000"/>
                </a:solidFill>
                <a:cs typeface="Arial"/>
              </a:rPr>
              <a:t>. </a:t>
            </a:r>
            <a:br>
              <a:rPr lang="en-US" dirty="0">
                <a:solidFill>
                  <a:srgbClr val="000000"/>
                </a:solidFill>
                <a:cs typeface="Arial"/>
              </a:rPr>
            </a:br>
            <a:r>
              <a:rPr lang="en-US" dirty="0">
                <a:solidFill>
                  <a:srgbClr val="000000"/>
                </a:solidFill>
                <a:cs typeface="Arial"/>
              </a:rPr>
              <a:t>But what is </a:t>
            </a:r>
            <a:r>
              <a:rPr lang="en-US" b="1" dirty="0">
                <a:solidFill>
                  <a:srgbClr val="000000"/>
                </a:solidFill>
                <a:cs typeface="Arial"/>
              </a:rPr>
              <a:t>perhaps less intuitive </a:t>
            </a:r>
            <a:r>
              <a:rPr lang="en-US" dirty="0">
                <a:solidFill>
                  <a:srgbClr val="000000"/>
                </a:solidFill>
                <a:cs typeface="Arial"/>
              </a:rPr>
              <a:t>is the ranking of the activities contributing to needing a brace – from a study done on a wide sample (1500+ people with joint pain) casual Activities was the first in the rank – so activities like walking the door, even gardening., etc. Then we’ve sport activities </a:t>
            </a:r>
            <a:r>
              <a:rPr lang="en-US" i="1" dirty="0">
                <a:solidFill>
                  <a:srgbClr val="000000"/>
                </a:solidFill>
                <a:cs typeface="Arial"/>
              </a:rPr>
              <a:t>and</a:t>
            </a:r>
            <a:r>
              <a:rPr lang="en-US" i="0" dirty="0">
                <a:solidFill>
                  <a:srgbClr val="000000"/>
                </a:solidFill>
                <a:cs typeface="Arial"/>
              </a:rPr>
              <a:t> chronic conditions, with post surgical accounting for only about 1/10 of the need states.</a:t>
            </a:r>
            <a:br>
              <a:rPr lang="en-US" i="0" dirty="0">
                <a:solidFill>
                  <a:srgbClr val="000000"/>
                </a:solidFill>
                <a:cs typeface="Arial"/>
              </a:rPr>
            </a:br>
            <a:r>
              <a:rPr lang="en-US" i="0" dirty="0">
                <a:solidFill>
                  <a:srgbClr val="000000"/>
                </a:solidFill>
                <a:cs typeface="Arial"/>
              </a:rPr>
              <a:t>So that is also why – </a:t>
            </a:r>
            <a:r>
              <a:rPr lang="en-US" i="1" dirty="0">
                <a:solidFill>
                  <a:srgbClr val="000000"/>
                </a:solidFill>
                <a:cs typeface="Arial"/>
              </a:rPr>
              <a:t>while </a:t>
            </a:r>
            <a:r>
              <a:rPr lang="en-US" i="0" dirty="0">
                <a:solidFill>
                  <a:srgbClr val="000000"/>
                </a:solidFill>
                <a:cs typeface="Arial"/>
              </a:rPr>
              <a:t>FUTURO has specific sport products in its range, it is not addressing only sport people but actually is </a:t>
            </a:r>
            <a:r>
              <a:rPr lang="en-US" b="1" i="0" dirty="0">
                <a:solidFill>
                  <a:srgbClr val="000000"/>
                </a:solidFill>
                <a:cs typeface="Arial"/>
              </a:rPr>
              <a:t>speaking to the larger All Ins </a:t>
            </a:r>
            <a:r>
              <a:rPr lang="en-US" i="0" dirty="0">
                <a:solidFill>
                  <a:srgbClr val="000000"/>
                </a:solidFill>
                <a:cs typeface="Arial"/>
              </a:rPr>
              <a:t>target.</a:t>
            </a:r>
            <a:endParaRPr lang="en-US" dirty="0">
              <a:solidFill>
                <a:srgbClr val="000000"/>
              </a:solidFill>
              <a:cs typeface="Arial"/>
            </a:endParaRPr>
          </a:p>
        </p:txBody>
      </p:sp>
      <p:sp>
        <p:nvSpPr>
          <p:cNvPr id="4" name="Slide Number Placeholder 3"/>
          <p:cNvSpPr>
            <a:spLocks noGrp="1"/>
          </p:cNvSpPr>
          <p:nvPr>
            <p:ph type="sldNum" sz="quarter" idx="10"/>
          </p:nvPr>
        </p:nvSpPr>
        <p:spPr/>
        <p:txBody>
          <a:bodyPr/>
          <a:lstStyle/>
          <a:p>
            <a:fld id="{94745B09-AD31-409C-B2BB-E7C534396A29}" type="slidenum">
              <a:rPr lang="en-GB" smtClean="0"/>
              <a:t>4</a:t>
            </a:fld>
            <a:endParaRPr lang="en-GB" dirty="0"/>
          </a:p>
        </p:txBody>
      </p:sp>
    </p:spTree>
    <p:extLst>
      <p:ext uri="{BB962C8B-B14F-4D97-AF65-F5344CB8AC3E}">
        <p14:creationId xmlns:p14="http://schemas.microsoft.com/office/powerpoint/2010/main" val="2364741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Aluminum, polyester, nylon, polyurethane, polycarbonate, PVC, steel, thermoplastic elastomer, spandex, rayon</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77</a:t>
            </a:fld>
            <a:endParaRPr lang="en-GB"/>
          </a:p>
        </p:txBody>
      </p:sp>
    </p:spTree>
    <p:extLst>
      <p:ext uri="{BB962C8B-B14F-4D97-AF65-F5344CB8AC3E}">
        <p14:creationId xmlns:p14="http://schemas.microsoft.com/office/powerpoint/2010/main" val="260589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Another study </a:t>
            </a:r>
            <a:r>
              <a:rPr lang="en-US" dirty="0"/>
              <a:t>commissioned by 3M has on the other hand focused on another key question: the ranking of factors involved in purchasing a brace.</a:t>
            </a:r>
          </a:p>
          <a:p>
            <a:r>
              <a:rPr lang="en-US" dirty="0"/>
              <a:t>The interesting outcome is that there are 3 main factors determining the choice of a brace: support, comfort and (anatomical) fit. </a:t>
            </a:r>
            <a:br>
              <a:rPr lang="en-US" dirty="0"/>
            </a:br>
            <a:r>
              <a:rPr lang="en-US" dirty="0"/>
              <a:t>And these are exactly the very same criteria FUTURO is striving for </a:t>
            </a:r>
            <a:r>
              <a:rPr lang="en-US" i="1" dirty="0"/>
              <a:t>when a product is developed.</a:t>
            </a:r>
          </a:p>
          <a:p>
            <a:endParaRPr lang="en-US" i="1" dirty="0"/>
          </a:p>
          <a:p>
            <a:r>
              <a:rPr lang="en-US" dirty="0"/>
              <a:t>Finding the </a:t>
            </a:r>
            <a:r>
              <a:rPr lang="en-US" b="1" dirty="0"/>
              <a:t>right balance </a:t>
            </a:r>
            <a:r>
              <a:rPr lang="en-US" dirty="0"/>
              <a:t>between these 3 areas is what makes the difference </a:t>
            </a:r>
            <a:r>
              <a:rPr lang="en-US" b="1" dirty="0"/>
              <a:t>in successfully helping people with muscle or joint pain</a:t>
            </a:r>
            <a:r>
              <a:rPr lang="en-US" dirty="0"/>
              <a:t>:</a:t>
            </a:r>
            <a:br>
              <a:rPr lang="en-US" dirty="0"/>
            </a:br>
            <a:r>
              <a:rPr lang="en-US" dirty="0"/>
              <a:t>Simply because a brace that is supportive but not comfortable or that does not allow enough joint movement will end up being not used as much as it should, hitting the compliance and therefore the wellbeing of the patient. And </a:t>
            </a:r>
            <a:r>
              <a:rPr lang="en-US" b="1" dirty="0"/>
              <a:t>these are precisely the 3 areas </a:t>
            </a:r>
            <a:r>
              <a:rPr lang="en-US" dirty="0"/>
              <a:t>3M focuses on </a:t>
            </a:r>
            <a:r>
              <a:rPr lang="en-US" b="1" dirty="0"/>
              <a:t>in terms of </a:t>
            </a:r>
            <a:r>
              <a:rPr lang="en-US" b="0" dirty="0"/>
              <a:t>1.</a:t>
            </a:r>
            <a:r>
              <a:rPr lang="en-US" b="1" dirty="0"/>
              <a:t> </a:t>
            </a:r>
            <a:r>
              <a:rPr lang="en-US" dirty="0"/>
              <a:t>medical guidance to choose the right support, 2. choice of materials and 3. product construction.</a:t>
            </a:r>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5</a:t>
            </a:fld>
            <a:endParaRPr lang="en-GB" dirty="0"/>
          </a:p>
        </p:txBody>
      </p:sp>
    </p:spTree>
    <p:extLst>
      <p:ext uri="{BB962C8B-B14F-4D97-AF65-F5344CB8AC3E}">
        <p14:creationId xmlns:p14="http://schemas.microsoft.com/office/powerpoint/2010/main" val="184589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6</a:t>
            </a:fld>
            <a:endParaRPr lang="en-GB"/>
          </a:p>
        </p:txBody>
      </p:sp>
    </p:spTree>
    <p:extLst>
      <p:ext uri="{BB962C8B-B14F-4D97-AF65-F5344CB8AC3E}">
        <p14:creationId xmlns:p14="http://schemas.microsoft.com/office/powerpoint/2010/main" val="3286278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45B09-AD31-409C-B2BB-E7C534396A29}" type="slidenum">
              <a:rPr lang="en-GB" smtClean="0"/>
              <a:t>7</a:t>
            </a:fld>
            <a:endParaRPr lang="en-GB"/>
          </a:p>
        </p:txBody>
      </p:sp>
    </p:spTree>
    <p:extLst>
      <p:ext uri="{BB962C8B-B14F-4D97-AF65-F5344CB8AC3E}">
        <p14:creationId xmlns:p14="http://schemas.microsoft.com/office/powerpoint/2010/main" val="805875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P.R.I.C.E.</a:t>
            </a:r>
          </a:p>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t>8</a:t>
            </a:fld>
            <a:endParaRPr lang="en-GB"/>
          </a:p>
        </p:txBody>
      </p:sp>
    </p:spTree>
    <p:extLst>
      <p:ext uri="{BB962C8B-B14F-4D97-AF65-F5344CB8AC3E}">
        <p14:creationId xmlns:p14="http://schemas.microsoft.com/office/powerpoint/2010/main" val="272899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45B09-AD31-409C-B2BB-E7C534396A29}" type="slidenum">
              <a:rPr lang="en-GB" smtClean="0"/>
              <a:t>16</a:t>
            </a:fld>
            <a:endParaRPr lang="en-GB"/>
          </a:p>
        </p:txBody>
      </p:sp>
    </p:spTree>
    <p:extLst>
      <p:ext uri="{BB962C8B-B14F-4D97-AF65-F5344CB8AC3E}">
        <p14:creationId xmlns:p14="http://schemas.microsoft.com/office/powerpoint/2010/main" val="261119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5"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3342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9"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0899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Click to edit Master text styles</a:t>
            </a:r>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3"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37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Click to edit Master text styles</a:t>
            </a:r>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3"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4450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3"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634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5"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7828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p:cNvSpPr>
            <a:spLocks noGrp="1"/>
          </p:cNvSpPr>
          <p:nvPr>
            <p:ph sz="quarter" idx="15"/>
          </p:nvPr>
        </p:nvSpPr>
        <p:spPr>
          <a:xfrm>
            <a:off x="8010144" y="384048"/>
            <a:ext cx="3794760"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7"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0269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513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a:t>Click icon to add picture</a:t>
            </a:r>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2164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4" name="Group 22"/>
          <p:cNvGrpSpPr>
            <a:grpSpLocks/>
          </p:cNvGrpSpPr>
          <p:nvPr userDrawn="1"/>
        </p:nvGrpSpPr>
        <p:grpSpPr bwMode="auto">
          <a:xfrm>
            <a:off x="8594617"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0803652"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77068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5283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6"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1994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_1 line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6F67D1-49E3-4A58-A19E-D23DE40936E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4048" y="5599216"/>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Why FUTURO™</a:t>
            </a:r>
            <a:endParaRPr lang="en-GB"/>
          </a:p>
        </p:txBody>
      </p:sp>
      <p:sp>
        <p:nvSpPr>
          <p:cNvPr id="10" name="Text Placeholder 7"/>
          <p:cNvSpPr>
            <a:spLocks noGrp="1"/>
          </p:cNvSpPr>
          <p:nvPr>
            <p:ph type="body" sz="quarter" idx="12" hasCustomPrompt="1"/>
          </p:nvPr>
        </p:nvSpPr>
        <p:spPr>
          <a:xfrm>
            <a:off x="384048" y="5118754"/>
            <a:ext cx="574362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Module One:</a:t>
            </a:r>
          </a:p>
        </p:txBody>
      </p:sp>
    </p:spTree>
    <p:extLst>
      <p:ext uri="{BB962C8B-B14F-4D97-AF65-F5344CB8AC3E}">
        <p14:creationId xmlns:p14="http://schemas.microsoft.com/office/powerpoint/2010/main" val="4346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Futuro">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10" y="1638455"/>
            <a:ext cx="1190142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3"/>
          <p:cNvSpPr txBox="1">
            <a:spLocks/>
          </p:cNvSpPr>
          <p:nvPr/>
        </p:nvSpPr>
        <p:spPr bwMode="auto">
          <a:xfrm>
            <a:off x="0" y="6687127"/>
            <a:ext cx="2484581" cy="169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ctr" defTabSz="912777" rtl="0" eaLnBrk="1" fontAlgn="base" latinLnBrk="0" hangingPunct="1">
              <a:lnSpc>
                <a:spcPct val="100000"/>
              </a:lnSpc>
              <a:spcBef>
                <a:spcPct val="0"/>
              </a:spcBef>
              <a:spcAft>
                <a:spcPct val="0"/>
              </a:spcAft>
              <a:buClrTx/>
              <a:buSzTx/>
              <a:buFontTx/>
              <a:buNone/>
              <a:tabLst>
                <a:tab pos="798481" algn="r"/>
              </a:tabLst>
              <a:defRPr/>
            </a:pPr>
            <a:r>
              <a:rPr kumimoji="0" lang="en-US" sz="800" b="0" i="0" u="none" strike="noStrike" kern="0" cap="none" spc="0" normalizeH="0" baseline="0" noProof="0">
                <a:ln>
                  <a:noFill/>
                </a:ln>
                <a:solidFill>
                  <a:schemeClr val="tx1">
                    <a:lumMod val="85000"/>
                    <a:lumOff val="15000"/>
                  </a:schemeClr>
                </a:solidFill>
                <a:effectLst/>
                <a:uLnTx/>
                <a:uFillTx/>
                <a:latin typeface="3M Circular TT Book" panose="020B0604020101020102" pitchFamily="34" charset="0"/>
                <a:ea typeface="ＭＳ Ｐゴシック" charset="0"/>
                <a:cs typeface="3M Circular TT Book" panose="020B0604020101020102" pitchFamily="34" charset="0"/>
              </a:rPr>
              <a:t>© 3M 2020. All Rights Reserved. 3M Confidential.</a:t>
            </a: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4312"/>
            <a:ext cx="3467526" cy="1560789"/>
          </a:xfrm>
          <a:prstGeom prst="rect">
            <a:avLst/>
          </a:prstGeom>
        </p:spPr>
      </p:pic>
      <p:sp>
        <p:nvSpPr>
          <p:cNvPr id="19" name="Footer Placeholder 3">
            <a:extLst>
              <a:ext uri="{FF2B5EF4-FFF2-40B4-BE49-F238E27FC236}">
                <a16:creationId xmlns:a16="http://schemas.microsoft.com/office/drawing/2014/main" id="{9627697B-AFE4-47E9-8A53-A4964D059DAA}"/>
              </a:ext>
            </a:extLst>
          </p:cNvPr>
          <p:cNvSpPr txBox="1">
            <a:spLocks/>
          </p:cNvSpPr>
          <p:nvPr userDrawn="1"/>
        </p:nvSpPr>
        <p:spPr bwMode="auto">
          <a:xfrm>
            <a:off x="4733637" y="6687127"/>
            <a:ext cx="2349386" cy="169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ctr" defTabSz="912777" rtl="0" eaLnBrk="1" fontAlgn="base" latinLnBrk="0" hangingPunct="1">
              <a:lnSpc>
                <a:spcPct val="100000"/>
              </a:lnSpc>
              <a:spcBef>
                <a:spcPct val="0"/>
              </a:spcBef>
              <a:spcAft>
                <a:spcPct val="0"/>
              </a:spcAft>
              <a:buClrTx/>
              <a:buSzTx/>
              <a:buFontTx/>
              <a:buNone/>
              <a:tabLst>
                <a:tab pos="798481" algn="r"/>
              </a:tabLst>
              <a:defRPr/>
            </a:pPr>
            <a:r>
              <a:rPr lang="en-US" sz="800">
                <a:solidFill>
                  <a:schemeClr val="tx1">
                    <a:lumMod val="85000"/>
                    <a:lumOff val="15000"/>
                  </a:schemeClr>
                </a:solidFill>
                <a:latin typeface="3M Circular TT Book"/>
                <a:cs typeface="3M Circular TT Book"/>
              </a:rPr>
              <a:t>Consumer Health Care Division</a:t>
            </a:r>
          </a:p>
        </p:txBody>
      </p:sp>
      <p:pic>
        <p:nvPicPr>
          <p:cNvPr id="4" name="Picture 3" descr="A picture containing clipart&#10;&#10;Description generated with high confidence">
            <a:extLst>
              <a:ext uri="{FF2B5EF4-FFF2-40B4-BE49-F238E27FC236}">
                <a16:creationId xmlns:a16="http://schemas.microsoft.com/office/drawing/2014/main" id="{5B085FFC-02E0-4C76-BCDA-5D1E4BB3D6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2740" y="6364204"/>
            <a:ext cx="1149591" cy="407831"/>
          </a:xfrm>
          <a:prstGeom prst="rect">
            <a:avLst/>
          </a:prstGeom>
        </p:spPr>
      </p:pic>
    </p:spTree>
    <p:extLst>
      <p:ext uri="{BB962C8B-B14F-4D97-AF65-F5344CB8AC3E}">
        <p14:creationId xmlns:p14="http://schemas.microsoft.com/office/powerpoint/2010/main" val="306218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5902036"/>
            <a:ext cx="12192000" cy="955964"/>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sp>
        <p:nvSpPr>
          <p:cNvPr id="8" name="Footer Placeholder 3"/>
          <p:cNvSpPr txBox="1">
            <a:spLocks/>
          </p:cNvSpPr>
          <p:nvPr/>
        </p:nvSpPr>
        <p:spPr bwMode="auto">
          <a:xfrm>
            <a:off x="9249575" y="6596402"/>
            <a:ext cx="2341236"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2017. All Rights Reserved. 3M Confidential. </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781" y="6151088"/>
            <a:ext cx="2567544" cy="568424"/>
          </a:xfrm>
          <a:prstGeom prst="rect">
            <a:avLst/>
          </a:prstGeom>
        </p:spPr>
      </p:pic>
      <p:sp>
        <p:nvSpPr>
          <p:cNvPr id="15" name="TextBox 14"/>
          <p:cNvSpPr txBox="1"/>
          <p:nvPr userDrawn="1"/>
        </p:nvSpPr>
        <p:spPr>
          <a:xfrm>
            <a:off x="332509" y="391886"/>
            <a:ext cx="5759533" cy="492443"/>
          </a:xfrm>
          <a:prstGeom prst="rect">
            <a:avLst/>
          </a:prstGeom>
          <a:noFill/>
        </p:spPr>
        <p:txBody>
          <a:bodyPr wrap="square" lIns="0" tIns="0" rIns="0" bIns="0" rtlCol="0">
            <a:spAutoFit/>
          </a:bodyPr>
          <a:lstStyle/>
          <a:p>
            <a:r>
              <a:rPr lang="en-US" sz="3200">
                <a:latin typeface="+mj-lt"/>
              </a:rPr>
              <a:t>Title</a:t>
            </a:r>
          </a:p>
        </p:txBody>
      </p:sp>
      <p:sp>
        <p:nvSpPr>
          <p:cNvPr id="16" name="TextBox 15"/>
          <p:cNvSpPr txBox="1"/>
          <p:nvPr userDrawn="1"/>
        </p:nvSpPr>
        <p:spPr>
          <a:xfrm flipH="1">
            <a:off x="332572" y="1258784"/>
            <a:ext cx="8514543" cy="2885405"/>
          </a:xfrm>
          <a:prstGeom prst="rect">
            <a:avLst/>
          </a:prstGeom>
          <a:noFill/>
        </p:spPr>
        <p:txBody>
          <a:bodyPr wrap="square" lIns="0" tIns="0" rIns="0" bIns="0" rtlCol="0">
            <a:spAutoFit/>
          </a:bodyPr>
          <a:lstStyle/>
          <a:p>
            <a:pPr marL="0" indent="0">
              <a:spcBef>
                <a:spcPts val="600"/>
              </a:spcBef>
              <a:spcAft>
                <a:spcPts val="500"/>
              </a:spcAft>
              <a:buFont typeface="Courier New" charset="0"/>
              <a:buNone/>
            </a:pPr>
            <a:r>
              <a:rPr lang="en-US" sz="2000" b="0">
                <a:latin typeface="+mn-lt"/>
                <a:cs typeface="Arial"/>
              </a:rPr>
              <a:t>Lorem ipsum dolor sit amet, consectetuer adipiscing elit, sed diam nonummy nibh euismod tincidunt ut laoreet dolore magna aliquam erat volutpat. Ut wisi enim ad minim veniam, quis nostrud exerci tation </a:t>
            </a:r>
          </a:p>
          <a:p>
            <a:pPr marL="0" indent="0">
              <a:spcBef>
                <a:spcPts val="600"/>
              </a:spcBef>
              <a:spcAft>
                <a:spcPts val="500"/>
              </a:spcAft>
              <a:buFont typeface="Courier New" charset="0"/>
              <a:buNone/>
            </a:pPr>
            <a:endParaRPr lang="en-US" sz="2000" b="0">
              <a:latin typeface="+mn-lt"/>
              <a:cs typeface="Arial"/>
            </a:endParaRPr>
          </a:p>
          <a:p>
            <a:pPr marL="342900" indent="-342900">
              <a:spcBef>
                <a:spcPts val="600"/>
              </a:spcBef>
              <a:spcAft>
                <a:spcPts val="500"/>
              </a:spcAft>
              <a:buFont typeface="Arial" charset="0"/>
              <a:buChar char="•"/>
            </a:pPr>
            <a:r>
              <a:rPr lang="en-US" sz="2000" b="0">
                <a:latin typeface="+mn-lt"/>
                <a:cs typeface="Arial"/>
              </a:rPr>
              <a:t>ullamcorper suscipit lobortis nisl ut aliquip ex ea commodo consequat. Duis autem vel eum iriure dolor in hendrerit in vulputate velit esse</a:t>
            </a:r>
          </a:p>
          <a:p>
            <a:pPr marL="342900" indent="-342900">
              <a:spcBef>
                <a:spcPts val="600"/>
              </a:spcBef>
              <a:spcAft>
                <a:spcPts val="500"/>
              </a:spcAft>
              <a:buFont typeface="Arial" charset="0"/>
              <a:buChar char="•"/>
            </a:pPr>
            <a:r>
              <a:rPr lang="en-US" sz="2000" b="0">
                <a:latin typeface="+mn-lt"/>
                <a:cs typeface="Arial"/>
              </a:rPr>
              <a:t>molestie consequat, vel illum dolore eu feugiat nulla facilisis at vero eros et accumsan et iusto odio dignissim qui blandit praesent luptatum</a:t>
            </a:r>
          </a:p>
        </p:txBody>
      </p:sp>
    </p:spTree>
    <p:extLst>
      <p:ext uri="{BB962C8B-B14F-4D97-AF65-F5344CB8AC3E}">
        <p14:creationId xmlns:p14="http://schemas.microsoft.com/office/powerpoint/2010/main" val="3520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5902036"/>
            <a:ext cx="12192000" cy="955964"/>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sp>
        <p:nvSpPr>
          <p:cNvPr id="8" name="Footer Placeholder 3"/>
          <p:cNvSpPr txBox="1">
            <a:spLocks/>
          </p:cNvSpPr>
          <p:nvPr/>
        </p:nvSpPr>
        <p:spPr bwMode="auto">
          <a:xfrm>
            <a:off x="9249575" y="6596402"/>
            <a:ext cx="2341236"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2020. All Rights Reserved. 3M Confidential. </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781" y="6151088"/>
            <a:ext cx="2567544" cy="568424"/>
          </a:xfrm>
          <a:prstGeom prst="rect">
            <a:avLst/>
          </a:prstGeom>
        </p:spPr>
      </p:pic>
    </p:spTree>
    <p:extLst>
      <p:ext uri="{BB962C8B-B14F-4D97-AF65-F5344CB8AC3E}">
        <p14:creationId xmlns:p14="http://schemas.microsoft.com/office/powerpoint/2010/main" val="129378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5902036"/>
            <a:ext cx="12192000" cy="955964"/>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sp>
        <p:nvSpPr>
          <p:cNvPr id="8" name="Footer Placeholder 3"/>
          <p:cNvSpPr txBox="1">
            <a:spLocks/>
          </p:cNvSpPr>
          <p:nvPr/>
        </p:nvSpPr>
        <p:spPr bwMode="auto">
          <a:xfrm>
            <a:off x="9249575" y="6596402"/>
            <a:ext cx="2341236"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2020. All Rights Reserved. 3M Confidential. </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781" y="6151088"/>
            <a:ext cx="2567544" cy="568424"/>
          </a:xfrm>
          <a:prstGeom prst="rect">
            <a:avLst/>
          </a:prstGeom>
        </p:spPr>
      </p:pic>
      <p:sp>
        <p:nvSpPr>
          <p:cNvPr id="5" name="Text Placeholder 4"/>
          <p:cNvSpPr>
            <a:spLocks noGrp="1"/>
          </p:cNvSpPr>
          <p:nvPr>
            <p:ph type="body" sz="quarter" idx="10"/>
          </p:nvPr>
        </p:nvSpPr>
        <p:spPr>
          <a:xfrm>
            <a:off x="255350" y="229327"/>
            <a:ext cx="6715466" cy="771525"/>
          </a:xfrm>
        </p:spPr>
        <p:txBody>
          <a:bodyPr/>
          <a:lstStyle>
            <a:lvl1pPr>
              <a:defRPr sz="320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2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9907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6"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3707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7"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12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9 July 2020</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sp>
        <p:nvSpPr>
          <p:cNvPr id="17"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1450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6584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1" r:id="rId19"/>
    <p:sldLayoutId id="2147483702" r:id="rId20"/>
    <p:sldLayoutId id="214748370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image" Target="../media/image56.t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9.tif"/></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tif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g"/><Relationship Id="rId9" Type="http://schemas.openxmlformats.org/officeDocument/2006/relationships/image" Target="../media/image74.tiff"/></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jpeg"/><Relationship Id="rId10" Type="http://schemas.openxmlformats.org/officeDocument/2006/relationships/image" Target="../media/image79.png"/><Relationship Id="rId4" Type="http://schemas.openxmlformats.org/officeDocument/2006/relationships/image" Target="../media/image69.jpg"/><Relationship Id="rId9" Type="http://schemas.openxmlformats.org/officeDocument/2006/relationships/image" Target="../media/image78.tiff"/></Relationships>
</file>

<file path=ppt/slides/_rels/slide29.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85.tiff"/><Relationship Id="rId5" Type="http://schemas.openxmlformats.org/officeDocument/2006/relationships/image" Target="../media/image80.png"/><Relationship Id="rId10" Type="http://schemas.openxmlformats.org/officeDocument/2006/relationships/image" Target="../media/image84.jpeg"/><Relationship Id="rId4" Type="http://schemas.openxmlformats.org/officeDocument/2006/relationships/image" Target="../media/image69.jp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69.jpg"/><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jpeg"/><Relationship Id="rId10" Type="http://schemas.openxmlformats.org/officeDocument/2006/relationships/image" Target="../media/image93.png"/><Relationship Id="rId4" Type="http://schemas.openxmlformats.org/officeDocument/2006/relationships/image" Target="../media/image69.jpg"/><Relationship Id="rId9" Type="http://schemas.openxmlformats.org/officeDocument/2006/relationships/image" Target="../media/image92.tiff"/></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7.png"/><Relationship Id="rId4" Type="http://schemas.openxmlformats.org/officeDocument/2006/relationships/hyperlink" Target="https://www.youtube.com/watch?v=NaonyKsXm8k&amp;t=0s&amp;list=PLxDp7AEUhiUrurxg4KD_bcKivYo59Mi2c&amp;index=8" TargetMode="External"/><Relationship Id="rId9" Type="http://schemas.openxmlformats.org/officeDocument/2006/relationships/image" Target="../media/image96.tiff"/></Relationships>
</file>

<file path=ppt/slides/_rels/slide3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99.jpeg"/><Relationship Id="rId12"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image" Target="../media/image101.tiff"/><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98.png"/><Relationship Id="rId9"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chart" Target="../charts/chart4.xml"/><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chart" Target="../charts/chart3.xml"/><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chart" Target="../charts/chart5.xml"/><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3.tif"/><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7.tiff"/><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hart" Target="../charts/chart1.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22.tiff"/><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3.png"/></Relationships>
</file>

<file path=ppt/slides/_rels/slide4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4.jp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28.png"/><Relationship Id="rId4" Type="http://schemas.openxmlformats.org/officeDocument/2006/relationships/hyperlink" Target="https://www.youtube.com/watch?v=uZfOExomr40&amp;t=0s&amp;index=3&amp;list=PLxDp7AEUhiUqplhX_e6BaCH67alfjmT2z" TargetMode="External"/><Relationship Id="rId9" Type="http://schemas.openxmlformats.org/officeDocument/2006/relationships/image" Target="../media/image127.tiff"/></Relationships>
</file>

<file path=ppt/slides/_rels/slide42.xml.rels><?xml version="1.0" encoding="UTF-8" standalone="yes"?>
<Relationships xmlns="http://schemas.openxmlformats.org/package/2006/relationships"><Relationship Id="rId8" Type="http://schemas.openxmlformats.org/officeDocument/2006/relationships/image" Target="../media/image131.tiff"/><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69.jp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69.jpg"/><Relationship Id="rId9" Type="http://schemas.openxmlformats.org/officeDocument/2006/relationships/image" Target="../media/image136.tiff"/></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hyperlink" Target="http://www.fersofix.de/" TargetMode="External"/><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53.tif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5.png"/></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www.youtube.com/watch?v=M9GTPUX-zIs&amp;list=PLxDp7AEUhiUr0bBots66lI2u0ZGSS5CUD&amp;index=4&amp;t=0s" TargetMode="External"/><Relationship Id="rId7" Type="http://schemas.openxmlformats.org/officeDocument/2006/relationships/image" Target="../media/image157.tif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116.png"/><Relationship Id="rId4" Type="http://schemas.openxmlformats.org/officeDocument/2006/relationships/image" Target="../media/image156.jpg"/></Relationships>
</file>

<file path=ppt/slides/_rels/slide54.xml.rels><?xml version="1.0" encoding="UTF-8" standalone="yes"?>
<Relationships xmlns="http://schemas.openxmlformats.org/package/2006/relationships"><Relationship Id="rId8" Type="http://schemas.openxmlformats.org/officeDocument/2006/relationships/image" Target="../media/image162.tiff"/><Relationship Id="rId3" Type="http://schemas.openxmlformats.org/officeDocument/2006/relationships/hyperlink" Target="https://www.youtube.com/watch?v=DMQ6nIlwxYg&amp;list=PLxDp7AEUhiUr0bBots66lI2u0ZGSS5CUD&amp;index=10&amp;t=0s" TargetMode="External"/><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jpg"/><Relationship Id="rId9" Type="http://schemas.openxmlformats.org/officeDocument/2006/relationships/image" Target="../media/image163.png"/></Relationships>
</file>

<file path=ppt/slides/_rels/slide5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65.png"/><Relationship Id="rId11" Type="http://schemas.openxmlformats.org/officeDocument/2006/relationships/image" Target="../media/image167.png"/><Relationship Id="rId5" Type="http://schemas.openxmlformats.org/officeDocument/2006/relationships/image" Target="../media/image164.jpeg"/><Relationship Id="rId10" Type="http://schemas.openxmlformats.org/officeDocument/2006/relationships/image" Target="../media/image166.tiff"/><Relationship Id="rId4" Type="http://schemas.openxmlformats.org/officeDocument/2006/relationships/image" Target="../media/image69.jpg"/><Relationship Id="rId9"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69.png"/><Relationship Id="rId5" Type="http://schemas.openxmlformats.org/officeDocument/2006/relationships/image" Target="../media/image168.png"/><Relationship Id="rId10" Type="http://schemas.openxmlformats.org/officeDocument/2006/relationships/image" Target="../media/image171.png"/><Relationship Id="rId4" Type="http://schemas.openxmlformats.org/officeDocument/2006/relationships/image" Target="../media/image69.jpg"/><Relationship Id="rId9" Type="http://schemas.openxmlformats.org/officeDocument/2006/relationships/image" Target="../media/image170.tiff"/></Relationships>
</file>

<file path=ppt/slides/_rels/slide5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chart" Target="../charts/chart7.xml"/><Relationship Id="rId7" Type="http://schemas.openxmlformats.org/officeDocument/2006/relationships/image" Target="../media/image175.jpeg"/><Relationship Id="rId2" Type="http://schemas.openxmlformats.org/officeDocument/2006/relationships/chart" Target="../charts/chart6.xml"/><Relationship Id="rId1" Type="http://schemas.openxmlformats.org/officeDocument/2006/relationships/slideLayout" Target="../slideLayouts/slideLayout5.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77.jpeg"/></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4.xml"/><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89.tiff"/><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png"/></Relationships>
</file>

<file path=ppt/slides/_rels/slide64.xml.rels><?xml version="1.0" encoding="UTF-8" standalone="yes"?>
<Relationships xmlns="http://schemas.openxmlformats.org/package/2006/relationships"><Relationship Id="rId8" Type="http://schemas.openxmlformats.org/officeDocument/2006/relationships/image" Target="../media/image194.tiff"/><Relationship Id="rId3" Type="http://schemas.openxmlformats.org/officeDocument/2006/relationships/hyperlink" Target="https://www.youtube.com/watch?v=rVEYiGGDOG4&amp;list=PLxDp7AEUhiUqhpfHQUEnkubAvxTiwc2Sb&amp;index=5&amp;t=0s" TargetMode="External"/><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93.jpg"/><Relationship Id="rId4" Type="http://schemas.openxmlformats.org/officeDocument/2006/relationships/image" Target="../media/image192.jpeg"/><Relationship Id="rId9" Type="http://schemas.openxmlformats.org/officeDocument/2006/relationships/image" Target="../media/image195.png"/></Relationships>
</file>

<file path=ppt/slides/_rels/slide65.xml.rels><?xml version="1.0" encoding="UTF-8" standalone="yes"?>
<Relationships xmlns="http://schemas.openxmlformats.org/package/2006/relationships"><Relationship Id="rId3" Type="http://schemas.openxmlformats.org/officeDocument/2006/relationships/image" Target="../media/image196.jpg"/><Relationship Id="rId7" Type="http://schemas.openxmlformats.org/officeDocument/2006/relationships/image" Target="../media/image19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97.tiff"/><Relationship Id="rId5" Type="http://schemas.openxmlformats.org/officeDocument/2006/relationships/image" Target="../media/image72.png"/><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99.png"/><Relationship Id="rId12" Type="http://schemas.openxmlformats.org/officeDocument/2006/relationships/image" Target="../media/image20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9.jpg"/><Relationship Id="rId11" Type="http://schemas.openxmlformats.org/officeDocument/2006/relationships/image" Target="../media/image202.tiff"/><Relationship Id="rId5" Type="http://schemas.openxmlformats.org/officeDocument/2006/relationships/image" Target="../media/image68.png"/><Relationship Id="rId10" Type="http://schemas.openxmlformats.org/officeDocument/2006/relationships/image" Target="../media/image161.png"/><Relationship Id="rId4" Type="http://schemas.openxmlformats.org/officeDocument/2006/relationships/image" Target="../media/image98.png"/><Relationship Id="rId9" Type="http://schemas.openxmlformats.org/officeDocument/2006/relationships/image" Target="../media/image201.png"/></Relationships>
</file>

<file path=ppt/slides/_rels/slide6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image" Target="../media/image207.png"/><Relationship Id="rId4" Type="http://schemas.openxmlformats.org/officeDocument/2006/relationships/image" Target="../media/image69.jpg"/><Relationship Id="rId9" Type="http://schemas.openxmlformats.org/officeDocument/2006/relationships/image" Target="../media/image206.tiff"/></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HdCGq78KcEk&amp;list=PLxDp7AEUhiUqhpfHQUEnkubAvxTiwc2Sb&amp;index=2&amp;t=0s" TargetMode="External"/><Relationship Id="rId7" Type="http://schemas.openxmlformats.org/officeDocument/2006/relationships/image" Target="../media/image21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209.tiff"/><Relationship Id="rId5" Type="http://schemas.openxmlformats.org/officeDocument/2006/relationships/image" Target="../media/image161.png"/><Relationship Id="rId4" Type="http://schemas.openxmlformats.org/officeDocument/2006/relationships/image" Target="../media/image208.jpg"/></Relationships>
</file>

<file path=ppt/slides/_rels/slide6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chart" Target="../charts/chart9.xml"/><Relationship Id="rId7" Type="http://schemas.openxmlformats.org/officeDocument/2006/relationships/image" Target="../media/image214.png"/><Relationship Id="rId2" Type="http://schemas.openxmlformats.org/officeDocument/2006/relationships/chart" Target="../charts/chart8.xml"/><Relationship Id="rId1" Type="http://schemas.openxmlformats.org/officeDocument/2006/relationships/slideLayout" Target="../slideLayouts/slideLayout5.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19.tiff"/><Relationship Id="rId2" Type="http://schemas.openxmlformats.org/officeDocument/2006/relationships/image" Target="../media/image218.jpeg"/><Relationship Id="rId1" Type="http://schemas.openxmlformats.org/officeDocument/2006/relationships/slideLayout" Target="../slideLayouts/slideLayout4.xml"/><Relationship Id="rId4" Type="http://schemas.openxmlformats.org/officeDocument/2006/relationships/image" Target="../media/image220.tiff"/></Relationships>
</file>

<file path=ppt/slides/_rels/slide7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16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69.jpg"/><Relationship Id="rId9" Type="http://schemas.openxmlformats.org/officeDocument/2006/relationships/image" Target="../media/image226.tiff"/></Relationships>
</file>

<file path=ppt/slides/_rels/slide7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230.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29.png"/><Relationship Id="rId5" Type="http://schemas.openxmlformats.org/officeDocument/2006/relationships/image" Target="../media/image228.jpeg"/><Relationship Id="rId10" Type="http://schemas.openxmlformats.org/officeDocument/2006/relationships/image" Target="../media/image232.png"/><Relationship Id="rId4" Type="http://schemas.openxmlformats.org/officeDocument/2006/relationships/image" Target="../media/image69.jpg"/><Relationship Id="rId9" Type="http://schemas.openxmlformats.org/officeDocument/2006/relationships/image" Target="../media/image231.jpeg"/></Relationships>
</file>

<file path=ppt/slides/_rels/slide7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235.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34.png"/><Relationship Id="rId5" Type="http://schemas.openxmlformats.org/officeDocument/2006/relationships/image" Target="../media/image233.png"/><Relationship Id="rId10" Type="http://schemas.openxmlformats.org/officeDocument/2006/relationships/image" Target="../media/image237.png"/><Relationship Id="rId4" Type="http://schemas.openxmlformats.org/officeDocument/2006/relationships/image" Target="../media/image69.jpg"/><Relationship Id="rId9" Type="http://schemas.openxmlformats.org/officeDocument/2006/relationships/image" Target="../media/image236.tiff"/></Relationships>
</file>

<file path=ppt/slides/_rels/slide7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youtube.com/watch?v=NaonyKsXm8k&amp;t=0s&amp;list=PLxDp7AEUhiUrurxg4KD_bcKivYo59Mi2c&amp;index=8" TargetMode="External"/><Relationship Id="rId7" Type="http://schemas.openxmlformats.org/officeDocument/2006/relationships/image" Target="../media/image235.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39.png"/><Relationship Id="rId5" Type="http://schemas.openxmlformats.org/officeDocument/2006/relationships/image" Target="../media/image238.png"/><Relationship Id="rId10" Type="http://schemas.openxmlformats.org/officeDocument/2006/relationships/image" Target="../media/image241.png"/><Relationship Id="rId4" Type="http://schemas.openxmlformats.org/officeDocument/2006/relationships/image" Target="../media/image69.jpg"/><Relationship Id="rId9" Type="http://schemas.openxmlformats.org/officeDocument/2006/relationships/image" Target="../media/image240.tiff"/></Relationships>
</file>

<file path=ppt/slides/_rels/slide7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5.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93175" y="5263762"/>
            <a:ext cx="6901294" cy="1051116"/>
          </a:xfrm>
        </p:spPr>
        <p:txBody>
          <a:bodyPr/>
          <a:lstStyle/>
          <a:p>
            <a:r>
              <a:rPr lang="en-US" sz="6000"/>
              <a:t>FUTURO™ Training </a:t>
            </a:r>
          </a:p>
        </p:txBody>
      </p:sp>
      <p:sp>
        <p:nvSpPr>
          <p:cNvPr id="2" name="Text Placeholder 1"/>
          <p:cNvSpPr>
            <a:spLocks noGrp="1"/>
          </p:cNvSpPr>
          <p:nvPr>
            <p:ph type="body" sz="quarter" idx="12"/>
          </p:nvPr>
        </p:nvSpPr>
        <p:spPr>
          <a:xfrm>
            <a:off x="1886277" y="4783300"/>
            <a:ext cx="5244242" cy="480462"/>
          </a:xfrm>
          <a:ln>
            <a:noFill/>
          </a:ln>
        </p:spPr>
        <p:txBody>
          <a:bodyPr/>
          <a:lstStyle/>
          <a:p>
            <a:r>
              <a:rPr lang="en-US" b="1">
                <a:solidFill>
                  <a:srgbClr val="FF0000"/>
                </a:solidFill>
                <a:latin typeface="+mn-lt"/>
              </a:rPr>
              <a:t>3M </a:t>
            </a:r>
            <a:r>
              <a:rPr lang="en-US" b="1">
                <a:latin typeface="+mn-lt"/>
              </a:rPr>
              <a:t>CER		FR Version</a:t>
            </a:r>
          </a:p>
        </p:txBody>
      </p:sp>
    </p:spTree>
    <p:extLst>
      <p:ext uri="{BB962C8B-B14F-4D97-AF65-F5344CB8AC3E}">
        <p14:creationId xmlns:p14="http://schemas.microsoft.com/office/powerpoint/2010/main" val="734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E738E75-3E7D-4EA4-B2DE-9099A38FF854}"/>
              </a:ext>
            </a:extLst>
          </p:cNvPr>
          <p:cNvSpPr txBox="1">
            <a:spLocks/>
          </p:cNvSpPr>
          <p:nvPr/>
        </p:nvSpPr>
        <p:spPr>
          <a:xfrm>
            <a:off x="772358" y="2016000"/>
            <a:ext cx="5492976" cy="2647177"/>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Articulation mobile reliant au moins deux os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Capsules pour les articulations autour de l'articulation</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Renforcé par des ligaments et les muscles</a:t>
            </a:r>
            <a:endParaRPr lang="de-CH"/>
          </a:p>
        </p:txBody>
      </p:sp>
      <p:pic>
        <p:nvPicPr>
          <p:cNvPr id="4" name="image5.png">
            <a:extLst>
              <a:ext uri="{FF2B5EF4-FFF2-40B4-BE49-F238E27FC236}">
                <a16:creationId xmlns:a16="http://schemas.microsoft.com/office/drawing/2014/main" id="{7F5E9C12-D779-4898-88B6-7D4AE7BCA14F}"/>
              </a:ext>
            </a:extLst>
          </p:cNvPr>
          <p:cNvPicPr>
            <a:picLocks noChangeAspect="1"/>
          </p:cNvPicPr>
          <p:nvPr/>
        </p:nvPicPr>
        <p:blipFill>
          <a:blip r:embed="rId2"/>
          <a:stretch>
            <a:fillRect/>
          </a:stretch>
        </p:blipFill>
        <p:spPr>
          <a:xfrm>
            <a:off x="6389524" y="1780864"/>
            <a:ext cx="5219106" cy="3296271"/>
          </a:xfrm>
          <a:prstGeom prst="rect">
            <a:avLst/>
          </a:prstGeom>
          <a:effectLst>
            <a:outerShdw blurRad="482600" dist="38100" algn="l" rotWithShape="0">
              <a:prstClr val="black">
                <a:alpha val="40000"/>
              </a:prstClr>
            </a:outerShdw>
          </a:effectLst>
        </p:spPr>
      </p:pic>
      <p:sp>
        <p:nvSpPr>
          <p:cNvPr id="5" name="Text Placeholder 1">
            <a:extLst>
              <a:ext uri="{FF2B5EF4-FFF2-40B4-BE49-F238E27FC236}">
                <a16:creationId xmlns:a16="http://schemas.microsoft.com/office/drawing/2014/main" id="{CE84AF7B-D762-4A79-85EC-7E0811FD5C53}"/>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mj-lt"/>
              </a:rPr>
              <a:t>Articulation</a:t>
            </a:r>
          </a:p>
        </p:txBody>
      </p:sp>
    </p:spTree>
    <p:extLst>
      <p:ext uri="{BB962C8B-B14F-4D97-AF65-F5344CB8AC3E}">
        <p14:creationId xmlns:p14="http://schemas.microsoft.com/office/powerpoint/2010/main" val="258187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jpg">
            <a:extLst>
              <a:ext uri="{FF2B5EF4-FFF2-40B4-BE49-F238E27FC236}">
                <a16:creationId xmlns:a16="http://schemas.microsoft.com/office/drawing/2014/main" id="{9ABDF415-58F3-47B0-9BBA-09EE3A013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5328" y="1340898"/>
            <a:ext cx="3514224" cy="4358889"/>
          </a:xfrm>
          <a:prstGeom prst="rect">
            <a:avLst/>
          </a:prstGeom>
          <a:effectLst>
            <a:outerShdw blurRad="482600" dist="38100" algn="l" rotWithShape="0">
              <a:prstClr val="black">
                <a:alpha val="40000"/>
              </a:prstClr>
            </a:outerShdw>
          </a:effectLst>
        </p:spPr>
      </p:pic>
      <p:sp>
        <p:nvSpPr>
          <p:cNvPr id="5" name="Inhaltsplatzhalter 1">
            <a:extLst>
              <a:ext uri="{FF2B5EF4-FFF2-40B4-BE49-F238E27FC236}">
                <a16:creationId xmlns:a16="http://schemas.microsoft.com/office/drawing/2014/main" id="{46E8B402-0BF9-4483-A6EF-BED95588D27C}"/>
              </a:ext>
            </a:extLst>
          </p:cNvPr>
          <p:cNvSpPr txBox="1">
            <a:spLocks/>
          </p:cNvSpPr>
          <p:nvPr/>
        </p:nvSpPr>
        <p:spPr>
          <a:xfrm>
            <a:off x="8032620" y="1140176"/>
            <a:ext cx="4005500" cy="3152584"/>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de-CH" sz="2000" b="1">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b="1">
                <a:latin typeface="Arial" panose="020B0604020202020204" pitchFamily="34" charset="0"/>
                <a:cs typeface="Arial" panose="020B0604020202020204" pitchFamily="34" charset="0"/>
              </a:rPr>
              <a:t>Articulations : </a:t>
            </a:r>
            <a:r>
              <a:rPr lang="fr-FR" sz="2000">
                <a:latin typeface="Arial" panose="020B0604020202020204" pitchFamily="34" charset="0"/>
                <a:cs typeface="Arial" panose="020B0604020202020204" pitchFamily="34" charset="0"/>
              </a:rPr>
              <a:t>coude</a:t>
            </a:r>
          </a:p>
          <a:p>
            <a:pPr marL="342900" indent="-342900">
              <a:buFont typeface="Arial" panose="020B0604020202020204" pitchFamily="34" charset="0"/>
              <a:buChar char="•"/>
            </a:pPr>
            <a:r>
              <a:rPr lang="fr-FR" sz="2000" b="1">
                <a:latin typeface="Arial" panose="020B0604020202020204" pitchFamily="34" charset="0"/>
                <a:cs typeface="Arial" panose="020B0604020202020204" pitchFamily="34" charset="0"/>
              </a:rPr>
              <a:t>Articulation pivotante et coulissante : </a:t>
            </a:r>
            <a:r>
              <a:rPr lang="fr-FR" sz="2000">
                <a:latin typeface="Arial" panose="020B0604020202020204" pitchFamily="34" charset="0"/>
                <a:cs typeface="Arial" panose="020B0604020202020204" pitchFamily="34" charset="0"/>
              </a:rPr>
              <a:t>genou </a:t>
            </a:r>
          </a:p>
          <a:p>
            <a:pPr marL="342900" indent="-342900">
              <a:buFont typeface="Arial" panose="020B0604020202020204" pitchFamily="34" charset="0"/>
              <a:buChar char="•"/>
            </a:pPr>
            <a:r>
              <a:rPr lang="fr-FR" sz="2000" b="1">
                <a:latin typeface="Arial" panose="020B0604020202020204" pitchFamily="34" charset="0"/>
                <a:cs typeface="Arial" panose="020B0604020202020204" pitchFamily="34" charset="0"/>
              </a:rPr>
              <a:t>Articulation à rotule : </a:t>
            </a:r>
            <a:r>
              <a:rPr lang="fr-FR" sz="2000">
                <a:latin typeface="Arial" panose="020B0604020202020204" pitchFamily="34" charset="0"/>
                <a:cs typeface="Arial" panose="020B0604020202020204" pitchFamily="34" charset="0"/>
              </a:rPr>
              <a:t>articulation de la hanche et de l'épaule</a:t>
            </a:r>
          </a:p>
          <a:p>
            <a:pPr marL="342900" indent="-342900">
              <a:buFont typeface="Arial" panose="020B0604020202020204" pitchFamily="34" charset="0"/>
              <a:buChar char="•"/>
            </a:pPr>
            <a:r>
              <a:rPr lang="fr-FR" sz="2000" b="1">
                <a:latin typeface="Arial" panose="020B0604020202020204" pitchFamily="34" charset="0"/>
                <a:cs typeface="Arial" panose="020B0604020202020204" pitchFamily="34" charset="0"/>
              </a:rPr>
              <a:t>Articulation mixte : </a:t>
            </a:r>
            <a:r>
              <a:rPr lang="fr-FR" sz="2000">
                <a:latin typeface="Arial" panose="020B0604020202020204" pitchFamily="34" charset="0"/>
                <a:cs typeface="Arial" panose="020B0604020202020204" pitchFamily="34" charset="0"/>
              </a:rPr>
              <a:t>articulation en selle de pouce </a:t>
            </a:r>
            <a:endParaRPr lang="de-CH" sz="2000">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8139F67F-2FAA-4EB6-B714-1F2B5B4D396D}"/>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mj-lt"/>
              </a:rPr>
              <a:t>Articulation</a:t>
            </a:r>
          </a:p>
        </p:txBody>
      </p:sp>
      <p:sp>
        <p:nvSpPr>
          <p:cNvPr id="9" name="Textfeld 8">
            <a:extLst>
              <a:ext uri="{FF2B5EF4-FFF2-40B4-BE49-F238E27FC236}">
                <a16:creationId xmlns:a16="http://schemas.microsoft.com/office/drawing/2014/main" id="{C4B488A5-7699-4189-A648-15D79198C48F}"/>
              </a:ext>
            </a:extLst>
          </p:cNvPr>
          <p:cNvSpPr txBox="1"/>
          <p:nvPr/>
        </p:nvSpPr>
        <p:spPr>
          <a:xfrm>
            <a:off x="412595" y="1686084"/>
            <a:ext cx="1330492" cy="923330"/>
          </a:xfrm>
          <a:prstGeom prst="rect">
            <a:avLst/>
          </a:prstGeom>
          <a:noFill/>
        </p:spPr>
        <p:txBody>
          <a:bodyPr wrap="none" lIns="0" tIns="0" rIns="0" bIns="0" rtlCol="0">
            <a:spAutoFit/>
          </a:bodyPr>
          <a:lstStyle/>
          <a:p>
            <a:pPr marL="342900" indent="-342900">
              <a:buFont typeface="Arial" panose="020B0604020202020204" pitchFamily="34" charset="0"/>
              <a:buChar char="•"/>
            </a:pPr>
            <a:r>
              <a:rPr lang="de-CH" sz="2000">
                <a:latin typeface="Arial" panose="020B0604020202020204" pitchFamily="34" charset="0"/>
                <a:cs typeface="Arial" panose="020B0604020202020204" pitchFamily="34" charset="0"/>
              </a:rPr>
              <a:t>Forme</a:t>
            </a:r>
          </a:p>
          <a:p>
            <a:pPr marL="342900" indent="-342900">
              <a:buFont typeface="Arial" panose="020B0604020202020204" pitchFamily="34" charset="0"/>
              <a:buChar char="•"/>
            </a:pPr>
            <a:r>
              <a:rPr lang="de-CH" sz="2000" err="1">
                <a:latin typeface="Arial" panose="020B0604020202020204" pitchFamily="34" charset="0"/>
                <a:cs typeface="Arial" panose="020B0604020202020204" pitchFamily="34" charset="0"/>
              </a:rPr>
              <a:t>Fonction</a:t>
            </a:r>
            <a:endParaRPr lang="de-CH"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CH" sz="2000" err="1">
                <a:latin typeface="Arial" panose="020B0604020202020204" pitchFamily="34" charset="0"/>
                <a:cs typeface="Arial" panose="020B0604020202020204" pitchFamily="34" charset="0"/>
              </a:rPr>
              <a:t>Mobilité</a:t>
            </a:r>
            <a:r>
              <a:rPr lang="de-CH" sz="2000">
                <a:latin typeface="Arial" panose="020B0604020202020204" pitchFamily="34" charset="0"/>
                <a:cs typeface="Arial" panose="020B0604020202020204" pitchFamily="34" charset="0"/>
              </a:rPr>
              <a:t> </a:t>
            </a:r>
            <a:endParaRPr lang="de-DE" sz="2000" err="1"/>
          </a:p>
        </p:txBody>
      </p:sp>
    </p:spTree>
    <p:extLst>
      <p:ext uri="{BB962C8B-B14F-4D97-AF65-F5344CB8AC3E}">
        <p14:creationId xmlns:p14="http://schemas.microsoft.com/office/powerpoint/2010/main" val="91111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009C45-0079-4914-AD11-08B8458C08E8}"/>
              </a:ext>
            </a:extLst>
          </p:cNvPr>
          <p:cNvSpPr txBox="1">
            <a:spLocks/>
          </p:cNvSpPr>
          <p:nvPr/>
        </p:nvSpPr>
        <p:spPr>
          <a:xfrm>
            <a:off x="260342" y="2826186"/>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b="1">
                <a:solidFill>
                  <a:schemeClr val="tx1"/>
                </a:solidFill>
                <a:latin typeface="Arial" panose="020B0604020202020204" pitchFamily="34" charset="0"/>
                <a:cs typeface="Arial" panose="020B0604020202020204" pitchFamily="34" charset="0"/>
              </a:rPr>
              <a:t>Arten von Gelenkverbindungen</a:t>
            </a:r>
          </a:p>
        </p:txBody>
      </p:sp>
      <p:pic>
        <p:nvPicPr>
          <p:cNvPr id="4" name="Grafik 3">
            <a:extLst>
              <a:ext uri="{FF2B5EF4-FFF2-40B4-BE49-F238E27FC236}">
                <a16:creationId xmlns:a16="http://schemas.microsoft.com/office/drawing/2014/main" id="{9159D3DB-162F-40F5-A993-E6D6DBE0BA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2536" y="410273"/>
            <a:ext cx="2063376" cy="773766"/>
          </a:xfrm>
          <a:prstGeom prst="rect">
            <a:avLst/>
          </a:prstGeom>
        </p:spPr>
      </p:pic>
      <p:pic>
        <p:nvPicPr>
          <p:cNvPr id="6" name="Grafik 5">
            <a:extLst>
              <a:ext uri="{FF2B5EF4-FFF2-40B4-BE49-F238E27FC236}">
                <a16:creationId xmlns:a16="http://schemas.microsoft.com/office/drawing/2014/main" id="{2511A7A3-19E0-4987-8F1F-EF3D8924E1F3}"/>
              </a:ext>
            </a:extLst>
          </p:cNvPr>
          <p:cNvPicPr>
            <a:picLocks noChangeAspect="1"/>
          </p:cNvPicPr>
          <p:nvPr/>
        </p:nvPicPr>
        <p:blipFill>
          <a:blip r:embed="rId3"/>
          <a:stretch>
            <a:fillRect/>
          </a:stretch>
        </p:blipFill>
        <p:spPr>
          <a:xfrm>
            <a:off x="5108172" y="410273"/>
            <a:ext cx="4185118" cy="5416508"/>
          </a:xfrm>
          <a:prstGeom prst="rect">
            <a:avLst/>
          </a:prstGeom>
          <a:effectLst>
            <a:outerShdw blurRad="482600" dist="38100" algn="l" rotWithShape="0">
              <a:prstClr val="black">
                <a:alpha val="40000"/>
              </a:prstClr>
            </a:outerShdw>
          </a:effectLst>
        </p:spPr>
      </p:pic>
    </p:spTree>
    <p:extLst>
      <p:ext uri="{BB962C8B-B14F-4D97-AF65-F5344CB8AC3E}">
        <p14:creationId xmlns:p14="http://schemas.microsoft.com/office/powerpoint/2010/main" val="320807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EC885-B85F-444A-8634-DE25AF95CC93}"/>
              </a:ext>
            </a:extLst>
          </p:cNvPr>
          <p:cNvSpPr>
            <a:spLocks noGrp="1"/>
          </p:cNvSpPr>
          <p:nvPr>
            <p:ph type="body" sz="quarter" idx="10"/>
          </p:nvPr>
        </p:nvSpPr>
        <p:spPr>
          <a:xfrm>
            <a:off x="255350" y="229327"/>
            <a:ext cx="8366136" cy="771525"/>
          </a:xfrm>
        </p:spPr>
        <p:txBody>
          <a:bodyPr/>
          <a:lstStyle/>
          <a:p>
            <a:r>
              <a:rPr lang="en-US" err="1"/>
              <a:t>Fonctionnement</a:t>
            </a:r>
            <a:r>
              <a:rPr lang="en-US"/>
              <a:t> des </a:t>
            </a:r>
            <a:r>
              <a:rPr lang="en-US" err="1"/>
              <a:t>orthèses</a:t>
            </a:r>
            <a:r>
              <a:rPr lang="en-US"/>
              <a:t>/supports</a:t>
            </a:r>
          </a:p>
        </p:txBody>
      </p:sp>
      <p:graphicFrame>
        <p:nvGraphicFramePr>
          <p:cNvPr id="3" name="Table 2">
            <a:extLst>
              <a:ext uri="{FF2B5EF4-FFF2-40B4-BE49-F238E27FC236}">
                <a16:creationId xmlns:a16="http://schemas.microsoft.com/office/drawing/2014/main" id="{A9E8AF38-2DA4-4173-A1C0-10A3BEF791F4}"/>
              </a:ext>
            </a:extLst>
          </p:cNvPr>
          <p:cNvGraphicFramePr>
            <a:graphicFrameLocks noGrp="1" noChangeAspect="1"/>
          </p:cNvGraphicFramePr>
          <p:nvPr/>
        </p:nvGraphicFramePr>
        <p:xfrm>
          <a:off x="1150048" y="1176244"/>
          <a:ext cx="9708452" cy="4411150"/>
        </p:xfrm>
        <a:graphic>
          <a:graphicData uri="http://schemas.openxmlformats.org/drawingml/2006/table">
            <a:tbl>
              <a:tblPr firstRow="1" bandRow="1">
                <a:tableStyleId>{125E5076-3810-47DD-B79F-674D7AD40C01}</a:tableStyleId>
              </a:tblPr>
              <a:tblGrid>
                <a:gridCol w="4854226">
                  <a:extLst>
                    <a:ext uri="{9D8B030D-6E8A-4147-A177-3AD203B41FA5}">
                      <a16:colId xmlns:a16="http://schemas.microsoft.com/office/drawing/2014/main" val="20000"/>
                    </a:ext>
                  </a:extLst>
                </a:gridCol>
                <a:gridCol w="4854226">
                  <a:extLst>
                    <a:ext uri="{9D8B030D-6E8A-4147-A177-3AD203B41FA5}">
                      <a16:colId xmlns:a16="http://schemas.microsoft.com/office/drawing/2014/main" val="20001"/>
                    </a:ext>
                  </a:extLst>
                </a:gridCol>
              </a:tblGrid>
              <a:tr h="494064">
                <a:tc>
                  <a:txBody>
                    <a:bodyPr/>
                    <a:lstStyle/>
                    <a:p>
                      <a:pPr algn="ctr">
                        <a:lnSpc>
                          <a:spcPct val="90000"/>
                        </a:lnSpc>
                      </a:pPr>
                      <a:r>
                        <a:rPr lang="en-US" sz="2000">
                          <a:latin typeface="+mn-lt"/>
                          <a:cs typeface="Arial" panose="020B0604020202020204" pitchFamily="34" charset="0"/>
                        </a:rPr>
                        <a:t>Compression</a:t>
                      </a:r>
                      <a:endParaRPr lang="en-US" sz="2000" b="1" i="0">
                        <a:solidFill>
                          <a:srgbClr val="000000"/>
                        </a:solidFill>
                        <a:latin typeface="+mn-lt"/>
                        <a:cs typeface="Arial" panose="020B0604020202020204" pitchFamily="34" charset="0"/>
                      </a:endParaRPr>
                    </a:p>
                  </a:txBody>
                  <a:tcPr marL="107207" marR="107207" marT="53604" marB="53604" anchor="ct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2000" err="1">
                          <a:latin typeface="+mn-lt"/>
                          <a:cs typeface="Arial" panose="020B0604020202020204" pitchFamily="34" charset="0"/>
                        </a:rPr>
                        <a:t>Stabilisation</a:t>
                      </a:r>
                      <a:endParaRPr lang="en-US" sz="2000" b="1" i="0">
                        <a:solidFill>
                          <a:srgbClr val="000000"/>
                        </a:solidFill>
                        <a:latin typeface="+mn-lt"/>
                        <a:cs typeface="Arial" panose="020B0604020202020204" pitchFamily="34" charset="0"/>
                      </a:endParaRPr>
                    </a:p>
                  </a:txBody>
                  <a:tcPr marL="107207" marR="107207" marT="53604" marB="53604" anchor="ctr"/>
                </a:tc>
                <a:extLst>
                  <a:ext uri="{0D108BD9-81ED-4DB2-BD59-A6C34878D82A}">
                    <a16:rowId xmlns:a16="http://schemas.microsoft.com/office/drawing/2014/main" val="10000"/>
                  </a:ext>
                </a:extLst>
              </a:tr>
              <a:tr h="609766">
                <a:tc>
                  <a:txBody>
                    <a:bodyPr/>
                    <a:lstStyle/>
                    <a:p>
                      <a:pPr marL="0" marR="0" lvl="1" indent="-171450" algn="ctr" defTabSz="800100" rtl="0" eaLnBrk="1" fontAlgn="auto" latinLnBrk="0" hangingPunct="1">
                        <a:lnSpc>
                          <a:spcPct val="90000"/>
                        </a:lnSpc>
                        <a:spcBef>
                          <a:spcPct val="0"/>
                        </a:spcBef>
                        <a:spcAft>
                          <a:spcPts val="0"/>
                        </a:spcAft>
                        <a:buClrTx/>
                        <a:buSzTx/>
                        <a:buFontTx/>
                        <a:buNone/>
                        <a:tabLst/>
                        <a:defRPr/>
                      </a:pPr>
                      <a:r>
                        <a:rPr lang="en-US" sz="1800">
                          <a:latin typeface="+mn-lt"/>
                          <a:cs typeface="Arial" panose="020B0604020202020204" pitchFamily="34" charset="0"/>
                        </a:rPr>
                        <a:t> </a:t>
                      </a:r>
                      <a:r>
                        <a:rPr lang="en-US" sz="1800" b="1">
                          <a:solidFill>
                            <a:schemeClr val="tx1"/>
                          </a:solidFill>
                          <a:latin typeface="+mn-lt"/>
                          <a:cs typeface="Arial" panose="020B0604020202020204" pitchFamily="34" charset="0"/>
                        </a:rPr>
                        <a:t>Les bandages </a:t>
                      </a:r>
                      <a:r>
                        <a:rPr lang="en-US" sz="1800" b="1" err="1">
                          <a:solidFill>
                            <a:schemeClr val="tx1"/>
                          </a:solidFill>
                          <a:latin typeface="+mn-lt"/>
                          <a:cs typeface="Arial" panose="020B0604020202020204" pitchFamily="34" charset="0"/>
                        </a:rPr>
                        <a:t>médicaux</a:t>
                      </a:r>
                      <a:r>
                        <a:rPr lang="en-US" sz="1800" b="1">
                          <a:solidFill>
                            <a:schemeClr val="tx1"/>
                          </a:solidFill>
                          <a:latin typeface="+mn-lt"/>
                          <a:cs typeface="Arial" panose="020B0604020202020204" pitchFamily="34" charset="0"/>
                        </a:rPr>
                        <a:t> </a:t>
                      </a:r>
                      <a:r>
                        <a:rPr lang="en-US" sz="1800" b="0" kern="1200" baseline="0" err="1">
                          <a:solidFill>
                            <a:schemeClr val="tx1"/>
                          </a:solidFill>
                          <a:latin typeface="+mn-lt"/>
                          <a:ea typeface="+mn-ea"/>
                          <a:cs typeface="Arial" panose="020B0604020202020204" pitchFamily="34" charset="0"/>
                        </a:rPr>
                        <a:t>fournissent</a:t>
                      </a:r>
                      <a:r>
                        <a:rPr lang="en-US" sz="1800" b="0" kern="1200" baseline="0">
                          <a:solidFill>
                            <a:schemeClr val="tx1"/>
                          </a:solidFill>
                          <a:latin typeface="+mn-lt"/>
                          <a:ea typeface="+mn-ea"/>
                          <a:cs typeface="Arial" panose="020B0604020202020204" pitchFamily="34" charset="0"/>
                        </a:rPr>
                        <a:t> de la compression </a:t>
                      </a:r>
                      <a:r>
                        <a:rPr lang="en-US" sz="1800" b="0" kern="1200" baseline="0" err="1">
                          <a:solidFill>
                            <a:schemeClr val="tx1"/>
                          </a:solidFill>
                          <a:latin typeface="+mn-lt"/>
                          <a:ea typeface="+mn-ea"/>
                          <a:cs typeface="Arial" panose="020B0604020202020204" pitchFamily="34" charset="0"/>
                        </a:rPr>
                        <a:t>douce</a:t>
                      </a:r>
                      <a:endParaRPr lang="en-US" sz="1800" b="0" kern="1200">
                        <a:solidFill>
                          <a:schemeClr val="tx1"/>
                        </a:solidFill>
                        <a:latin typeface="+mn-lt"/>
                        <a:ea typeface="+mn-ea"/>
                        <a:cs typeface="Arial" panose="020B0604020202020204" pitchFamily="34" charset="0"/>
                      </a:endParaRPr>
                    </a:p>
                  </a:txBody>
                  <a:tcPr marL="107207" marR="107207" marT="53604" marB="53604" anchor="ctr">
                    <a:solidFill>
                      <a:srgbClr val="FFCD00"/>
                    </a:solidFill>
                  </a:tcPr>
                </a:tc>
                <a:tc>
                  <a:txBody>
                    <a:bodyPr/>
                    <a:lstStyle/>
                    <a:p>
                      <a:pPr marL="0" marR="0" lvl="1" indent="-171450" algn="ctr" defTabSz="800100" rtl="0" eaLnBrk="1" fontAlgn="auto" latinLnBrk="0" hangingPunct="1">
                        <a:lnSpc>
                          <a:spcPct val="90000"/>
                        </a:lnSpc>
                        <a:spcBef>
                          <a:spcPct val="0"/>
                        </a:spcBef>
                        <a:spcAft>
                          <a:spcPts val="0"/>
                        </a:spcAft>
                        <a:buClrTx/>
                        <a:buSzTx/>
                        <a:buFontTx/>
                        <a:buNone/>
                        <a:tabLst/>
                        <a:defRPr/>
                      </a:pPr>
                      <a:r>
                        <a:rPr lang="en-US" sz="1800" b="1" kern="1200">
                          <a:solidFill>
                            <a:schemeClr val="tx1"/>
                          </a:solidFill>
                          <a:latin typeface="+mn-lt"/>
                          <a:ea typeface="+mn-ea"/>
                          <a:cs typeface="Arial" panose="020B0604020202020204" pitchFamily="34" charset="0"/>
                        </a:rPr>
                        <a:t>Les bandages </a:t>
                      </a:r>
                      <a:r>
                        <a:rPr lang="en-US" sz="1800" b="1" kern="1200" err="1">
                          <a:solidFill>
                            <a:schemeClr val="tx1"/>
                          </a:solidFill>
                          <a:latin typeface="+mn-lt"/>
                          <a:ea typeface="+mn-ea"/>
                          <a:cs typeface="Arial" panose="020B0604020202020204" pitchFamily="34" charset="0"/>
                        </a:rPr>
                        <a:t>médicaux</a:t>
                      </a:r>
                      <a:r>
                        <a:rPr lang="en-US" sz="1800" b="1" kern="1200">
                          <a:solidFill>
                            <a:schemeClr val="tx1"/>
                          </a:solidFill>
                          <a:latin typeface="+mn-lt"/>
                          <a:ea typeface="+mn-ea"/>
                          <a:cs typeface="Arial" panose="020B0604020202020204" pitchFamily="34" charset="0"/>
                        </a:rPr>
                        <a:t> </a:t>
                      </a:r>
                      <a:r>
                        <a:rPr lang="en-US" sz="1800" b="1" kern="1200" baseline="0" err="1">
                          <a:solidFill>
                            <a:schemeClr val="tx1"/>
                          </a:solidFill>
                          <a:latin typeface="+mn-lt"/>
                          <a:ea typeface="+mn-ea"/>
                          <a:cs typeface="Arial" panose="020B0604020202020204" pitchFamily="34" charset="0"/>
                        </a:rPr>
                        <a:t>soutiennent</a:t>
                      </a:r>
                      <a:r>
                        <a:rPr lang="en-US" sz="1800" b="1" kern="1200" baseline="0">
                          <a:solidFill>
                            <a:schemeClr val="tx1"/>
                          </a:solidFill>
                          <a:latin typeface="+mn-lt"/>
                          <a:ea typeface="+mn-ea"/>
                          <a:cs typeface="Arial" panose="020B0604020202020204" pitchFamily="34" charset="0"/>
                        </a:rPr>
                        <a:t> les ligaments, muscles </a:t>
                      </a:r>
                      <a:r>
                        <a:rPr lang="en-US" sz="1800" b="1" kern="1200" baseline="0" err="1">
                          <a:solidFill>
                            <a:schemeClr val="tx1"/>
                          </a:solidFill>
                          <a:latin typeface="+mn-lt"/>
                          <a:ea typeface="+mn-ea"/>
                          <a:cs typeface="Arial" panose="020B0604020202020204" pitchFamily="34" charset="0"/>
                        </a:rPr>
                        <a:t>ou</a:t>
                      </a:r>
                      <a:r>
                        <a:rPr lang="en-US" sz="1800" b="1" kern="1200" baseline="0">
                          <a:solidFill>
                            <a:schemeClr val="tx1"/>
                          </a:solidFill>
                          <a:latin typeface="+mn-lt"/>
                          <a:ea typeface="+mn-ea"/>
                          <a:cs typeface="Arial" panose="020B0604020202020204" pitchFamily="34" charset="0"/>
                        </a:rPr>
                        <a:t> tendons </a:t>
                      </a:r>
                      <a:r>
                        <a:rPr lang="en-US" sz="1800" b="1" kern="1200" baseline="0" err="1">
                          <a:solidFill>
                            <a:schemeClr val="tx1"/>
                          </a:solidFill>
                          <a:latin typeface="+mn-lt"/>
                          <a:ea typeface="+mn-ea"/>
                          <a:cs typeface="Arial" panose="020B0604020202020204" pitchFamily="34" charset="0"/>
                        </a:rPr>
                        <a:t>blessés</a:t>
                      </a:r>
                      <a:endParaRPr lang="en-US" sz="1800" b="0" kern="1200">
                        <a:solidFill>
                          <a:schemeClr val="tx1"/>
                        </a:solidFill>
                        <a:latin typeface="+mn-lt"/>
                        <a:ea typeface="+mn-ea"/>
                        <a:cs typeface="Arial" panose="020B0604020202020204" pitchFamily="34" charset="0"/>
                      </a:endParaRPr>
                    </a:p>
                  </a:txBody>
                  <a:tcPr marL="107207" marR="107207" marT="53604" marB="53604" anchor="ctr">
                    <a:solidFill>
                      <a:srgbClr val="FFCD00"/>
                    </a:solidFill>
                  </a:tcPr>
                </a:tc>
                <a:extLst>
                  <a:ext uri="{0D108BD9-81ED-4DB2-BD59-A6C34878D82A}">
                    <a16:rowId xmlns:a16="http://schemas.microsoft.com/office/drawing/2014/main" val="10001"/>
                  </a:ext>
                </a:extLst>
              </a:tr>
              <a:tr h="3041226">
                <a:tc>
                  <a:txBody>
                    <a:bodyPr/>
                    <a:lstStyle/>
                    <a:p>
                      <a:pPr marL="171450" marR="0" indent="-171450" algn="l" defTabSz="457200" rtl="0" eaLnBrk="1" fontAlgn="auto" latinLnBrk="0" hangingPunct="1">
                        <a:lnSpc>
                          <a:spcPct val="100000"/>
                        </a:lnSpc>
                        <a:spcBef>
                          <a:spcPts val="600"/>
                        </a:spcBef>
                        <a:spcAft>
                          <a:spcPts val="500"/>
                        </a:spcAft>
                        <a:buClr>
                          <a:schemeClr val="bg1"/>
                        </a:buClr>
                        <a:buSzPct val="100000"/>
                        <a:buFont typeface="Wingdings" charset="2"/>
                        <a:buChar char="§"/>
                        <a:tabLst/>
                        <a:defRPr/>
                      </a:pPr>
                      <a:r>
                        <a:rPr lang="en-US" sz="1800" b="0" kern="1200">
                          <a:solidFill>
                            <a:schemeClr val="bg1"/>
                          </a:solidFill>
                          <a:latin typeface="+mn-lt"/>
                          <a:ea typeface="+mn-ea"/>
                          <a:cs typeface="Arial" panose="020B0604020202020204" pitchFamily="34" charset="0"/>
                        </a:rPr>
                        <a:t>La compression </a:t>
                      </a:r>
                      <a:r>
                        <a:rPr lang="en-US" sz="1800" b="0" kern="1200" err="1">
                          <a:solidFill>
                            <a:schemeClr val="bg1"/>
                          </a:solidFill>
                          <a:latin typeface="+mn-lt"/>
                          <a:ea typeface="+mn-ea"/>
                          <a:cs typeface="Arial" panose="020B0604020202020204" pitchFamily="34" charset="0"/>
                        </a:rPr>
                        <a:t>est</a:t>
                      </a:r>
                      <a:r>
                        <a:rPr lang="en-US" sz="1800" b="0" kern="1200">
                          <a:solidFill>
                            <a:schemeClr val="bg1"/>
                          </a:solidFill>
                          <a:latin typeface="+mn-lt"/>
                          <a:ea typeface="+mn-ea"/>
                          <a:cs typeface="Arial" panose="020B0604020202020204" pitchFamily="34" charset="0"/>
                        </a:rPr>
                        <a:t> </a:t>
                      </a:r>
                      <a:r>
                        <a:rPr lang="en-US" sz="1800" b="0" kern="1200" err="1">
                          <a:solidFill>
                            <a:schemeClr val="bg1"/>
                          </a:solidFill>
                          <a:latin typeface="+mn-lt"/>
                          <a:ea typeface="+mn-ea"/>
                          <a:cs typeface="Arial" panose="020B0604020202020204" pitchFamily="34" charset="0"/>
                        </a:rPr>
                        <a:t>spécialement</a:t>
                      </a:r>
                      <a:r>
                        <a:rPr lang="en-US" sz="1800" b="0" kern="1200">
                          <a:solidFill>
                            <a:schemeClr val="bg1"/>
                          </a:solidFill>
                          <a:latin typeface="+mn-lt"/>
                          <a:ea typeface="+mn-ea"/>
                          <a:cs typeface="Arial" panose="020B0604020202020204" pitchFamily="34" charset="0"/>
                        </a:rPr>
                        <a:t> </a:t>
                      </a:r>
                      <a:r>
                        <a:rPr lang="en-US" sz="1800" b="0" kern="1200" err="1">
                          <a:solidFill>
                            <a:schemeClr val="bg1"/>
                          </a:solidFill>
                          <a:latin typeface="+mn-lt"/>
                          <a:ea typeface="+mn-ea"/>
                          <a:cs typeface="Arial" panose="020B0604020202020204" pitchFamily="34" charset="0"/>
                        </a:rPr>
                        <a:t>importante</a:t>
                      </a:r>
                      <a:r>
                        <a:rPr lang="en-US" sz="1800" b="0" kern="1200">
                          <a:solidFill>
                            <a:schemeClr val="bg1"/>
                          </a:solidFill>
                          <a:latin typeface="+mn-lt"/>
                          <a:ea typeface="+mn-ea"/>
                          <a:cs typeface="Arial" panose="020B0604020202020204" pitchFamily="34" charset="0"/>
                        </a:rPr>
                        <a:t> </a:t>
                      </a:r>
                      <a:r>
                        <a:rPr lang="en-US" sz="1800" b="0" kern="1200" err="1">
                          <a:solidFill>
                            <a:schemeClr val="bg1"/>
                          </a:solidFill>
                          <a:latin typeface="+mn-lt"/>
                          <a:ea typeface="+mn-ea"/>
                          <a:cs typeface="Arial" panose="020B0604020202020204" pitchFamily="34" charset="0"/>
                        </a:rPr>
                        <a:t>en</a:t>
                      </a:r>
                      <a:r>
                        <a:rPr lang="en-US" sz="1800" b="0" kern="1200">
                          <a:solidFill>
                            <a:schemeClr val="bg1"/>
                          </a:solidFill>
                          <a:latin typeface="+mn-lt"/>
                          <a:ea typeface="+mn-ea"/>
                          <a:cs typeface="Arial" panose="020B0604020202020204" pitchFamily="34" charset="0"/>
                        </a:rPr>
                        <a:t> </a:t>
                      </a:r>
                      <a:r>
                        <a:rPr lang="en-US" sz="1800" b="0" kern="1200" err="1">
                          <a:solidFill>
                            <a:schemeClr val="bg1"/>
                          </a:solidFill>
                          <a:latin typeface="+mn-lt"/>
                          <a:ea typeface="+mn-ea"/>
                          <a:cs typeface="Arial" panose="020B0604020202020204" pitchFamily="34" charset="0"/>
                        </a:rPr>
                        <a:t>cas</a:t>
                      </a:r>
                      <a:r>
                        <a:rPr lang="en-US" sz="1800" b="0" kern="1200">
                          <a:solidFill>
                            <a:schemeClr val="bg1"/>
                          </a:solidFill>
                          <a:latin typeface="+mn-lt"/>
                          <a:ea typeface="+mn-ea"/>
                          <a:cs typeface="Arial" panose="020B0604020202020204" pitchFamily="34" charset="0"/>
                        </a:rPr>
                        <a:t> de </a:t>
                      </a:r>
                      <a:r>
                        <a:rPr lang="en-US" sz="1800" b="0" kern="1200" err="1">
                          <a:solidFill>
                            <a:schemeClr val="bg1"/>
                          </a:solidFill>
                          <a:latin typeface="+mn-lt"/>
                          <a:ea typeface="+mn-ea"/>
                          <a:cs typeface="Arial" panose="020B0604020202020204" pitchFamily="34" charset="0"/>
                        </a:rPr>
                        <a:t>blessures</a:t>
                      </a:r>
                      <a:r>
                        <a:rPr lang="en-US" sz="1800" b="0" kern="1200">
                          <a:solidFill>
                            <a:schemeClr val="bg1"/>
                          </a:solidFill>
                          <a:latin typeface="+mn-lt"/>
                          <a:ea typeface="+mn-ea"/>
                          <a:cs typeface="Arial" panose="020B0604020202020204" pitchFamily="34" charset="0"/>
                        </a:rPr>
                        <a:t> </a:t>
                      </a:r>
                      <a:r>
                        <a:rPr lang="en-US" sz="1800" b="0" kern="1200" err="1">
                          <a:solidFill>
                            <a:schemeClr val="bg1"/>
                          </a:solidFill>
                          <a:latin typeface="+mn-lt"/>
                          <a:ea typeface="+mn-ea"/>
                          <a:cs typeface="Arial" panose="020B0604020202020204" pitchFamily="34" charset="0"/>
                        </a:rPr>
                        <a:t>aigues</a:t>
                      </a:r>
                      <a:endParaRPr lang="en-US" sz="1800" b="0" kern="1200" baseline="0">
                        <a:solidFill>
                          <a:schemeClr val="bg1"/>
                        </a:solidFill>
                        <a:latin typeface="+mn-lt"/>
                        <a:ea typeface="+mn-ea"/>
                        <a:cs typeface="Arial" panose="020B0604020202020204" pitchFamily="34" charset="0"/>
                      </a:endParaRPr>
                    </a:p>
                    <a:p>
                      <a:pPr marL="171450" marR="0" indent="-171450" algn="l" defTabSz="457200" rtl="0" eaLnBrk="1" fontAlgn="auto" latinLnBrk="0" hangingPunct="1">
                        <a:lnSpc>
                          <a:spcPct val="100000"/>
                        </a:lnSpc>
                        <a:spcBef>
                          <a:spcPts val="600"/>
                        </a:spcBef>
                        <a:spcAft>
                          <a:spcPts val="500"/>
                        </a:spcAft>
                        <a:buClr>
                          <a:schemeClr val="bg1"/>
                        </a:buClr>
                        <a:buSzPct val="100000"/>
                        <a:buFont typeface="Wingdings" charset="2"/>
                        <a:buChar char="§"/>
                        <a:tabLst/>
                        <a:defRPr/>
                      </a:pPr>
                      <a:r>
                        <a:rPr lang="fr-FR" sz="1800" b="0" kern="1200">
                          <a:solidFill>
                            <a:schemeClr val="bg1"/>
                          </a:solidFill>
                          <a:latin typeface="+mn-lt"/>
                          <a:ea typeface="+mn-ea"/>
                          <a:cs typeface="Arial" panose="020B0604020202020204" pitchFamily="34" charset="0"/>
                        </a:rPr>
                        <a:t>Les bandages  médicaux utilisent une pression continue et douce pour aider à stimuler les récepteurs spéciaux (propriocepteurs) dans la peau</a:t>
                      </a:r>
                    </a:p>
                    <a:p>
                      <a:pPr marL="171450" marR="0" indent="-171450" algn="l" defTabSz="457200" rtl="0" eaLnBrk="1" fontAlgn="auto" latinLnBrk="0" hangingPunct="1">
                        <a:lnSpc>
                          <a:spcPct val="100000"/>
                        </a:lnSpc>
                        <a:spcBef>
                          <a:spcPts val="600"/>
                        </a:spcBef>
                        <a:spcAft>
                          <a:spcPts val="500"/>
                        </a:spcAft>
                        <a:buClr>
                          <a:schemeClr val="bg1"/>
                        </a:buClr>
                        <a:buSzPct val="100000"/>
                        <a:buFont typeface="Wingdings" charset="2"/>
                        <a:buChar char="§"/>
                        <a:tabLst/>
                        <a:defRPr/>
                      </a:pPr>
                      <a:r>
                        <a:rPr lang="en-US" sz="1800" b="0" kern="1200">
                          <a:solidFill>
                            <a:schemeClr val="bg1"/>
                          </a:solidFill>
                          <a:latin typeface="+mn-lt"/>
                          <a:ea typeface="+mn-ea"/>
                          <a:cs typeface="Arial" panose="020B0604020202020204" pitchFamily="34" charset="0"/>
                        </a:rPr>
                        <a:t>Les bandages </a:t>
                      </a:r>
                      <a:r>
                        <a:rPr lang="en-US" sz="1800" b="0" kern="1200" err="1">
                          <a:solidFill>
                            <a:schemeClr val="bg1"/>
                          </a:solidFill>
                          <a:latin typeface="+mn-lt"/>
                          <a:ea typeface="+mn-ea"/>
                          <a:cs typeface="Arial" panose="020B0604020202020204" pitchFamily="34" charset="0"/>
                        </a:rPr>
                        <a:t>médicaux</a:t>
                      </a:r>
                      <a:r>
                        <a:rPr lang="en-US" sz="1800" b="0" kern="1200" baseline="0">
                          <a:solidFill>
                            <a:schemeClr val="bg1"/>
                          </a:solidFill>
                          <a:latin typeface="+mn-lt"/>
                          <a:ea typeface="+mn-ea"/>
                          <a:cs typeface="Arial" panose="020B0604020202020204" pitchFamily="34" charset="0"/>
                        </a:rPr>
                        <a:t> </a:t>
                      </a:r>
                      <a:r>
                        <a:rPr lang="en-US" sz="1800" b="0" kern="1200" baseline="0" err="1">
                          <a:solidFill>
                            <a:schemeClr val="bg1"/>
                          </a:solidFill>
                          <a:latin typeface="+mn-lt"/>
                          <a:ea typeface="+mn-ea"/>
                          <a:cs typeface="Arial" panose="020B0604020202020204" pitchFamily="34" charset="0"/>
                        </a:rPr>
                        <a:t>peuvent</a:t>
                      </a:r>
                      <a:r>
                        <a:rPr lang="en-US" sz="1800" b="0" kern="1200" baseline="0">
                          <a:solidFill>
                            <a:schemeClr val="bg1"/>
                          </a:solidFill>
                          <a:latin typeface="+mn-lt"/>
                          <a:ea typeface="+mn-ea"/>
                          <a:cs typeface="Arial" panose="020B0604020202020204" pitchFamily="34" charset="0"/>
                        </a:rPr>
                        <a:t> </a:t>
                      </a:r>
                      <a:r>
                        <a:rPr lang="en-US" sz="1800" b="0" kern="1200" baseline="0" err="1">
                          <a:solidFill>
                            <a:schemeClr val="bg1"/>
                          </a:solidFill>
                          <a:latin typeface="+mn-lt"/>
                          <a:ea typeface="+mn-ea"/>
                          <a:cs typeface="Arial" panose="020B0604020202020204" pitchFamily="34" charset="0"/>
                        </a:rPr>
                        <a:t>être</a:t>
                      </a:r>
                      <a:r>
                        <a:rPr lang="en-US" sz="1800" b="0" kern="1200" baseline="0">
                          <a:solidFill>
                            <a:schemeClr val="bg1"/>
                          </a:solidFill>
                          <a:latin typeface="+mn-lt"/>
                          <a:ea typeface="+mn-ea"/>
                          <a:cs typeface="Arial" panose="020B0604020202020204" pitchFamily="34" charset="0"/>
                        </a:rPr>
                        <a:t> </a:t>
                      </a:r>
                      <a:r>
                        <a:rPr lang="en-US" sz="1800" b="0" kern="1200" baseline="0" err="1">
                          <a:solidFill>
                            <a:schemeClr val="bg1"/>
                          </a:solidFill>
                          <a:latin typeface="+mn-lt"/>
                          <a:ea typeface="+mn-ea"/>
                          <a:cs typeface="Arial" panose="020B0604020202020204" pitchFamily="34" charset="0"/>
                        </a:rPr>
                        <a:t>utilisés</a:t>
                      </a:r>
                      <a:r>
                        <a:rPr lang="en-US" sz="1800" b="0" kern="1200" baseline="0">
                          <a:solidFill>
                            <a:schemeClr val="bg1"/>
                          </a:solidFill>
                          <a:latin typeface="+mn-lt"/>
                          <a:ea typeface="+mn-ea"/>
                          <a:cs typeface="Arial" panose="020B0604020202020204" pitchFamily="34" charset="0"/>
                        </a:rPr>
                        <a:t> </a:t>
                      </a:r>
                      <a:r>
                        <a:rPr lang="en-US" sz="1800" b="0" kern="1200" baseline="0" err="1">
                          <a:solidFill>
                            <a:schemeClr val="bg1"/>
                          </a:solidFill>
                          <a:latin typeface="+mn-lt"/>
                          <a:ea typeface="+mn-ea"/>
                          <a:cs typeface="Arial" panose="020B0604020202020204" pitchFamily="34" charset="0"/>
                        </a:rPr>
                        <a:t>en</a:t>
                      </a:r>
                      <a:r>
                        <a:rPr lang="en-US" sz="1800" b="0" kern="1200" baseline="0">
                          <a:solidFill>
                            <a:schemeClr val="bg1"/>
                          </a:solidFill>
                          <a:latin typeface="+mn-lt"/>
                          <a:ea typeface="+mn-ea"/>
                          <a:cs typeface="Arial" panose="020B0604020202020204" pitchFamily="34" charset="0"/>
                        </a:rPr>
                        <a:t> </a:t>
                      </a:r>
                      <a:r>
                        <a:rPr lang="en-US" sz="1800" b="0" kern="1200" baseline="0" err="1">
                          <a:solidFill>
                            <a:schemeClr val="bg1"/>
                          </a:solidFill>
                          <a:latin typeface="+mn-lt"/>
                          <a:ea typeface="+mn-ea"/>
                          <a:cs typeface="Arial" panose="020B0604020202020204" pitchFamily="34" charset="0"/>
                        </a:rPr>
                        <a:t>combinaison</a:t>
                      </a:r>
                      <a:r>
                        <a:rPr lang="en-US" sz="1800" b="0" kern="1200" baseline="0">
                          <a:solidFill>
                            <a:schemeClr val="bg1"/>
                          </a:solidFill>
                          <a:latin typeface="+mn-lt"/>
                          <a:ea typeface="+mn-ea"/>
                          <a:cs typeface="Arial" panose="020B0604020202020204" pitchFamily="34" charset="0"/>
                        </a:rPr>
                        <a:t> avec la </a:t>
                      </a:r>
                      <a:r>
                        <a:rPr lang="en-US" sz="1800" b="0" kern="1200" baseline="0" err="1">
                          <a:solidFill>
                            <a:schemeClr val="bg1"/>
                          </a:solidFill>
                          <a:latin typeface="+mn-lt"/>
                          <a:ea typeface="+mn-ea"/>
                          <a:cs typeface="Arial" panose="020B0604020202020204" pitchFamily="34" charset="0"/>
                        </a:rPr>
                        <a:t>thérapie</a:t>
                      </a:r>
                      <a:r>
                        <a:rPr lang="en-US" sz="1800" b="0" kern="1200" baseline="0">
                          <a:solidFill>
                            <a:schemeClr val="bg1"/>
                          </a:solidFill>
                          <a:latin typeface="+mn-lt"/>
                          <a:ea typeface="+mn-ea"/>
                          <a:cs typeface="Arial" panose="020B0604020202020204" pitchFamily="34" charset="0"/>
                        </a:rPr>
                        <a:t> R.I.C.E :</a:t>
                      </a:r>
                    </a:p>
                    <a:p>
                      <a:pPr marL="628650" marR="0" lvl="1" indent="-171450" algn="l" defTabSz="457200" rtl="0" eaLnBrk="1" fontAlgn="auto" latinLnBrk="0" hangingPunct="1">
                        <a:lnSpc>
                          <a:spcPct val="100000"/>
                        </a:lnSpc>
                        <a:spcBef>
                          <a:spcPts val="600"/>
                        </a:spcBef>
                        <a:spcAft>
                          <a:spcPts val="500"/>
                        </a:spcAft>
                        <a:buClr>
                          <a:schemeClr val="bg1"/>
                        </a:buClr>
                        <a:buSzPct val="100000"/>
                        <a:buFont typeface="Wingdings" charset="2"/>
                        <a:buChar char="§"/>
                        <a:tabLst/>
                        <a:defRPr/>
                      </a:pPr>
                      <a:r>
                        <a:rPr lang="en-US" sz="1800" b="1" u="sng" kern="1200" baseline="0">
                          <a:solidFill>
                            <a:schemeClr val="bg1"/>
                          </a:solidFill>
                          <a:latin typeface="+mn-lt"/>
                          <a:ea typeface="+mn-ea"/>
                          <a:cs typeface="Arial" panose="020B0604020202020204" pitchFamily="34" charset="0"/>
                        </a:rPr>
                        <a:t>R</a:t>
                      </a:r>
                      <a:r>
                        <a:rPr lang="en-US" sz="1800" b="0" kern="1200" baseline="0">
                          <a:solidFill>
                            <a:schemeClr val="bg1"/>
                          </a:solidFill>
                          <a:latin typeface="+mn-lt"/>
                          <a:ea typeface="+mn-ea"/>
                          <a:cs typeface="Arial" panose="020B0604020202020204" pitchFamily="34" charset="0"/>
                        </a:rPr>
                        <a:t>est, </a:t>
                      </a:r>
                      <a:r>
                        <a:rPr lang="en-US" sz="1800" b="1" u="sng" kern="1200" baseline="0">
                          <a:solidFill>
                            <a:schemeClr val="bg1"/>
                          </a:solidFill>
                          <a:latin typeface="+mn-lt"/>
                          <a:ea typeface="+mn-ea"/>
                          <a:cs typeface="Arial" panose="020B0604020202020204" pitchFamily="34" charset="0"/>
                        </a:rPr>
                        <a:t>I</a:t>
                      </a:r>
                      <a:r>
                        <a:rPr lang="en-US" sz="1800" b="0" kern="1200" baseline="0">
                          <a:solidFill>
                            <a:schemeClr val="bg1"/>
                          </a:solidFill>
                          <a:latin typeface="+mn-lt"/>
                          <a:ea typeface="+mn-ea"/>
                          <a:cs typeface="Arial" panose="020B0604020202020204" pitchFamily="34" charset="0"/>
                        </a:rPr>
                        <a:t>ce, </a:t>
                      </a:r>
                      <a:r>
                        <a:rPr lang="en-US" sz="1800" b="1" u="sng" kern="1200" baseline="0">
                          <a:solidFill>
                            <a:schemeClr val="bg1"/>
                          </a:solidFill>
                          <a:latin typeface="+mn-lt"/>
                          <a:ea typeface="+mn-ea"/>
                          <a:cs typeface="Arial" panose="020B0604020202020204" pitchFamily="34" charset="0"/>
                        </a:rPr>
                        <a:t>C</a:t>
                      </a:r>
                      <a:r>
                        <a:rPr lang="en-US" sz="1800" b="0" kern="1200" baseline="0">
                          <a:solidFill>
                            <a:schemeClr val="bg1"/>
                          </a:solidFill>
                          <a:latin typeface="+mn-lt"/>
                          <a:ea typeface="+mn-ea"/>
                          <a:cs typeface="Arial" panose="020B0604020202020204" pitchFamily="34" charset="0"/>
                        </a:rPr>
                        <a:t>ompress, </a:t>
                      </a:r>
                      <a:r>
                        <a:rPr lang="en-US" sz="1800" b="1" u="sng" kern="1200" baseline="0">
                          <a:solidFill>
                            <a:schemeClr val="bg1"/>
                          </a:solidFill>
                          <a:latin typeface="+mn-lt"/>
                          <a:ea typeface="+mn-ea"/>
                          <a:cs typeface="Arial" panose="020B0604020202020204" pitchFamily="34" charset="0"/>
                        </a:rPr>
                        <a:t>E</a:t>
                      </a:r>
                      <a:r>
                        <a:rPr lang="en-US" sz="1800" b="0" kern="1200" baseline="0">
                          <a:solidFill>
                            <a:schemeClr val="bg1"/>
                          </a:solidFill>
                          <a:latin typeface="+mn-lt"/>
                          <a:ea typeface="+mn-ea"/>
                          <a:cs typeface="Arial" panose="020B0604020202020204" pitchFamily="34" charset="0"/>
                        </a:rPr>
                        <a:t>levate</a:t>
                      </a:r>
                    </a:p>
                  </a:txBody>
                  <a:tcPr marL="182833" marR="182833" marT="91416" marB="53604">
                    <a:solidFill>
                      <a:schemeClr val="bg1">
                        <a:lumMod val="50000"/>
                      </a:schemeClr>
                    </a:solidFill>
                  </a:tcPr>
                </a:tc>
                <a:tc>
                  <a:txBody>
                    <a:bodyPr/>
                    <a:lstStyle/>
                    <a:p>
                      <a:pPr marL="171450" marR="0" indent="-171450" algn="l" defTabSz="457200" rtl="0" eaLnBrk="1" fontAlgn="auto" latinLnBrk="0" hangingPunct="1">
                        <a:lnSpc>
                          <a:spcPct val="100000"/>
                        </a:lnSpc>
                        <a:spcBef>
                          <a:spcPts val="600"/>
                        </a:spcBef>
                        <a:spcAft>
                          <a:spcPts val="500"/>
                        </a:spcAft>
                        <a:buClr>
                          <a:schemeClr val="bg1"/>
                        </a:buClr>
                        <a:buSzPct val="100000"/>
                        <a:buFont typeface="Wingdings" charset="2"/>
                        <a:buChar char="§"/>
                        <a:tabLst/>
                        <a:defRPr/>
                      </a:pPr>
                      <a:r>
                        <a:rPr lang="en-US" sz="1800" b="0" kern="1200">
                          <a:solidFill>
                            <a:srgbClr val="FFFFFF"/>
                          </a:solidFill>
                          <a:latin typeface="+mn-lt"/>
                          <a:ea typeface="+mn-ea"/>
                          <a:cs typeface="Arial" panose="020B0604020202020204" pitchFamily="34" charset="0"/>
                        </a:rPr>
                        <a:t>La </a:t>
                      </a:r>
                      <a:r>
                        <a:rPr lang="en-US" sz="1800" b="0" kern="1200" err="1">
                          <a:solidFill>
                            <a:srgbClr val="FFFFFF"/>
                          </a:solidFill>
                          <a:latin typeface="+mn-lt"/>
                          <a:ea typeface="+mn-ea"/>
                          <a:cs typeface="Arial" panose="020B0604020202020204" pitchFamily="34" charset="0"/>
                        </a:rPr>
                        <a:t>stabilisation</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statique</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limite</a:t>
                      </a:r>
                      <a:r>
                        <a:rPr lang="en-US" sz="1800" b="0" kern="1200">
                          <a:solidFill>
                            <a:srgbClr val="FFFFFF"/>
                          </a:solidFill>
                          <a:latin typeface="+mn-lt"/>
                          <a:ea typeface="+mn-ea"/>
                          <a:cs typeface="Arial" panose="020B0604020202020204" pitchFamily="34" charset="0"/>
                        </a:rPr>
                        <a:t> la </a:t>
                      </a:r>
                      <a:r>
                        <a:rPr lang="en-US" sz="1800" b="0" kern="1200" err="1">
                          <a:solidFill>
                            <a:srgbClr val="FFFFFF"/>
                          </a:solidFill>
                          <a:latin typeface="+mn-lt"/>
                          <a:ea typeface="+mn-ea"/>
                          <a:cs typeface="Arial" panose="020B0604020202020204" pitchFamily="34" charset="0"/>
                        </a:rPr>
                        <a:t>mobilité</a:t>
                      </a:r>
                      <a:r>
                        <a:rPr lang="en-US" sz="1800" b="0" kern="1200">
                          <a:solidFill>
                            <a:srgbClr val="FFFFFF"/>
                          </a:solidFill>
                          <a:latin typeface="+mn-lt"/>
                          <a:ea typeface="+mn-ea"/>
                          <a:cs typeface="Arial" panose="020B0604020202020204" pitchFamily="34" charset="0"/>
                        </a:rPr>
                        <a:t> pour </a:t>
                      </a:r>
                      <a:r>
                        <a:rPr lang="en-US" sz="1800" b="0" kern="1200" err="1">
                          <a:solidFill>
                            <a:srgbClr val="FFFFFF"/>
                          </a:solidFill>
                          <a:latin typeface="+mn-lt"/>
                          <a:ea typeface="+mn-ea"/>
                          <a:cs typeface="Arial" panose="020B0604020202020204" pitchFamily="34" charset="0"/>
                        </a:rPr>
                        <a:t>ainsi</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éviter</a:t>
                      </a:r>
                      <a:r>
                        <a:rPr lang="en-US" sz="1800" b="0" kern="1200">
                          <a:solidFill>
                            <a:srgbClr val="FFFFFF"/>
                          </a:solidFill>
                          <a:latin typeface="+mn-lt"/>
                          <a:ea typeface="+mn-ea"/>
                          <a:cs typeface="Arial" panose="020B0604020202020204" pitchFamily="34" charset="0"/>
                        </a:rPr>
                        <a:t> des </a:t>
                      </a:r>
                      <a:r>
                        <a:rPr lang="en-US" sz="1800" b="0" kern="1200" err="1">
                          <a:solidFill>
                            <a:srgbClr val="FFFFFF"/>
                          </a:solidFill>
                          <a:latin typeface="+mn-lt"/>
                          <a:ea typeface="+mn-ea"/>
                          <a:cs typeface="Arial" panose="020B0604020202020204" pitchFamily="34" charset="0"/>
                        </a:rPr>
                        <a:t>blessures</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supplémentaires</a:t>
                      </a:r>
                      <a:endParaRPr lang="en-US" sz="1800" b="0" kern="1200">
                        <a:solidFill>
                          <a:srgbClr val="FFFFFF"/>
                        </a:solidFill>
                        <a:latin typeface="+mn-lt"/>
                        <a:ea typeface="+mn-ea"/>
                        <a:cs typeface="Arial" panose="020B0604020202020204" pitchFamily="34" charset="0"/>
                      </a:endParaRPr>
                    </a:p>
                    <a:p>
                      <a:pPr marL="171450" marR="0" indent="-171450" algn="l" defTabSz="457200" rtl="0" eaLnBrk="1" fontAlgn="auto" latinLnBrk="0" hangingPunct="1">
                        <a:lnSpc>
                          <a:spcPct val="100000"/>
                        </a:lnSpc>
                        <a:spcBef>
                          <a:spcPts val="600"/>
                        </a:spcBef>
                        <a:spcAft>
                          <a:spcPts val="500"/>
                        </a:spcAft>
                        <a:buClr>
                          <a:schemeClr val="bg1"/>
                        </a:buClr>
                        <a:buSzPct val="100000"/>
                        <a:buFont typeface="Wingdings" charset="2"/>
                        <a:buChar char="§"/>
                        <a:tabLst/>
                        <a:defRPr/>
                      </a:pPr>
                      <a:r>
                        <a:rPr lang="en-US" sz="1800" b="0" kern="1200">
                          <a:solidFill>
                            <a:srgbClr val="FFFFFF"/>
                          </a:solidFill>
                          <a:latin typeface="+mn-lt"/>
                          <a:ea typeface="+mn-ea"/>
                          <a:cs typeface="Arial" panose="020B0604020202020204" pitchFamily="34" charset="0"/>
                        </a:rPr>
                        <a:t>La </a:t>
                      </a:r>
                      <a:r>
                        <a:rPr lang="en-US" sz="1800" b="0" kern="1200" err="1">
                          <a:solidFill>
                            <a:srgbClr val="FFFFFF"/>
                          </a:solidFill>
                          <a:latin typeface="+mn-lt"/>
                          <a:ea typeface="+mn-ea"/>
                          <a:cs typeface="Arial" panose="020B0604020202020204" pitchFamily="34" charset="0"/>
                        </a:rPr>
                        <a:t>stabilisation</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dynamique</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permet</a:t>
                      </a:r>
                      <a:r>
                        <a:rPr lang="en-US" sz="1800" b="0" kern="1200">
                          <a:solidFill>
                            <a:srgbClr val="FFFFFF"/>
                          </a:solidFill>
                          <a:latin typeface="+mn-lt"/>
                          <a:ea typeface="+mn-ea"/>
                          <a:cs typeface="Arial" panose="020B0604020202020204" pitchFamily="34" charset="0"/>
                        </a:rPr>
                        <a:t> les </a:t>
                      </a:r>
                      <a:r>
                        <a:rPr lang="en-US" sz="1800" b="0" kern="1200" err="1">
                          <a:solidFill>
                            <a:srgbClr val="FFFFFF"/>
                          </a:solidFill>
                          <a:latin typeface="+mn-lt"/>
                          <a:ea typeface="+mn-ea"/>
                          <a:cs typeface="Arial" panose="020B0604020202020204" pitchFamily="34" charset="0"/>
                        </a:rPr>
                        <a:t>mouvements</a:t>
                      </a:r>
                      <a:r>
                        <a:rPr lang="en-US" sz="1800" b="0" kern="1200">
                          <a:solidFill>
                            <a:srgbClr val="FFFFFF"/>
                          </a:solidFill>
                          <a:latin typeface="+mn-lt"/>
                          <a:ea typeface="+mn-ea"/>
                          <a:cs typeface="Arial" panose="020B0604020202020204" pitchFamily="34" charset="0"/>
                        </a:rPr>
                        <a:t> </a:t>
                      </a:r>
                      <a:r>
                        <a:rPr lang="en-US" sz="1800" b="0" kern="1200" err="1">
                          <a:solidFill>
                            <a:srgbClr val="FFFFFF"/>
                          </a:solidFill>
                          <a:latin typeface="+mn-lt"/>
                          <a:ea typeface="+mn-ea"/>
                          <a:cs typeface="Arial" panose="020B0604020202020204" pitchFamily="34" charset="0"/>
                        </a:rPr>
                        <a:t>fonctionnels</a:t>
                      </a:r>
                      <a:endParaRPr lang="en-US" sz="1800" b="0" kern="1200">
                        <a:solidFill>
                          <a:srgbClr val="FFFFFF"/>
                        </a:solidFill>
                        <a:latin typeface="+mn-lt"/>
                        <a:ea typeface="+mn-ea"/>
                        <a:cs typeface="Arial" panose="020B0604020202020204" pitchFamily="34" charset="0"/>
                      </a:endParaRPr>
                    </a:p>
                  </a:txBody>
                  <a:tcPr marL="182833" marR="182833" marT="91416" marB="53604">
                    <a:solidFill>
                      <a:schemeClr val="bg1">
                        <a:lumMod val="50000"/>
                      </a:schemeClr>
                    </a:solidFill>
                  </a:tcPr>
                </a:tc>
                <a:extLst>
                  <a:ext uri="{0D108BD9-81ED-4DB2-BD59-A6C34878D82A}">
                    <a16:rowId xmlns:a16="http://schemas.microsoft.com/office/drawing/2014/main" val="10002"/>
                  </a:ext>
                </a:extLst>
              </a:tr>
            </a:tbl>
          </a:graphicData>
        </a:graphic>
      </p:graphicFrame>
      <p:cxnSp>
        <p:nvCxnSpPr>
          <p:cNvPr id="5" name="Straight Connector 4">
            <a:extLst>
              <a:ext uri="{FF2B5EF4-FFF2-40B4-BE49-F238E27FC236}">
                <a16:creationId xmlns:a16="http://schemas.microsoft.com/office/drawing/2014/main" id="{DBE57197-784E-45CA-82D0-937D4E578F64}"/>
              </a:ext>
            </a:extLst>
          </p:cNvPr>
          <p:cNvCxnSpPr>
            <a:cxnSpLocks/>
            <a:stCxn id="3" idx="0"/>
            <a:endCxn id="3" idx="2"/>
          </p:cNvCxnSpPr>
          <p:nvPr/>
        </p:nvCxnSpPr>
        <p:spPr>
          <a:xfrm>
            <a:off x="6004274" y="1176244"/>
            <a:ext cx="0" cy="441115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DD215452-953E-4E72-995C-FF135DCB966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4462091" y="1244986"/>
            <a:ext cx="458701" cy="374314"/>
          </a:xfrm>
          <a:prstGeom prst="rect">
            <a:avLst/>
          </a:prstGeom>
        </p:spPr>
      </p:pic>
      <p:pic>
        <p:nvPicPr>
          <p:cNvPr id="7" name="Picture 6">
            <a:extLst>
              <a:ext uri="{FF2B5EF4-FFF2-40B4-BE49-F238E27FC236}">
                <a16:creationId xmlns:a16="http://schemas.microsoft.com/office/drawing/2014/main" id="{8D5AD11B-3321-4C02-B865-AC03626DE63E}"/>
              </a:ext>
            </a:extLst>
          </p:cNvPr>
          <p:cNvPicPr>
            <a:picLocks noChangeAspect="1"/>
          </p:cNvPicPr>
          <p:nvPr/>
        </p:nvPicPr>
        <p:blipFill rotWithShape="1">
          <a:blip r:embed="rId3"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t="2" b="10586"/>
          <a:stretch/>
        </p:blipFill>
        <p:spPr>
          <a:xfrm>
            <a:off x="6970816" y="1244986"/>
            <a:ext cx="778290" cy="375247"/>
          </a:xfrm>
          <a:prstGeom prst="rect">
            <a:avLst/>
          </a:prstGeom>
          <a:solidFill>
            <a:schemeClr val="dk1"/>
          </a:solidFill>
        </p:spPr>
      </p:pic>
      <p:cxnSp>
        <p:nvCxnSpPr>
          <p:cNvPr id="4" name="Straight Connector 3">
            <a:extLst>
              <a:ext uri="{FF2B5EF4-FFF2-40B4-BE49-F238E27FC236}">
                <a16:creationId xmlns:a16="http://schemas.microsoft.com/office/drawing/2014/main" id="{59CC4994-1281-42B8-A0AC-7467C135BB32}"/>
              </a:ext>
            </a:extLst>
          </p:cNvPr>
          <p:cNvCxnSpPr>
            <a:cxnSpLocks/>
          </p:cNvCxnSpPr>
          <p:nvPr/>
        </p:nvCxnSpPr>
        <p:spPr>
          <a:xfrm flipV="1">
            <a:off x="1119093" y="1161288"/>
            <a:ext cx="9708451" cy="3848"/>
          </a:xfrm>
          <a:prstGeom prst="line">
            <a:avLst/>
          </a:prstGeom>
          <a:ln w="381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CC46072-CE6D-4148-9782-34FBDE5FA9C6}"/>
              </a:ext>
            </a:extLst>
          </p:cNvPr>
          <p:cNvPicPr>
            <a:picLocks noChangeAspect="1"/>
          </p:cNvPicPr>
          <p:nvPr/>
        </p:nvPicPr>
        <p:blipFill>
          <a:blip r:embed="rId4"/>
          <a:stretch>
            <a:fillRect/>
          </a:stretch>
        </p:blipFill>
        <p:spPr>
          <a:xfrm>
            <a:off x="6957379" y="1244986"/>
            <a:ext cx="781050" cy="371475"/>
          </a:xfrm>
          <a:prstGeom prst="rect">
            <a:avLst/>
          </a:prstGeom>
        </p:spPr>
      </p:pic>
    </p:spTree>
    <p:extLst>
      <p:ext uri="{BB962C8B-B14F-4D97-AF65-F5344CB8AC3E}">
        <p14:creationId xmlns:p14="http://schemas.microsoft.com/office/powerpoint/2010/main" val="163228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B8160-859F-4444-9138-EE9DB884214D}"/>
              </a:ext>
            </a:extLst>
          </p:cNvPr>
          <p:cNvSpPr>
            <a:spLocks noGrp="1"/>
          </p:cNvSpPr>
          <p:nvPr>
            <p:ph type="body" sz="quarter" idx="10"/>
          </p:nvPr>
        </p:nvSpPr>
        <p:spPr/>
        <p:txBody>
          <a:bodyPr/>
          <a:lstStyle/>
          <a:p>
            <a:r>
              <a:rPr lang="en-US" err="1"/>
              <a:t>L’effet</a:t>
            </a:r>
            <a:r>
              <a:rPr lang="en-US"/>
              <a:t> </a:t>
            </a:r>
            <a:r>
              <a:rPr lang="en-US" err="1"/>
              <a:t>d’une</a:t>
            </a:r>
            <a:r>
              <a:rPr lang="en-US"/>
              <a:t> </a:t>
            </a:r>
            <a:r>
              <a:rPr lang="en-US" err="1"/>
              <a:t>orthèse</a:t>
            </a:r>
            <a:endParaRPr lang="en-US"/>
          </a:p>
        </p:txBody>
      </p:sp>
      <p:pic>
        <p:nvPicPr>
          <p:cNvPr id="3" name="Picture 2">
            <a:extLst>
              <a:ext uri="{FF2B5EF4-FFF2-40B4-BE49-F238E27FC236}">
                <a16:creationId xmlns:a16="http://schemas.microsoft.com/office/drawing/2014/main" id="{75180C52-B3B4-4F5A-AE58-1EF9B83B2276}"/>
              </a:ext>
            </a:extLst>
          </p:cNvPr>
          <p:cNvPicPr>
            <a:picLocks noChangeAspect="1"/>
          </p:cNvPicPr>
          <p:nvPr/>
        </p:nvPicPr>
        <p:blipFill>
          <a:blip r:embed="rId2"/>
          <a:stretch>
            <a:fillRect/>
          </a:stretch>
        </p:blipFill>
        <p:spPr>
          <a:xfrm>
            <a:off x="290427" y="818081"/>
            <a:ext cx="1790326" cy="1823480"/>
          </a:xfrm>
          <a:prstGeom prst="rect">
            <a:avLst/>
          </a:prstGeom>
        </p:spPr>
      </p:pic>
      <p:pic>
        <p:nvPicPr>
          <p:cNvPr id="4" name="Picture 3">
            <a:extLst>
              <a:ext uri="{FF2B5EF4-FFF2-40B4-BE49-F238E27FC236}">
                <a16:creationId xmlns:a16="http://schemas.microsoft.com/office/drawing/2014/main" id="{09C7C6E8-AE90-447D-954D-03A109166107}"/>
              </a:ext>
            </a:extLst>
          </p:cNvPr>
          <p:cNvPicPr>
            <a:picLocks noChangeAspect="1"/>
          </p:cNvPicPr>
          <p:nvPr/>
        </p:nvPicPr>
        <p:blipFill>
          <a:blip r:embed="rId3"/>
          <a:stretch>
            <a:fillRect/>
          </a:stretch>
        </p:blipFill>
        <p:spPr>
          <a:xfrm>
            <a:off x="4519672" y="818081"/>
            <a:ext cx="1657709" cy="1823480"/>
          </a:xfrm>
          <a:prstGeom prst="rect">
            <a:avLst/>
          </a:prstGeom>
        </p:spPr>
      </p:pic>
      <p:pic>
        <p:nvPicPr>
          <p:cNvPr id="5" name="Picture 4">
            <a:extLst>
              <a:ext uri="{FF2B5EF4-FFF2-40B4-BE49-F238E27FC236}">
                <a16:creationId xmlns:a16="http://schemas.microsoft.com/office/drawing/2014/main" id="{D8738B83-FCBC-49BB-9B67-F2B0F1918802}"/>
              </a:ext>
            </a:extLst>
          </p:cNvPr>
          <p:cNvPicPr>
            <a:picLocks noChangeAspect="1"/>
          </p:cNvPicPr>
          <p:nvPr/>
        </p:nvPicPr>
        <p:blipFill>
          <a:blip r:embed="rId4"/>
          <a:stretch>
            <a:fillRect/>
          </a:stretch>
        </p:blipFill>
        <p:spPr>
          <a:xfrm>
            <a:off x="8698019" y="818081"/>
            <a:ext cx="1797615" cy="1823480"/>
          </a:xfrm>
          <a:prstGeom prst="rect">
            <a:avLst/>
          </a:prstGeom>
        </p:spPr>
      </p:pic>
      <p:sp>
        <p:nvSpPr>
          <p:cNvPr id="6" name="TextBox 5">
            <a:extLst>
              <a:ext uri="{FF2B5EF4-FFF2-40B4-BE49-F238E27FC236}">
                <a16:creationId xmlns:a16="http://schemas.microsoft.com/office/drawing/2014/main" id="{EFB5CE5E-7CA5-4846-944C-F1B9A93AB757}"/>
              </a:ext>
            </a:extLst>
          </p:cNvPr>
          <p:cNvSpPr txBox="1"/>
          <p:nvPr/>
        </p:nvSpPr>
        <p:spPr>
          <a:xfrm>
            <a:off x="7968342" y="2756444"/>
            <a:ext cx="4094257" cy="3077766"/>
          </a:xfrm>
          <a:prstGeom prst="rect">
            <a:avLst/>
          </a:prstGeom>
          <a:noFill/>
        </p:spPr>
        <p:txBody>
          <a:bodyPr wrap="square" lIns="0" tIns="0" rIns="0" bIns="0" rtlCol="0">
            <a:spAutoFit/>
          </a:bodyPr>
          <a:lstStyle/>
          <a:p>
            <a:r>
              <a:rPr lang="fr-FR" sz="2000" b="1"/>
              <a:t>Proprioception </a:t>
            </a:r>
          </a:p>
          <a:p>
            <a:r>
              <a:rPr lang="fr-FR" sz="2000"/>
              <a:t>Les supports exercent une légère pression continue pour stimuler les récepteurs spéciaux (propriocepteurs) de la peau et des tissus. Ce processus revigorant peut améliorer la biomécanique de votre corps et la coordination des muscles</a:t>
            </a:r>
          </a:p>
          <a:p>
            <a:endParaRPr lang="en-US" sz="2000" err="1"/>
          </a:p>
        </p:txBody>
      </p:sp>
      <p:sp>
        <p:nvSpPr>
          <p:cNvPr id="7" name="Rectangle 6">
            <a:extLst>
              <a:ext uri="{FF2B5EF4-FFF2-40B4-BE49-F238E27FC236}">
                <a16:creationId xmlns:a16="http://schemas.microsoft.com/office/drawing/2014/main" id="{9DFC8E49-325A-4A48-B1B0-69E6A830B3CD}"/>
              </a:ext>
            </a:extLst>
          </p:cNvPr>
          <p:cNvSpPr/>
          <p:nvPr/>
        </p:nvSpPr>
        <p:spPr>
          <a:xfrm>
            <a:off x="4127881" y="2641561"/>
            <a:ext cx="384046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r>
              <a:rPr lang="fr-FR" sz="2000" b="1">
                <a:solidFill>
                  <a:schemeClr val="tx1"/>
                </a:solidFill>
              </a:rPr>
              <a:t>Compression </a:t>
            </a:r>
          </a:p>
          <a:p>
            <a:r>
              <a:rPr lang="fr-FR" sz="2000">
                <a:solidFill>
                  <a:schemeClr val="tx1"/>
                </a:solidFill>
              </a:rPr>
              <a:t>La douce compression exercée à la fois sur l’articulation et les tissus mous sous-jacents, empêche l’accumulation douloureuse de liquide. L’enflure dans les articulations disparaît plus rapidement et la tension dans les tissus mous diminue. </a:t>
            </a:r>
          </a:p>
        </p:txBody>
      </p:sp>
      <p:sp>
        <p:nvSpPr>
          <p:cNvPr id="8" name="Rectangle 7">
            <a:extLst>
              <a:ext uri="{FF2B5EF4-FFF2-40B4-BE49-F238E27FC236}">
                <a16:creationId xmlns:a16="http://schemas.microsoft.com/office/drawing/2014/main" id="{1996B1BE-FEF0-4B58-A454-72A0C4AC3F52}"/>
              </a:ext>
            </a:extLst>
          </p:cNvPr>
          <p:cNvSpPr/>
          <p:nvPr/>
        </p:nvSpPr>
        <p:spPr>
          <a:xfrm>
            <a:off x="33624" y="2641561"/>
            <a:ext cx="422924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r>
              <a:rPr lang="fr-FR" sz="2000" b="1">
                <a:solidFill>
                  <a:schemeClr val="tx1"/>
                </a:solidFill>
              </a:rPr>
              <a:t>Chaleur </a:t>
            </a:r>
          </a:p>
          <a:p>
            <a:r>
              <a:rPr lang="fr-FR" sz="2000">
                <a:solidFill>
                  <a:schemeClr val="tx1"/>
                </a:solidFill>
              </a:rPr>
              <a:t>La chaleur et l’ajustement des supports stimulent la microcirculation à l’intérieur des petits vaisseaux dans les zones qui nécessitent une guérison. Une plus grande quantité d’oxygène et de nutriments arrive aux tissus et favorise le processus de guérison</a:t>
            </a:r>
          </a:p>
        </p:txBody>
      </p:sp>
    </p:spTree>
    <p:extLst>
      <p:ext uri="{BB962C8B-B14F-4D97-AF65-F5344CB8AC3E}">
        <p14:creationId xmlns:p14="http://schemas.microsoft.com/office/powerpoint/2010/main" val="220867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8776AB1C-4256-4372-A195-DC54E38BC1CB}"/>
              </a:ext>
            </a:extLst>
          </p:cNvPr>
          <p:cNvSpPr/>
          <p:nvPr/>
        </p:nvSpPr>
        <p:spPr>
          <a:xfrm>
            <a:off x="3445018" y="3085800"/>
            <a:ext cx="7027545" cy="923330"/>
          </a:xfrm>
          <a:prstGeom prst="roundRect">
            <a:avLst>
              <a:gd name="adj" fmla="val 7572"/>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8" name="Rectangle: Rounded Corners 37">
            <a:extLst>
              <a:ext uri="{FF2B5EF4-FFF2-40B4-BE49-F238E27FC236}">
                <a16:creationId xmlns:a16="http://schemas.microsoft.com/office/drawing/2014/main" id="{11B080C0-360F-4FBC-B985-CFA67F59196A}"/>
              </a:ext>
            </a:extLst>
          </p:cNvPr>
          <p:cNvSpPr/>
          <p:nvPr/>
        </p:nvSpPr>
        <p:spPr>
          <a:xfrm>
            <a:off x="3457575" y="4319482"/>
            <a:ext cx="7027545" cy="923330"/>
          </a:xfrm>
          <a:prstGeom prst="roundRect">
            <a:avLst>
              <a:gd name="adj" fmla="val 16667"/>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6" name="Rectangle: Rounded Corners 35">
            <a:extLst>
              <a:ext uri="{FF2B5EF4-FFF2-40B4-BE49-F238E27FC236}">
                <a16:creationId xmlns:a16="http://schemas.microsoft.com/office/drawing/2014/main" id="{0DCFD040-8873-4F8E-9163-689AD22D23AA}"/>
              </a:ext>
            </a:extLst>
          </p:cNvPr>
          <p:cNvSpPr/>
          <p:nvPr/>
        </p:nvSpPr>
        <p:spPr>
          <a:xfrm>
            <a:off x="3457575" y="1924050"/>
            <a:ext cx="7027545" cy="923330"/>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ext Placeholder 1">
            <a:extLst>
              <a:ext uri="{FF2B5EF4-FFF2-40B4-BE49-F238E27FC236}">
                <a16:creationId xmlns:a16="http://schemas.microsoft.com/office/drawing/2014/main" id="{AEB31462-6FCE-4BDC-97A2-BE81CE5BB7F1}"/>
              </a:ext>
            </a:extLst>
          </p:cNvPr>
          <p:cNvSpPr>
            <a:spLocks noGrp="1"/>
          </p:cNvSpPr>
          <p:nvPr>
            <p:ph type="body" sz="quarter" idx="10"/>
          </p:nvPr>
        </p:nvSpPr>
        <p:spPr/>
        <p:txBody>
          <a:bodyPr/>
          <a:lstStyle/>
          <a:p>
            <a:r>
              <a:rPr lang="en-US" err="1"/>
              <a:t>Niveaux</a:t>
            </a:r>
            <a:r>
              <a:rPr lang="en-US"/>
              <a:t> de </a:t>
            </a:r>
            <a:r>
              <a:rPr lang="en-US" err="1"/>
              <a:t>stabilisation</a:t>
            </a:r>
            <a:endParaRPr lang="en-US"/>
          </a:p>
        </p:txBody>
      </p:sp>
      <p:sp>
        <p:nvSpPr>
          <p:cNvPr id="6" name="TextBox 5">
            <a:extLst>
              <a:ext uri="{FF2B5EF4-FFF2-40B4-BE49-F238E27FC236}">
                <a16:creationId xmlns:a16="http://schemas.microsoft.com/office/drawing/2014/main" id="{68C4DC1C-B684-4871-8883-701CDE08A220}"/>
              </a:ext>
            </a:extLst>
          </p:cNvPr>
          <p:cNvSpPr txBox="1"/>
          <p:nvPr/>
        </p:nvSpPr>
        <p:spPr>
          <a:xfrm>
            <a:off x="7506977" y="315052"/>
            <a:ext cx="1411729" cy="369332"/>
          </a:xfrm>
          <a:prstGeom prst="rect">
            <a:avLst/>
          </a:prstGeom>
          <a:solidFill>
            <a:schemeClr val="bg2"/>
          </a:solidFill>
          <a:ln w="15875">
            <a:solidFill>
              <a:srgbClr val="FFCD00"/>
            </a:solidFill>
          </a:ln>
        </p:spPr>
        <p:txBody>
          <a:bodyPr wrap="square" rtlCol="0">
            <a:spAutoFit/>
          </a:bodyPr>
          <a:lstStyle/>
          <a:p>
            <a:pPr algn="ctr"/>
            <a:r>
              <a:rPr lang="en-US" b="1">
                <a:solidFill>
                  <a:schemeClr val="bg1"/>
                </a:solidFill>
                <a:cs typeface="Arial"/>
              </a:rPr>
              <a:t>SUPPORT</a:t>
            </a:r>
            <a:endParaRPr lang="en-US" b="1">
              <a:solidFill>
                <a:schemeClr val="bg1"/>
              </a:solidFill>
            </a:endParaRPr>
          </a:p>
        </p:txBody>
      </p:sp>
      <p:sp>
        <p:nvSpPr>
          <p:cNvPr id="7" name="TextBox 6">
            <a:extLst>
              <a:ext uri="{FF2B5EF4-FFF2-40B4-BE49-F238E27FC236}">
                <a16:creationId xmlns:a16="http://schemas.microsoft.com/office/drawing/2014/main" id="{496D97C5-23C1-43C8-BB6E-61880654D691}"/>
              </a:ext>
            </a:extLst>
          </p:cNvPr>
          <p:cNvSpPr txBox="1"/>
          <p:nvPr/>
        </p:nvSpPr>
        <p:spPr>
          <a:xfrm>
            <a:off x="8969506" y="315052"/>
            <a:ext cx="1411729" cy="369332"/>
          </a:xfrm>
          <a:prstGeom prst="rect">
            <a:avLst/>
          </a:prstGeom>
          <a:solidFill>
            <a:schemeClr val="bg2"/>
          </a:solidFill>
        </p:spPr>
        <p:txBody>
          <a:bodyPr wrap="square" rtlCol="0">
            <a:spAutoFit/>
          </a:bodyPr>
          <a:lstStyle/>
          <a:p>
            <a:pPr algn="ctr"/>
            <a:r>
              <a:rPr lang="en-US" b="1">
                <a:solidFill>
                  <a:schemeClr val="tx2"/>
                </a:solidFill>
                <a:cs typeface="Arial"/>
              </a:rPr>
              <a:t>CONFORT</a:t>
            </a:r>
            <a:endParaRPr lang="en-US" b="1">
              <a:solidFill>
                <a:schemeClr val="tx2"/>
              </a:solidFill>
            </a:endParaRPr>
          </a:p>
        </p:txBody>
      </p:sp>
      <p:sp>
        <p:nvSpPr>
          <p:cNvPr id="8" name="TextBox 7">
            <a:extLst>
              <a:ext uri="{FF2B5EF4-FFF2-40B4-BE49-F238E27FC236}">
                <a16:creationId xmlns:a16="http://schemas.microsoft.com/office/drawing/2014/main" id="{47B06E14-6763-4F34-BAED-528D8D73E3D9}"/>
              </a:ext>
            </a:extLst>
          </p:cNvPr>
          <p:cNvSpPr txBox="1"/>
          <p:nvPr/>
        </p:nvSpPr>
        <p:spPr>
          <a:xfrm>
            <a:off x="10432035" y="315052"/>
            <a:ext cx="1411729" cy="369332"/>
          </a:xfrm>
          <a:prstGeom prst="rect">
            <a:avLst/>
          </a:prstGeom>
          <a:solidFill>
            <a:schemeClr val="bg2"/>
          </a:solidFill>
          <a:ln w="15875">
            <a:noFill/>
          </a:ln>
        </p:spPr>
        <p:txBody>
          <a:bodyPr wrap="square" rtlCol="0">
            <a:spAutoFit/>
          </a:bodyPr>
          <a:lstStyle/>
          <a:p>
            <a:pPr algn="ctr"/>
            <a:r>
              <a:rPr lang="nl-BE" b="1">
                <a:solidFill>
                  <a:schemeClr val="tx2"/>
                </a:solidFill>
                <a:cs typeface="Arial"/>
              </a:rPr>
              <a:t>A</a:t>
            </a:r>
            <a:r>
              <a:rPr lang="en-US" b="1">
                <a:solidFill>
                  <a:schemeClr val="tx2"/>
                </a:solidFill>
                <a:cs typeface="Arial"/>
              </a:rPr>
              <a:t>JUSTAGE</a:t>
            </a:r>
            <a:endParaRPr lang="en-US" b="1">
              <a:solidFill>
                <a:schemeClr val="tx2"/>
              </a:solidFill>
            </a:endParaRPr>
          </a:p>
        </p:txBody>
      </p:sp>
      <p:sp>
        <p:nvSpPr>
          <p:cNvPr id="33" name="TextBox 32">
            <a:extLst>
              <a:ext uri="{FF2B5EF4-FFF2-40B4-BE49-F238E27FC236}">
                <a16:creationId xmlns:a16="http://schemas.microsoft.com/office/drawing/2014/main" id="{129F0336-1C50-4D19-ADD2-B48BD7B4C46C}"/>
              </a:ext>
            </a:extLst>
          </p:cNvPr>
          <p:cNvSpPr txBox="1"/>
          <p:nvPr/>
        </p:nvSpPr>
        <p:spPr>
          <a:xfrm>
            <a:off x="1706880" y="1165839"/>
            <a:ext cx="8778240" cy="707886"/>
          </a:xfrm>
          <a:prstGeom prst="rect">
            <a:avLst/>
          </a:prstGeom>
          <a:noFill/>
        </p:spPr>
        <p:txBody>
          <a:bodyPr wrap="square" rtlCol="0">
            <a:spAutoFit/>
          </a:bodyPr>
          <a:lstStyle/>
          <a:p>
            <a:pPr defTabSz="685595"/>
            <a:r>
              <a:rPr lang="en-US" sz="2000" b="1">
                <a:solidFill>
                  <a:srgbClr val="000000"/>
                </a:solidFill>
                <a:cs typeface="Arial" panose="020B0604020202020204" pitchFamily="34" charset="0"/>
              </a:rPr>
              <a:t>Nos </a:t>
            </a:r>
            <a:r>
              <a:rPr lang="en-US" sz="2000" b="1" err="1">
                <a:solidFill>
                  <a:srgbClr val="000000"/>
                </a:solidFill>
                <a:cs typeface="Arial" panose="020B0604020202020204" pitchFamily="34" charset="0"/>
              </a:rPr>
              <a:t>produits</a:t>
            </a:r>
            <a:r>
              <a:rPr lang="en-US" sz="2000" b="1">
                <a:solidFill>
                  <a:srgbClr val="000000"/>
                </a:solidFill>
                <a:cs typeface="Arial" panose="020B0604020202020204" pitchFamily="34" charset="0"/>
              </a:rPr>
              <a:t> se </a:t>
            </a:r>
            <a:r>
              <a:rPr lang="en-US" sz="2000" b="1" err="1">
                <a:solidFill>
                  <a:srgbClr val="000000"/>
                </a:solidFill>
                <a:cs typeface="Arial" panose="020B0604020202020204" pitchFamily="34" charset="0"/>
              </a:rPr>
              <a:t>catégorisent</a:t>
            </a:r>
            <a:r>
              <a:rPr lang="en-US" sz="2000" b="1">
                <a:solidFill>
                  <a:srgbClr val="000000"/>
                </a:solidFill>
                <a:cs typeface="Arial" panose="020B0604020202020204" pitchFamily="34" charset="0"/>
              </a:rPr>
              <a:t> </a:t>
            </a:r>
            <a:r>
              <a:rPr lang="en-US" sz="2000" b="1" err="1">
                <a:solidFill>
                  <a:srgbClr val="000000"/>
                </a:solidFill>
                <a:cs typeface="Arial" panose="020B0604020202020204" pitchFamily="34" charset="0"/>
              </a:rPr>
              <a:t>suivant</a:t>
            </a:r>
            <a:r>
              <a:rPr lang="en-US" sz="2000" b="1">
                <a:solidFill>
                  <a:srgbClr val="000000"/>
                </a:solidFill>
                <a:cs typeface="Arial" panose="020B0604020202020204" pitchFamily="34" charset="0"/>
              </a:rPr>
              <a:t> trois </a:t>
            </a:r>
            <a:r>
              <a:rPr lang="en-US" sz="2000" b="1" err="1">
                <a:solidFill>
                  <a:srgbClr val="000000"/>
                </a:solidFill>
                <a:cs typeface="Arial" panose="020B0604020202020204" pitchFamily="34" charset="0"/>
              </a:rPr>
              <a:t>niveaux</a:t>
            </a:r>
            <a:r>
              <a:rPr lang="en-US" sz="2000" b="1">
                <a:solidFill>
                  <a:srgbClr val="000000"/>
                </a:solidFill>
                <a:cs typeface="Arial" panose="020B0604020202020204" pitchFamily="34" charset="0"/>
              </a:rPr>
              <a:t> de support, </a:t>
            </a:r>
            <a:r>
              <a:rPr lang="en-US" sz="2000" b="1" err="1">
                <a:solidFill>
                  <a:srgbClr val="000000"/>
                </a:solidFill>
                <a:cs typeface="Arial" panose="020B0604020202020204" pitchFamily="34" charset="0"/>
              </a:rPr>
              <a:t>allant</a:t>
            </a:r>
            <a:r>
              <a:rPr lang="en-US" sz="2000" b="1">
                <a:solidFill>
                  <a:srgbClr val="000000"/>
                </a:solidFill>
                <a:cs typeface="Arial" panose="020B0604020202020204" pitchFamily="34" charset="0"/>
              </a:rPr>
              <a:t> de </a:t>
            </a:r>
            <a:r>
              <a:rPr lang="en-US" sz="2000" b="1" err="1">
                <a:solidFill>
                  <a:srgbClr val="000000"/>
                </a:solidFill>
                <a:cs typeface="Arial" panose="020B0604020202020204" pitchFamily="34" charset="0"/>
              </a:rPr>
              <a:t>léger</a:t>
            </a:r>
            <a:r>
              <a:rPr lang="en-US" sz="2000" b="1">
                <a:solidFill>
                  <a:srgbClr val="000000"/>
                </a:solidFill>
                <a:cs typeface="Arial" panose="020B0604020202020204" pitchFamily="34" charset="0"/>
              </a:rPr>
              <a:t> à </a:t>
            </a:r>
            <a:r>
              <a:rPr lang="en-US" sz="2000" b="1" err="1">
                <a:solidFill>
                  <a:srgbClr val="000000"/>
                </a:solidFill>
                <a:cs typeface="Arial" panose="020B0604020202020204" pitchFamily="34" charset="0"/>
              </a:rPr>
              <a:t>ferme</a:t>
            </a:r>
            <a:r>
              <a:rPr lang="en-US" sz="2000" b="1">
                <a:solidFill>
                  <a:srgbClr val="000000"/>
                </a:solidFill>
                <a:cs typeface="Arial" panose="020B0604020202020204" pitchFamily="34" charset="0"/>
              </a:rPr>
              <a:t>:</a:t>
            </a:r>
          </a:p>
        </p:txBody>
      </p:sp>
      <p:grpSp>
        <p:nvGrpSpPr>
          <p:cNvPr id="19" name="Group 18">
            <a:extLst>
              <a:ext uri="{FF2B5EF4-FFF2-40B4-BE49-F238E27FC236}">
                <a16:creationId xmlns:a16="http://schemas.microsoft.com/office/drawing/2014/main" id="{21CE84A1-2085-4282-A530-9C3F1D783C41}"/>
              </a:ext>
            </a:extLst>
          </p:cNvPr>
          <p:cNvGrpSpPr/>
          <p:nvPr/>
        </p:nvGrpSpPr>
        <p:grpSpPr>
          <a:xfrm>
            <a:off x="569702" y="3162839"/>
            <a:ext cx="10032037" cy="619796"/>
            <a:chOff x="702225" y="3159733"/>
            <a:chExt cx="9778712" cy="619796"/>
          </a:xfrm>
        </p:grpSpPr>
        <p:grpSp>
          <p:nvGrpSpPr>
            <p:cNvPr id="12" name="Group 11">
              <a:extLst>
                <a:ext uri="{FF2B5EF4-FFF2-40B4-BE49-F238E27FC236}">
                  <a16:creationId xmlns:a16="http://schemas.microsoft.com/office/drawing/2014/main" id="{32A21DE1-FCE7-48E3-B92A-1A834F766B1E}"/>
                </a:ext>
              </a:extLst>
            </p:cNvPr>
            <p:cNvGrpSpPr/>
            <p:nvPr/>
          </p:nvGrpSpPr>
          <p:grpSpPr>
            <a:xfrm>
              <a:off x="3653804" y="3159733"/>
              <a:ext cx="6827133" cy="584775"/>
              <a:chOff x="3558580" y="3137298"/>
              <a:chExt cx="6827133" cy="584775"/>
            </a:xfrm>
          </p:grpSpPr>
          <p:sp>
            <p:nvSpPr>
              <p:cNvPr id="21" name="TextBox 20">
                <a:extLst>
                  <a:ext uri="{FF2B5EF4-FFF2-40B4-BE49-F238E27FC236}">
                    <a16:creationId xmlns:a16="http://schemas.microsoft.com/office/drawing/2014/main" id="{BD26EEED-C056-4092-8E29-5C2F5D99DDEA}"/>
                  </a:ext>
                </a:extLst>
              </p:cNvPr>
              <p:cNvSpPr txBox="1"/>
              <p:nvPr/>
            </p:nvSpPr>
            <p:spPr>
              <a:xfrm>
                <a:off x="3701416" y="3137298"/>
                <a:ext cx="6684297" cy="584775"/>
              </a:xfrm>
              <a:prstGeom prst="rect">
                <a:avLst/>
              </a:prstGeom>
              <a:noFill/>
            </p:spPr>
            <p:txBody>
              <a:bodyPr wrap="square" rtlCol="0">
                <a:spAutoFit/>
              </a:bodyPr>
              <a:lstStyle/>
              <a:p>
                <a:pPr defTabSz="685595"/>
                <a:r>
                  <a:rPr lang="en-US" sz="1600" err="1">
                    <a:solidFill>
                      <a:srgbClr val="000000"/>
                    </a:solidFill>
                    <a:cs typeface="Arial" panose="020B0604020202020204" pitchFamily="34" charset="0"/>
                  </a:rPr>
                  <a:t>Fournit</a:t>
                </a:r>
                <a:r>
                  <a:rPr lang="en-US" sz="1600">
                    <a:solidFill>
                      <a:srgbClr val="000000"/>
                    </a:solidFill>
                    <a:cs typeface="Arial" panose="020B0604020202020204" pitchFamily="34" charset="0"/>
                  </a:rPr>
                  <a:t> un </a:t>
                </a:r>
                <a:r>
                  <a:rPr lang="en-US" sz="1600" err="1">
                    <a:solidFill>
                      <a:srgbClr val="000000"/>
                    </a:solidFill>
                    <a:cs typeface="Arial" panose="020B0604020202020204" pitchFamily="34" charset="0"/>
                  </a:rPr>
                  <a:t>niveau</a:t>
                </a:r>
                <a:r>
                  <a:rPr lang="en-US" sz="1600">
                    <a:solidFill>
                      <a:srgbClr val="000000"/>
                    </a:solidFill>
                    <a:cs typeface="Arial" panose="020B0604020202020204" pitchFamily="34" charset="0"/>
                  </a:rPr>
                  <a:t> de compression </a:t>
                </a:r>
                <a:r>
                  <a:rPr lang="en-US" sz="1600" b="1">
                    <a:solidFill>
                      <a:schemeClr val="accent3">
                        <a:lumMod val="50000"/>
                      </a:schemeClr>
                    </a:solidFill>
                    <a:cs typeface="Arial" panose="020B0604020202020204" pitchFamily="34" charset="0"/>
                  </a:rPr>
                  <a:t>adaptable</a:t>
                </a:r>
                <a:r>
                  <a:rPr lang="en-US" sz="1600">
                    <a:solidFill>
                      <a:srgbClr val="000000"/>
                    </a:solidFill>
                    <a:cs typeface="Arial" panose="020B0604020202020204" pitchFamily="34" charset="0"/>
                  </a:rPr>
                  <a:t> et du </a:t>
                </a:r>
                <a:r>
                  <a:rPr lang="en-US" sz="1600" b="1">
                    <a:solidFill>
                      <a:schemeClr val="accent3">
                        <a:lumMod val="50000"/>
                      </a:schemeClr>
                    </a:solidFill>
                    <a:cs typeface="Arial" panose="020B0604020202020204" pitchFamily="34" charset="0"/>
                  </a:rPr>
                  <a:t>support </a:t>
                </a:r>
                <a:r>
                  <a:rPr lang="en-US" sz="1600" b="1" err="1">
                    <a:solidFill>
                      <a:schemeClr val="accent3">
                        <a:lumMod val="50000"/>
                      </a:schemeClr>
                    </a:solidFill>
                    <a:cs typeface="Arial" panose="020B0604020202020204" pitchFamily="34" charset="0"/>
                  </a:rPr>
                  <a:t>modéré</a:t>
                </a:r>
                <a:r>
                  <a:rPr lang="en-US" sz="1600" b="1">
                    <a:solidFill>
                      <a:schemeClr val="accent3">
                        <a:lumMod val="50000"/>
                      </a:schemeClr>
                    </a:solidFill>
                    <a:cs typeface="Arial" panose="020B0604020202020204" pitchFamily="34" charset="0"/>
                  </a:rPr>
                  <a:t> </a:t>
                </a:r>
                <a:r>
                  <a:rPr lang="en-US" sz="1600">
                    <a:solidFill>
                      <a:srgbClr val="000000"/>
                    </a:solidFill>
                    <a:cs typeface="Arial" panose="020B0604020202020204" pitchFamily="34" charset="0"/>
                  </a:rPr>
                  <a:t>pour des articulations </a:t>
                </a:r>
                <a:r>
                  <a:rPr lang="en-US" sz="1600" err="1">
                    <a:solidFill>
                      <a:srgbClr val="000000"/>
                    </a:solidFill>
                    <a:cs typeface="Arial" panose="020B0604020202020204" pitchFamily="34" charset="0"/>
                  </a:rPr>
                  <a:t>faibles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douloureuses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ou</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blessées</a:t>
                </a:r>
                <a:endParaRPr lang="en-US" sz="1600" b="1">
                  <a:solidFill>
                    <a:srgbClr val="000000"/>
                  </a:solidFill>
                  <a:cs typeface="Arial" panose="020B0604020202020204" pitchFamily="34" charset="0"/>
                </a:endParaRPr>
              </a:p>
            </p:txBody>
          </p:sp>
          <p:sp>
            <p:nvSpPr>
              <p:cNvPr id="22" name="Oval 21">
                <a:extLst>
                  <a:ext uri="{FF2B5EF4-FFF2-40B4-BE49-F238E27FC236}">
                    <a16:creationId xmlns:a16="http://schemas.microsoft.com/office/drawing/2014/main" id="{1AD0B174-3E2B-4704-93AA-6B7B92F4DE82}"/>
                  </a:ext>
                </a:extLst>
              </p:cNvPr>
              <p:cNvSpPr/>
              <p:nvPr/>
            </p:nvSpPr>
            <p:spPr>
              <a:xfrm>
                <a:off x="3558580" y="3437175"/>
                <a:ext cx="95224" cy="95225"/>
              </a:xfrm>
              <a:prstGeom prst="ellipse">
                <a:avLst/>
              </a:prstGeom>
              <a:solidFill>
                <a:srgbClr val="FFCD00"/>
              </a:solidFill>
              <a:ln>
                <a:solidFill>
                  <a:srgbClr val="4E5D5F"/>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595"/>
                <a:endParaRPr lang="en-US" sz="1499">
                  <a:solidFill>
                    <a:srgbClr val="FFFFFF"/>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22DD307-E316-42D9-BBE6-E1B7E2DEA42D}"/>
                </a:ext>
              </a:extLst>
            </p:cNvPr>
            <p:cNvGrpSpPr/>
            <p:nvPr/>
          </p:nvGrpSpPr>
          <p:grpSpPr>
            <a:xfrm>
              <a:off x="702225" y="3195481"/>
              <a:ext cx="1908691" cy="584048"/>
              <a:chOff x="702225" y="3195481"/>
              <a:chExt cx="1908691" cy="584048"/>
            </a:xfrm>
          </p:grpSpPr>
          <p:sp>
            <p:nvSpPr>
              <p:cNvPr id="23" name="Rectangle 22">
                <a:extLst>
                  <a:ext uri="{FF2B5EF4-FFF2-40B4-BE49-F238E27FC236}">
                    <a16:creationId xmlns:a16="http://schemas.microsoft.com/office/drawing/2014/main" id="{DB510C52-74FC-438C-BC6B-DEAF6D91557D}"/>
                  </a:ext>
                </a:extLst>
              </p:cNvPr>
              <p:cNvSpPr/>
              <p:nvPr/>
            </p:nvSpPr>
            <p:spPr>
              <a:xfrm>
                <a:off x="702225" y="3195481"/>
                <a:ext cx="1908691" cy="584048"/>
              </a:xfrm>
              <a:prstGeom prst="rect">
                <a:avLst/>
              </a:prstGeom>
              <a:solidFill>
                <a:srgbClr val="4E5D5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595"/>
                <a:endParaRPr lang="en-US" sz="1499">
                  <a:solidFill>
                    <a:srgbClr val="FFFF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130A5EF-5EC9-41AC-A556-CB908D26A5D6}"/>
                  </a:ext>
                </a:extLst>
              </p:cNvPr>
              <p:cNvSpPr txBox="1"/>
              <p:nvPr/>
            </p:nvSpPr>
            <p:spPr>
              <a:xfrm>
                <a:off x="702225" y="3356900"/>
                <a:ext cx="1788189" cy="314830"/>
              </a:xfrm>
              <a:prstGeom prst="rect">
                <a:avLst/>
              </a:prstGeom>
              <a:noFill/>
            </p:spPr>
            <p:txBody>
              <a:bodyPr wrap="square" rtlCol="0">
                <a:spAutoFit/>
              </a:bodyPr>
              <a:lstStyle/>
              <a:p>
                <a:pPr defTabSz="685595">
                  <a:lnSpc>
                    <a:spcPct val="80000"/>
                  </a:lnSpc>
                </a:pPr>
                <a:r>
                  <a:rPr lang="en-US" b="1">
                    <a:ln w="6350">
                      <a:noFill/>
                    </a:ln>
                    <a:solidFill>
                      <a:schemeClr val="bg1"/>
                    </a:solidFill>
                    <a:cs typeface="Arial" panose="020B0604020202020204" pitchFamily="34" charset="0"/>
                  </a:rPr>
                  <a:t>MODERE</a:t>
                </a:r>
              </a:p>
            </p:txBody>
          </p:sp>
          <p:pic>
            <p:nvPicPr>
              <p:cNvPr id="34" name="Picture 33">
                <a:extLst>
                  <a:ext uri="{FF2B5EF4-FFF2-40B4-BE49-F238E27FC236}">
                    <a16:creationId xmlns:a16="http://schemas.microsoft.com/office/drawing/2014/main" id="{828D7D26-6766-46BF-80FC-0DF5180925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5168" y="3364368"/>
                <a:ext cx="275246" cy="240841"/>
              </a:xfrm>
              <a:prstGeom prst="rect">
                <a:avLst/>
              </a:prstGeom>
            </p:spPr>
          </p:pic>
        </p:grpSp>
      </p:grpSp>
      <p:grpSp>
        <p:nvGrpSpPr>
          <p:cNvPr id="20" name="Group 19">
            <a:extLst>
              <a:ext uri="{FF2B5EF4-FFF2-40B4-BE49-F238E27FC236}">
                <a16:creationId xmlns:a16="http://schemas.microsoft.com/office/drawing/2014/main" id="{7F786C93-1A1E-465F-AC7A-F6852A3D3E55}"/>
              </a:ext>
            </a:extLst>
          </p:cNvPr>
          <p:cNvGrpSpPr/>
          <p:nvPr/>
        </p:nvGrpSpPr>
        <p:grpSpPr>
          <a:xfrm>
            <a:off x="569702" y="4304392"/>
            <a:ext cx="10151819" cy="861774"/>
            <a:chOff x="702225" y="4325320"/>
            <a:chExt cx="9590676" cy="861774"/>
          </a:xfrm>
        </p:grpSpPr>
        <p:sp>
          <p:nvSpPr>
            <p:cNvPr id="29" name="TextBox 28">
              <a:extLst>
                <a:ext uri="{FF2B5EF4-FFF2-40B4-BE49-F238E27FC236}">
                  <a16:creationId xmlns:a16="http://schemas.microsoft.com/office/drawing/2014/main" id="{984D5567-57C6-4DCF-9E3B-6002F77116AF}"/>
                </a:ext>
              </a:extLst>
            </p:cNvPr>
            <p:cNvSpPr txBox="1"/>
            <p:nvPr/>
          </p:nvSpPr>
          <p:spPr>
            <a:xfrm>
              <a:off x="3796640" y="4325320"/>
              <a:ext cx="6496261" cy="861774"/>
            </a:xfrm>
            <a:prstGeom prst="rect">
              <a:avLst/>
            </a:prstGeom>
            <a:noFill/>
          </p:spPr>
          <p:txBody>
            <a:bodyPr wrap="square" rtlCol="0">
              <a:spAutoFit/>
            </a:bodyPr>
            <a:lstStyle/>
            <a:p>
              <a:pPr defTabSz="685595"/>
              <a:r>
                <a:rPr lang="en-US" sz="1600" err="1">
                  <a:solidFill>
                    <a:srgbClr val="000000"/>
                  </a:solidFill>
                  <a:cs typeface="Arial" panose="020B0604020202020204" pitchFamily="34" charset="0"/>
                </a:rPr>
                <a:t>Fournit</a:t>
              </a:r>
              <a:r>
                <a:rPr lang="en-US" sz="1600">
                  <a:solidFill>
                    <a:srgbClr val="000000"/>
                  </a:solidFill>
                  <a:cs typeface="Arial" panose="020B0604020202020204" pitchFamily="34" charset="0"/>
                </a:rPr>
                <a:t> du </a:t>
              </a:r>
              <a:r>
                <a:rPr lang="en-US" sz="1600" b="1">
                  <a:solidFill>
                    <a:schemeClr val="accent3">
                      <a:lumMod val="50000"/>
                    </a:schemeClr>
                  </a:solidFill>
                  <a:cs typeface="Arial" panose="020B0604020202020204" pitchFamily="34" charset="0"/>
                </a:rPr>
                <a:t>support et de la </a:t>
              </a:r>
              <a:r>
                <a:rPr lang="en-US" sz="1600" b="1" err="1">
                  <a:solidFill>
                    <a:schemeClr val="accent3">
                      <a:lumMod val="50000"/>
                    </a:schemeClr>
                  </a:solidFill>
                  <a:cs typeface="Arial" panose="020B0604020202020204" pitchFamily="34" charset="0"/>
                </a:rPr>
                <a:t>stabilisation</a:t>
              </a:r>
              <a:r>
                <a:rPr lang="en-US" sz="1600" b="1">
                  <a:solidFill>
                    <a:schemeClr val="accent3">
                      <a:lumMod val="50000"/>
                    </a:schemeClr>
                  </a:solidFill>
                  <a:cs typeface="Arial" panose="020B0604020202020204" pitchFamily="34" charset="0"/>
                </a:rPr>
                <a:t> </a:t>
              </a:r>
              <a:r>
                <a:rPr lang="en-US" sz="1600" b="1" err="1">
                  <a:solidFill>
                    <a:schemeClr val="accent3">
                      <a:lumMod val="50000"/>
                    </a:schemeClr>
                  </a:solidFill>
                  <a:cs typeface="Arial" panose="020B0604020202020204" pitchFamily="34" charset="0"/>
                </a:rPr>
                <a:t>fermes</a:t>
              </a:r>
              <a:r>
                <a:rPr lang="en-US" sz="1600" b="1">
                  <a:solidFill>
                    <a:schemeClr val="accent3">
                      <a:lumMod val="50000"/>
                    </a:schemeClr>
                  </a:solidFill>
                  <a:cs typeface="Arial" panose="020B0604020202020204" pitchFamily="34" charset="0"/>
                </a:rPr>
                <a:t> </a:t>
              </a:r>
              <a:r>
                <a:rPr lang="en-US" sz="1600" err="1">
                  <a:solidFill>
                    <a:srgbClr val="000000"/>
                  </a:solidFill>
                  <a:cs typeface="Arial" panose="020B0604020202020204" pitchFamily="34" charset="0"/>
                </a:rPr>
                <a:t>en</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utilisant</a:t>
              </a:r>
              <a:r>
                <a:rPr lang="en-US" sz="1600">
                  <a:solidFill>
                    <a:srgbClr val="000000"/>
                  </a:solidFill>
                  <a:cs typeface="Arial" panose="020B0604020202020204" pitchFamily="34" charset="0"/>
                </a:rPr>
                <a:t> des </a:t>
              </a:r>
              <a:r>
                <a:rPr lang="en-US" sz="1600" err="1">
                  <a:solidFill>
                    <a:srgbClr val="000000"/>
                  </a:solidFill>
                  <a:cs typeface="Arial" panose="020B0604020202020204" pitchFamily="34" charset="0"/>
                </a:rPr>
                <a:t>stabilisateurs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plastiques</a:t>
              </a:r>
              <a:r>
                <a:rPr lang="en-US" sz="1600">
                  <a:solidFill>
                    <a:srgbClr val="000000"/>
                  </a:solidFill>
                  <a:cs typeface="Arial" panose="020B0604020202020204" pitchFamily="34" charset="0"/>
                </a:rPr>
                <a:t>/</a:t>
              </a:r>
              <a:r>
                <a:rPr lang="en-US" sz="1600" err="1">
                  <a:solidFill>
                    <a:srgbClr val="000000"/>
                  </a:solidFill>
                  <a:cs typeface="Arial" panose="020B0604020202020204" pitchFamily="34" charset="0"/>
                </a:rPr>
                <a:t>d’aluminium</a:t>
              </a:r>
              <a:r>
                <a:rPr lang="en-US" sz="1600">
                  <a:solidFill>
                    <a:srgbClr val="000000"/>
                  </a:solidFill>
                  <a:cs typeface="Arial" panose="020B0604020202020204" pitchFamily="34" charset="0"/>
                </a:rPr>
                <a:t> flexibles et à </a:t>
              </a:r>
              <a:r>
                <a:rPr lang="en-US" sz="1600" err="1">
                  <a:solidFill>
                    <a:srgbClr val="000000"/>
                  </a:solidFill>
                  <a:cs typeface="Arial" panose="020B0604020202020204" pitchFamily="34" charset="0"/>
                </a:rPr>
                <a:t>charnières</a:t>
              </a:r>
              <a:r>
                <a:rPr lang="en-US" sz="1600">
                  <a:solidFill>
                    <a:srgbClr val="000000"/>
                  </a:solidFill>
                  <a:cs typeface="Arial" panose="020B0604020202020204" pitchFamily="34" charset="0"/>
                </a:rPr>
                <a:t> pour </a:t>
              </a:r>
            </a:p>
            <a:p>
              <a:pPr defTabSz="685595"/>
              <a:r>
                <a:rPr lang="en-US" sz="1600" err="1">
                  <a:solidFill>
                    <a:srgbClr val="000000"/>
                  </a:solidFill>
                  <a:cs typeface="Arial" panose="020B0604020202020204" pitchFamily="34" charset="0"/>
                </a:rPr>
                <a:t>offrir</a:t>
              </a:r>
              <a:r>
                <a:rPr lang="en-US" sz="1600">
                  <a:solidFill>
                    <a:srgbClr val="000000"/>
                  </a:solidFill>
                  <a:cs typeface="Arial" panose="020B0604020202020204" pitchFamily="34" charset="0"/>
                </a:rPr>
                <a:t> de la </a:t>
              </a:r>
              <a:r>
                <a:rPr lang="en-US" sz="1600" err="1">
                  <a:solidFill>
                    <a:srgbClr val="000000"/>
                  </a:solidFill>
                  <a:cs typeface="Arial" panose="020B0604020202020204" pitchFamily="34" charset="0"/>
                </a:rPr>
                <a:t>stabilité</a:t>
              </a:r>
              <a:r>
                <a:rPr lang="en-US" sz="1600">
                  <a:solidFill>
                    <a:srgbClr val="000000"/>
                  </a:solidFill>
                  <a:cs typeface="Arial" panose="020B0604020202020204" pitchFamily="34" charset="0"/>
                </a:rPr>
                <a:t> aux articulations </a:t>
              </a:r>
              <a:r>
                <a:rPr lang="en-US" sz="1600" err="1">
                  <a:solidFill>
                    <a:srgbClr val="000000"/>
                  </a:solidFill>
                  <a:cs typeface="Arial" panose="020B0604020202020204" pitchFamily="34" charset="0"/>
                </a:rPr>
                <a:t>faibles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douloureuses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ou</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blessées</a:t>
              </a:r>
              <a:r>
                <a:rPr lang="en-US">
                  <a:solidFill>
                    <a:srgbClr val="000000"/>
                  </a:solidFill>
                  <a:cs typeface="Arial" panose="020B0604020202020204" pitchFamily="34" charset="0"/>
                </a:rPr>
                <a:t>.</a:t>
              </a:r>
            </a:p>
          </p:txBody>
        </p:sp>
        <p:grpSp>
          <p:nvGrpSpPr>
            <p:cNvPr id="5" name="Group 4">
              <a:extLst>
                <a:ext uri="{FF2B5EF4-FFF2-40B4-BE49-F238E27FC236}">
                  <a16:creationId xmlns:a16="http://schemas.microsoft.com/office/drawing/2014/main" id="{DF6AF6CD-7E68-4951-B979-55A23E6C4F6B}"/>
                </a:ext>
              </a:extLst>
            </p:cNvPr>
            <p:cNvGrpSpPr/>
            <p:nvPr/>
          </p:nvGrpSpPr>
          <p:grpSpPr>
            <a:xfrm>
              <a:off x="702225" y="4494961"/>
              <a:ext cx="1908691" cy="584048"/>
              <a:chOff x="702225" y="4494961"/>
              <a:chExt cx="1908691" cy="584048"/>
            </a:xfrm>
          </p:grpSpPr>
          <p:sp>
            <p:nvSpPr>
              <p:cNvPr id="31" name="Rectangle 30">
                <a:extLst>
                  <a:ext uri="{FF2B5EF4-FFF2-40B4-BE49-F238E27FC236}">
                    <a16:creationId xmlns:a16="http://schemas.microsoft.com/office/drawing/2014/main" id="{D8C4737F-8B9C-49E5-914D-6616B9A42E07}"/>
                  </a:ext>
                </a:extLst>
              </p:cNvPr>
              <p:cNvSpPr/>
              <p:nvPr/>
            </p:nvSpPr>
            <p:spPr>
              <a:xfrm>
                <a:off x="702225" y="4494961"/>
                <a:ext cx="1908691" cy="584048"/>
              </a:xfrm>
              <a:prstGeom prst="rect">
                <a:avLst/>
              </a:prstGeom>
              <a:solidFill>
                <a:srgbClr val="4E5D5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595"/>
                <a:endParaRPr lang="en-US" sz="1499">
                  <a:solidFill>
                    <a:srgbClr val="FFFF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74614A2-7655-43D6-9958-DE7931A6FFAA}"/>
                  </a:ext>
                </a:extLst>
              </p:cNvPr>
              <p:cNvSpPr txBox="1"/>
              <p:nvPr/>
            </p:nvSpPr>
            <p:spPr>
              <a:xfrm>
                <a:off x="702226" y="4656380"/>
                <a:ext cx="1510907" cy="314830"/>
              </a:xfrm>
              <a:prstGeom prst="rect">
                <a:avLst/>
              </a:prstGeom>
              <a:noFill/>
            </p:spPr>
            <p:txBody>
              <a:bodyPr wrap="square" rtlCol="0">
                <a:spAutoFit/>
              </a:bodyPr>
              <a:lstStyle/>
              <a:p>
                <a:pPr defTabSz="685595">
                  <a:lnSpc>
                    <a:spcPct val="80000"/>
                  </a:lnSpc>
                </a:pPr>
                <a:r>
                  <a:rPr lang="en-US" b="1">
                    <a:ln w="6350">
                      <a:noFill/>
                    </a:ln>
                    <a:solidFill>
                      <a:schemeClr val="bg1"/>
                    </a:solidFill>
                    <a:cs typeface="Arial" panose="020B0604020202020204" pitchFamily="34" charset="0"/>
                  </a:rPr>
                  <a:t>FERME</a:t>
                </a:r>
              </a:p>
            </p:txBody>
          </p:sp>
          <p:pic>
            <p:nvPicPr>
              <p:cNvPr id="35" name="Picture 34">
                <a:extLst>
                  <a:ext uri="{FF2B5EF4-FFF2-40B4-BE49-F238E27FC236}">
                    <a16:creationId xmlns:a16="http://schemas.microsoft.com/office/drawing/2014/main" id="{2D6852FC-3A14-4D99-B5E9-7AE47DBF64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3813" y="4656380"/>
                <a:ext cx="292135" cy="239968"/>
              </a:xfrm>
              <a:prstGeom prst="rect">
                <a:avLst/>
              </a:prstGeom>
            </p:spPr>
          </p:pic>
        </p:grpSp>
      </p:grpSp>
      <p:grpSp>
        <p:nvGrpSpPr>
          <p:cNvPr id="18" name="Group 17">
            <a:extLst>
              <a:ext uri="{FF2B5EF4-FFF2-40B4-BE49-F238E27FC236}">
                <a16:creationId xmlns:a16="http://schemas.microsoft.com/office/drawing/2014/main" id="{773DFD63-7C05-41D8-B6FF-B919DA1551A5}"/>
              </a:ext>
            </a:extLst>
          </p:cNvPr>
          <p:cNvGrpSpPr/>
          <p:nvPr/>
        </p:nvGrpSpPr>
        <p:grpSpPr>
          <a:xfrm>
            <a:off x="584305" y="2054852"/>
            <a:ext cx="9808268" cy="632859"/>
            <a:chOff x="584305" y="1950873"/>
            <a:chExt cx="9808268" cy="632859"/>
          </a:xfrm>
          <a:solidFill>
            <a:srgbClr val="0070C0"/>
          </a:solidFill>
        </p:grpSpPr>
        <p:grpSp>
          <p:nvGrpSpPr>
            <p:cNvPr id="11" name="Group 10">
              <a:extLst>
                <a:ext uri="{FF2B5EF4-FFF2-40B4-BE49-F238E27FC236}">
                  <a16:creationId xmlns:a16="http://schemas.microsoft.com/office/drawing/2014/main" id="{75A6071C-4264-4DBB-B27C-0D06AC68194F}"/>
                </a:ext>
              </a:extLst>
            </p:cNvPr>
            <p:cNvGrpSpPr/>
            <p:nvPr/>
          </p:nvGrpSpPr>
          <p:grpSpPr>
            <a:xfrm>
              <a:off x="3653804" y="1950873"/>
              <a:ext cx="6738769" cy="584775"/>
              <a:chOff x="3558580" y="1969380"/>
              <a:chExt cx="6738769" cy="584775"/>
            </a:xfrm>
            <a:grpFill/>
          </p:grpSpPr>
          <p:sp>
            <p:nvSpPr>
              <p:cNvPr id="14" name="TextBox 13">
                <a:extLst>
                  <a:ext uri="{FF2B5EF4-FFF2-40B4-BE49-F238E27FC236}">
                    <a16:creationId xmlns:a16="http://schemas.microsoft.com/office/drawing/2014/main" id="{8D952B44-593D-481C-89C1-C7D2E87108B6}"/>
                  </a:ext>
                </a:extLst>
              </p:cNvPr>
              <p:cNvSpPr txBox="1"/>
              <p:nvPr/>
            </p:nvSpPr>
            <p:spPr>
              <a:xfrm>
                <a:off x="3701417" y="1969380"/>
                <a:ext cx="6595932" cy="584775"/>
              </a:xfrm>
              <a:prstGeom prst="rect">
                <a:avLst/>
              </a:prstGeom>
              <a:noFill/>
            </p:spPr>
            <p:txBody>
              <a:bodyPr wrap="square" rtlCol="0">
                <a:spAutoFit/>
              </a:bodyPr>
              <a:lstStyle/>
              <a:p>
                <a:pPr defTabSz="685595"/>
                <a:r>
                  <a:rPr lang="en-US" sz="1600" err="1">
                    <a:solidFill>
                      <a:srgbClr val="000000"/>
                    </a:solidFill>
                    <a:cs typeface="Arial" panose="020B0604020202020204" pitchFamily="34" charset="0"/>
                  </a:rPr>
                  <a:t>Fournit</a:t>
                </a:r>
                <a:r>
                  <a:rPr lang="en-US" sz="1600">
                    <a:solidFill>
                      <a:srgbClr val="000000"/>
                    </a:solidFill>
                    <a:cs typeface="Arial" panose="020B0604020202020204" pitchFamily="34" charset="0"/>
                  </a:rPr>
                  <a:t> de la </a:t>
                </a:r>
                <a:r>
                  <a:rPr lang="en-US" sz="1600" b="1">
                    <a:solidFill>
                      <a:schemeClr val="accent3">
                        <a:lumMod val="50000"/>
                      </a:schemeClr>
                    </a:solidFill>
                    <a:cs typeface="Arial" panose="020B0604020202020204" pitchFamily="34" charset="0"/>
                  </a:rPr>
                  <a:t>compression et du support </a:t>
                </a:r>
                <a:r>
                  <a:rPr lang="en-US" sz="1600" b="1" err="1">
                    <a:solidFill>
                      <a:schemeClr val="accent3">
                        <a:lumMod val="50000"/>
                      </a:schemeClr>
                    </a:solidFill>
                    <a:cs typeface="Arial" panose="020B0604020202020204" pitchFamily="34" charset="0"/>
                  </a:rPr>
                  <a:t>légers</a:t>
                </a:r>
                <a:r>
                  <a:rPr lang="en-US" sz="1600" b="1">
                    <a:solidFill>
                      <a:schemeClr val="accent3">
                        <a:lumMod val="50000"/>
                      </a:schemeClr>
                    </a:solidFill>
                    <a:cs typeface="Arial" panose="020B0604020202020204" pitchFamily="34" charset="0"/>
                  </a:rPr>
                  <a:t> </a:t>
                </a:r>
                <a:r>
                  <a:rPr lang="en-US" sz="1600">
                    <a:solidFill>
                      <a:srgbClr val="000000"/>
                    </a:solidFill>
                    <a:cs typeface="Arial" panose="020B0604020202020204" pitchFamily="34" charset="0"/>
                  </a:rPr>
                  <a:t>pour des articulations </a:t>
                </a:r>
                <a:r>
                  <a:rPr lang="en-US" sz="1600" err="1">
                    <a:solidFill>
                      <a:srgbClr val="000000"/>
                    </a:solidFill>
                    <a:cs typeface="Arial" panose="020B0604020202020204" pitchFamily="34" charset="0"/>
                  </a:rPr>
                  <a:t>faibles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douloureuses</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ou</a:t>
                </a:r>
                <a:r>
                  <a:rPr lang="en-US" sz="1600">
                    <a:solidFill>
                      <a:srgbClr val="000000"/>
                    </a:solidFill>
                    <a:cs typeface="Arial" panose="020B0604020202020204" pitchFamily="34" charset="0"/>
                  </a:rPr>
                  <a:t> </a:t>
                </a:r>
                <a:r>
                  <a:rPr lang="en-US" sz="1600" err="1">
                    <a:solidFill>
                      <a:srgbClr val="000000"/>
                    </a:solidFill>
                    <a:cs typeface="Arial" panose="020B0604020202020204" pitchFamily="34" charset="0"/>
                  </a:rPr>
                  <a:t>blessées</a:t>
                </a:r>
                <a:endParaRPr lang="en-US" sz="1600">
                  <a:solidFill>
                    <a:srgbClr val="000000"/>
                  </a:solidFill>
                  <a:cs typeface="Arial" panose="020B0604020202020204" pitchFamily="34" charset="0"/>
                </a:endParaRPr>
              </a:p>
            </p:txBody>
          </p:sp>
          <p:sp>
            <p:nvSpPr>
              <p:cNvPr id="15" name="Oval 14">
                <a:extLst>
                  <a:ext uri="{FF2B5EF4-FFF2-40B4-BE49-F238E27FC236}">
                    <a16:creationId xmlns:a16="http://schemas.microsoft.com/office/drawing/2014/main" id="{E94F95EA-CB00-400F-9D7F-F004C717E65C}"/>
                  </a:ext>
                </a:extLst>
              </p:cNvPr>
              <p:cNvSpPr/>
              <p:nvPr/>
            </p:nvSpPr>
            <p:spPr>
              <a:xfrm>
                <a:off x="3558580" y="2244934"/>
                <a:ext cx="95224" cy="95225"/>
              </a:xfrm>
              <a:prstGeom prst="ellipse">
                <a:avLst/>
              </a:prstGeom>
              <a:solidFill>
                <a:srgbClr val="FFCD00"/>
              </a:solidFill>
              <a:ln>
                <a:solidFill>
                  <a:srgbClr val="4E5D5F"/>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595"/>
                <a:endParaRPr lang="en-US" sz="1499">
                  <a:solidFill>
                    <a:srgbClr val="FFFFFF"/>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6926AFF8-0B04-42C4-B7F3-47428AFA9896}"/>
                </a:ext>
              </a:extLst>
            </p:cNvPr>
            <p:cNvGrpSpPr/>
            <p:nvPr/>
          </p:nvGrpSpPr>
          <p:grpSpPr>
            <a:xfrm>
              <a:off x="584305" y="1999684"/>
              <a:ext cx="2026611" cy="584048"/>
              <a:chOff x="584305" y="1999684"/>
              <a:chExt cx="2026611" cy="584048"/>
            </a:xfrm>
            <a:grpFill/>
          </p:grpSpPr>
          <p:sp>
            <p:nvSpPr>
              <p:cNvPr id="16" name="Rectangle 15">
                <a:extLst>
                  <a:ext uri="{FF2B5EF4-FFF2-40B4-BE49-F238E27FC236}">
                    <a16:creationId xmlns:a16="http://schemas.microsoft.com/office/drawing/2014/main" id="{7FF868B7-47EC-49B5-9E88-ADA684AE751E}"/>
                  </a:ext>
                </a:extLst>
              </p:cNvPr>
              <p:cNvSpPr/>
              <p:nvPr/>
            </p:nvSpPr>
            <p:spPr>
              <a:xfrm>
                <a:off x="584305" y="1999684"/>
                <a:ext cx="1894655" cy="584048"/>
              </a:xfrm>
              <a:prstGeom prst="rect">
                <a:avLst/>
              </a:prstGeom>
              <a:solidFill>
                <a:srgbClr val="4E5D5F"/>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595"/>
                <a:endParaRPr lang="en-US" sz="1499">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CCF4997-C530-4EB6-8C3A-F4BB1D31C4A2}"/>
                  </a:ext>
                </a:extLst>
              </p:cNvPr>
              <p:cNvSpPr txBox="1"/>
              <p:nvPr/>
            </p:nvSpPr>
            <p:spPr>
              <a:xfrm>
                <a:off x="702225" y="2161942"/>
                <a:ext cx="1908691" cy="313932"/>
              </a:xfrm>
              <a:prstGeom prst="rect">
                <a:avLst/>
              </a:prstGeom>
              <a:noFill/>
            </p:spPr>
            <p:txBody>
              <a:bodyPr wrap="square" rtlCol="0">
                <a:spAutoFit/>
              </a:bodyPr>
              <a:lstStyle/>
              <a:p>
                <a:pPr defTabSz="685595">
                  <a:lnSpc>
                    <a:spcPct val="80000"/>
                  </a:lnSpc>
                </a:pPr>
                <a:r>
                  <a:rPr lang="nl-BE" b="1">
                    <a:ln w="6350">
                      <a:noFill/>
                    </a:ln>
                    <a:solidFill>
                      <a:schemeClr val="bg1"/>
                    </a:solidFill>
                    <a:cs typeface="Arial" panose="020B0604020202020204" pitchFamily="34" charset="0"/>
                  </a:rPr>
                  <a:t>L</a:t>
                </a:r>
                <a:r>
                  <a:rPr lang="en-US" b="1">
                    <a:ln w="6350">
                      <a:noFill/>
                    </a:ln>
                    <a:solidFill>
                      <a:schemeClr val="bg1"/>
                    </a:solidFill>
                    <a:cs typeface="Arial" panose="020B0604020202020204" pitchFamily="34" charset="0"/>
                  </a:rPr>
                  <a:t>EGER</a:t>
                </a:r>
              </a:p>
            </p:txBody>
          </p:sp>
          <p:pic>
            <p:nvPicPr>
              <p:cNvPr id="41" name="Picture 40">
                <a:extLst>
                  <a:ext uri="{FF2B5EF4-FFF2-40B4-BE49-F238E27FC236}">
                    <a16:creationId xmlns:a16="http://schemas.microsoft.com/office/drawing/2014/main" id="{CEAD8C50-5631-40EA-9EFE-46FE725F023A}"/>
                  </a:ext>
                </a:extLst>
              </p:cNvPr>
              <p:cNvPicPr>
                <a:picLocks noChangeAspect="1"/>
              </p:cNvPicPr>
              <p:nvPr/>
            </p:nvPicPr>
            <p:blipFill>
              <a:blip r:embed="rId4"/>
              <a:stretch>
                <a:fillRect/>
              </a:stretch>
            </p:blipFill>
            <p:spPr>
              <a:xfrm>
                <a:off x="2213134" y="2137538"/>
                <a:ext cx="276225" cy="266700"/>
              </a:xfrm>
              <a:prstGeom prst="rect">
                <a:avLst/>
              </a:prstGeom>
              <a:grpFill/>
            </p:spPr>
          </p:pic>
        </p:grpSp>
      </p:grpSp>
      <p:sp>
        <p:nvSpPr>
          <p:cNvPr id="39" name="Oval 38">
            <a:extLst>
              <a:ext uri="{FF2B5EF4-FFF2-40B4-BE49-F238E27FC236}">
                <a16:creationId xmlns:a16="http://schemas.microsoft.com/office/drawing/2014/main" id="{8140A482-D574-4E6D-A68C-6E92E7B33B56}"/>
              </a:ext>
            </a:extLst>
          </p:cNvPr>
          <p:cNvSpPr/>
          <p:nvPr/>
        </p:nvSpPr>
        <p:spPr>
          <a:xfrm>
            <a:off x="3628885" y="4637659"/>
            <a:ext cx="95224" cy="95225"/>
          </a:xfrm>
          <a:prstGeom prst="ellipse">
            <a:avLst/>
          </a:prstGeom>
          <a:solidFill>
            <a:srgbClr val="FFCD00"/>
          </a:solidFill>
          <a:ln>
            <a:solidFill>
              <a:srgbClr val="4E5D5F"/>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595"/>
            <a:endParaRPr lang="en-US" sz="1499">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17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1BA80-FE02-4698-B921-97937389F4C9}"/>
              </a:ext>
            </a:extLst>
          </p:cNvPr>
          <p:cNvSpPr>
            <a:spLocks noGrp="1"/>
          </p:cNvSpPr>
          <p:nvPr>
            <p:ph type="body" sz="quarter" idx="10"/>
          </p:nvPr>
        </p:nvSpPr>
        <p:spPr>
          <a:xfrm>
            <a:off x="202278" y="251010"/>
            <a:ext cx="7847095" cy="771525"/>
          </a:xfrm>
        </p:spPr>
        <p:txBody>
          <a:bodyPr/>
          <a:lstStyle/>
          <a:p>
            <a:r>
              <a:rPr lang="en-US" sz="2800" err="1"/>
              <a:t>Composants</a:t>
            </a:r>
            <a:r>
              <a:rPr lang="en-US" sz="2800"/>
              <a:t> des </a:t>
            </a:r>
            <a:r>
              <a:rPr lang="en-US" sz="2800" err="1"/>
              <a:t>orthèses</a:t>
            </a:r>
            <a:r>
              <a:rPr lang="en-US" sz="2800"/>
              <a:t> et des bandages</a:t>
            </a:r>
          </a:p>
        </p:txBody>
      </p:sp>
      <p:sp>
        <p:nvSpPr>
          <p:cNvPr id="6" name="TextBox 5">
            <a:extLst>
              <a:ext uri="{FF2B5EF4-FFF2-40B4-BE49-F238E27FC236}">
                <a16:creationId xmlns:a16="http://schemas.microsoft.com/office/drawing/2014/main" id="{46B376B0-29B7-4638-94D5-A47D6F7FDEA4}"/>
              </a:ext>
            </a:extLst>
          </p:cNvPr>
          <p:cNvSpPr txBox="1"/>
          <p:nvPr/>
        </p:nvSpPr>
        <p:spPr>
          <a:xfrm>
            <a:off x="7506977" y="315052"/>
            <a:ext cx="1411729" cy="369332"/>
          </a:xfrm>
          <a:prstGeom prst="rect">
            <a:avLst/>
          </a:prstGeom>
          <a:solidFill>
            <a:schemeClr val="bg2"/>
          </a:solidFill>
          <a:ln w="15875">
            <a:solidFill>
              <a:srgbClr val="FFCD00"/>
            </a:solidFill>
          </a:ln>
        </p:spPr>
        <p:txBody>
          <a:bodyPr wrap="square" rtlCol="0">
            <a:spAutoFit/>
          </a:bodyPr>
          <a:lstStyle/>
          <a:p>
            <a:pPr algn="ctr"/>
            <a:r>
              <a:rPr lang="en-US" b="1">
                <a:solidFill>
                  <a:schemeClr val="bg1"/>
                </a:solidFill>
                <a:cs typeface="Arial"/>
              </a:rPr>
              <a:t>SUPPORT</a:t>
            </a:r>
            <a:endParaRPr lang="en-US" b="1">
              <a:solidFill>
                <a:schemeClr val="bg1"/>
              </a:solidFill>
            </a:endParaRPr>
          </a:p>
        </p:txBody>
      </p:sp>
      <p:sp>
        <p:nvSpPr>
          <p:cNvPr id="7" name="TextBox 6">
            <a:extLst>
              <a:ext uri="{FF2B5EF4-FFF2-40B4-BE49-F238E27FC236}">
                <a16:creationId xmlns:a16="http://schemas.microsoft.com/office/drawing/2014/main" id="{D4C1C2FB-CE31-410D-BCE9-2E18B21CE891}"/>
              </a:ext>
            </a:extLst>
          </p:cNvPr>
          <p:cNvSpPr txBox="1"/>
          <p:nvPr/>
        </p:nvSpPr>
        <p:spPr>
          <a:xfrm>
            <a:off x="8969506" y="315052"/>
            <a:ext cx="1411729" cy="369332"/>
          </a:xfrm>
          <a:prstGeom prst="rect">
            <a:avLst/>
          </a:prstGeom>
          <a:solidFill>
            <a:schemeClr val="bg2"/>
          </a:solidFill>
        </p:spPr>
        <p:txBody>
          <a:bodyPr wrap="square" rtlCol="0">
            <a:spAutoFit/>
          </a:bodyPr>
          <a:lstStyle/>
          <a:p>
            <a:pPr algn="ctr"/>
            <a:r>
              <a:rPr lang="en-US" b="1">
                <a:solidFill>
                  <a:schemeClr val="tx2"/>
                </a:solidFill>
                <a:cs typeface="Arial"/>
              </a:rPr>
              <a:t>COMFORT</a:t>
            </a:r>
            <a:endParaRPr lang="en-US" b="1">
              <a:solidFill>
                <a:schemeClr val="tx2"/>
              </a:solidFill>
            </a:endParaRPr>
          </a:p>
        </p:txBody>
      </p:sp>
      <p:sp>
        <p:nvSpPr>
          <p:cNvPr id="8" name="TextBox 7">
            <a:extLst>
              <a:ext uri="{FF2B5EF4-FFF2-40B4-BE49-F238E27FC236}">
                <a16:creationId xmlns:a16="http://schemas.microsoft.com/office/drawing/2014/main" id="{8F64E9E8-659A-41B5-AA67-67D88051ADBE}"/>
              </a:ext>
            </a:extLst>
          </p:cNvPr>
          <p:cNvSpPr txBox="1"/>
          <p:nvPr/>
        </p:nvSpPr>
        <p:spPr>
          <a:xfrm>
            <a:off x="10432035" y="315052"/>
            <a:ext cx="1411729" cy="369332"/>
          </a:xfrm>
          <a:prstGeom prst="rect">
            <a:avLst/>
          </a:prstGeom>
          <a:solidFill>
            <a:schemeClr val="bg2"/>
          </a:solidFill>
          <a:ln w="15875">
            <a:noFill/>
          </a:ln>
        </p:spPr>
        <p:txBody>
          <a:bodyPr wrap="square" rtlCol="0" anchor="t">
            <a:spAutoFit/>
          </a:bodyPr>
          <a:lstStyle/>
          <a:p>
            <a:pPr algn="ctr"/>
            <a:r>
              <a:rPr lang="en-US" b="1">
                <a:solidFill>
                  <a:schemeClr val="tx2"/>
                </a:solidFill>
                <a:cs typeface="Arial"/>
              </a:rPr>
              <a:t>AJUSTAGE</a:t>
            </a:r>
            <a:endParaRPr lang="en-US" b="1">
              <a:solidFill>
                <a:schemeClr val="tx2"/>
              </a:solidFill>
            </a:endParaRPr>
          </a:p>
        </p:txBody>
      </p:sp>
      <p:cxnSp>
        <p:nvCxnSpPr>
          <p:cNvPr id="18" name="Straight Connector 17">
            <a:extLst>
              <a:ext uri="{FF2B5EF4-FFF2-40B4-BE49-F238E27FC236}">
                <a16:creationId xmlns:a16="http://schemas.microsoft.com/office/drawing/2014/main" id="{D2AF4FB2-B1E4-4645-A0C5-D27DDE66605B}"/>
              </a:ext>
            </a:extLst>
          </p:cNvPr>
          <p:cNvCxnSpPr>
            <a:cxnSpLocks/>
          </p:cNvCxnSpPr>
          <p:nvPr/>
        </p:nvCxnSpPr>
        <p:spPr>
          <a:xfrm flipV="1">
            <a:off x="4037006" y="1352687"/>
            <a:ext cx="0" cy="4182443"/>
          </a:xfrm>
          <a:prstGeom prst="line">
            <a:avLst/>
          </a:prstGeom>
          <a:ln w="38100" cap="rnd" cmpd="sng">
            <a:solidFill>
              <a:srgbClr val="FFCD00"/>
            </a:solidFill>
          </a:ln>
          <a:effectLst/>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47A7FE40-CD46-4D0C-838C-2446C975EEE3}"/>
              </a:ext>
            </a:extLst>
          </p:cNvPr>
          <p:cNvGrpSpPr/>
          <p:nvPr/>
        </p:nvGrpSpPr>
        <p:grpSpPr>
          <a:xfrm>
            <a:off x="4644996" y="960841"/>
            <a:ext cx="2925510" cy="2448946"/>
            <a:chOff x="5363516" y="952995"/>
            <a:chExt cx="2925510" cy="2448946"/>
          </a:xfrm>
        </p:grpSpPr>
        <p:sp>
          <p:nvSpPr>
            <p:cNvPr id="14" name="TextBox 13">
              <a:extLst>
                <a:ext uri="{FF2B5EF4-FFF2-40B4-BE49-F238E27FC236}">
                  <a16:creationId xmlns:a16="http://schemas.microsoft.com/office/drawing/2014/main" id="{25EC653A-9006-4BDF-93A1-A38430AB7A3A}"/>
                </a:ext>
              </a:extLst>
            </p:cNvPr>
            <p:cNvSpPr txBox="1"/>
            <p:nvPr/>
          </p:nvSpPr>
          <p:spPr>
            <a:xfrm>
              <a:off x="5363516" y="2016946"/>
              <a:ext cx="2733906" cy="1384995"/>
            </a:xfrm>
            <a:prstGeom prst="rect">
              <a:avLst/>
            </a:prstGeom>
            <a:noFill/>
          </p:spPr>
          <p:txBody>
            <a:bodyPr wrap="square" rtlCol="0">
              <a:spAutoFit/>
            </a:bodyPr>
            <a:lstStyle/>
            <a:p>
              <a:pPr marL="171450" lvl="1" indent="-171450" defTabSz="444500">
                <a:buClr>
                  <a:prstClr val="black"/>
                </a:buClr>
                <a:buSzPct val="100000"/>
                <a:buFont typeface="Wingdings" charset="2"/>
                <a:buChar char="§"/>
              </a:pPr>
              <a:r>
                <a:rPr lang="fr-FR" sz="1400">
                  <a:solidFill>
                    <a:prstClr val="black"/>
                  </a:solidFill>
                  <a:cs typeface="Arial"/>
                </a:rPr>
                <a:t>Exerce de la pression</a:t>
              </a:r>
            </a:p>
            <a:p>
              <a:pPr marL="0" lvl="1" defTabSz="444500">
                <a:buClr>
                  <a:prstClr val="black"/>
                </a:buClr>
                <a:buSzPct val="100000"/>
              </a:pPr>
              <a:r>
                <a:rPr lang="fr-FR" sz="1400">
                  <a:solidFill>
                    <a:prstClr val="black"/>
                  </a:solidFill>
                  <a:cs typeface="Arial"/>
                </a:rPr>
                <a:t>   ciblée sur la zone affectée    </a:t>
              </a:r>
            </a:p>
            <a:p>
              <a:pPr marL="0" lvl="1" defTabSz="444500">
                <a:buClr>
                  <a:prstClr val="black"/>
                </a:buClr>
                <a:buSzPct val="100000"/>
              </a:pPr>
              <a:r>
                <a:rPr lang="fr-FR" sz="1400">
                  <a:solidFill>
                    <a:prstClr val="black"/>
                  </a:solidFill>
                  <a:cs typeface="Arial"/>
                </a:rPr>
                <a:t>   sans augmenter la pression </a:t>
              </a:r>
            </a:p>
            <a:p>
              <a:pPr marL="0" lvl="1" defTabSz="444500">
                <a:buClr>
                  <a:prstClr val="black"/>
                </a:buClr>
                <a:buSzPct val="100000"/>
              </a:pPr>
              <a:r>
                <a:rPr lang="fr-FR" sz="1400">
                  <a:solidFill>
                    <a:prstClr val="black"/>
                  </a:solidFill>
                  <a:cs typeface="Arial"/>
                </a:rPr>
                <a:t>   dans les zones adjacentes</a:t>
              </a:r>
            </a:p>
            <a:p>
              <a:pPr marL="171450" lvl="1" indent="-171450" defTabSz="444500">
                <a:buClr>
                  <a:prstClr val="black"/>
                </a:buClr>
                <a:buSzPct val="100000"/>
                <a:buFont typeface="Wingdings" charset="2"/>
                <a:buChar char="§"/>
              </a:pPr>
              <a:r>
                <a:rPr lang="fr-FR" sz="1400">
                  <a:solidFill>
                    <a:prstClr val="black"/>
                  </a:solidFill>
                  <a:cs typeface="Arial"/>
                </a:rPr>
                <a:t>Conçu pour offrir un ajustage personnalisé</a:t>
              </a:r>
              <a:endParaRPr lang="en-US" sz="1400">
                <a:solidFill>
                  <a:prstClr val="black"/>
                </a:solidFill>
                <a:cs typeface="Arial"/>
              </a:endParaRPr>
            </a:p>
          </p:txBody>
        </p:sp>
        <p:grpSp>
          <p:nvGrpSpPr>
            <p:cNvPr id="57" name="Group 56">
              <a:extLst>
                <a:ext uri="{FF2B5EF4-FFF2-40B4-BE49-F238E27FC236}">
                  <a16:creationId xmlns:a16="http://schemas.microsoft.com/office/drawing/2014/main" id="{CD6AF668-A1ED-4291-971A-8FF970E58754}"/>
                </a:ext>
              </a:extLst>
            </p:cNvPr>
            <p:cNvGrpSpPr/>
            <p:nvPr/>
          </p:nvGrpSpPr>
          <p:grpSpPr>
            <a:xfrm>
              <a:off x="5380084" y="952995"/>
              <a:ext cx="2908942" cy="1097280"/>
              <a:chOff x="3894659" y="776576"/>
              <a:chExt cx="2908942" cy="1097280"/>
            </a:xfrm>
          </p:grpSpPr>
          <p:grpSp>
            <p:nvGrpSpPr>
              <p:cNvPr id="54" name="Group 53">
                <a:extLst>
                  <a:ext uri="{FF2B5EF4-FFF2-40B4-BE49-F238E27FC236}">
                    <a16:creationId xmlns:a16="http://schemas.microsoft.com/office/drawing/2014/main" id="{E8DAC6C4-F973-4B97-A468-A887C41AF3D2}"/>
                  </a:ext>
                </a:extLst>
              </p:cNvPr>
              <p:cNvGrpSpPr/>
              <p:nvPr/>
            </p:nvGrpSpPr>
            <p:grpSpPr>
              <a:xfrm>
                <a:off x="3894659" y="1011049"/>
                <a:ext cx="2219194" cy="610297"/>
                <a:chOff x="5950549" y="5049805"/>
                <a:chExt cx="2219194" cy="610297"/>
              </a:xfrm>
            </p:grpSpPr>
            <p:sp>
              <p:nvSpPr>
                <p:cNvPr id="16" name="Rectangle 15">
                  <a:extLst>
                    <a:ext uri="{FF2B5EF4-FFF2-40B4-BE49-F238E27FC236}">
                      <a16:creationId xmlns:a16="http://schemas.microsoft.com/office/drawing/2014/main" id="{1758BE9E-341F-4ABE-B7D8-025E6F6419F8}"/>
                    </a:ext>
                  </a:extLst>
                </p:cNvPr>
                <p:cNvSpPr/>
                <p:nvPr/>
              </p:nvSpPr>
              <p:spPr>
                <a:xfrm rot="5400000">
                  <a:off x="6754997" y="4245357"/>
                  <a:ext cx="610297" cy="2219194"/>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73E51E92-88F5-4575-9AEC-91A62BD65F5E}"/>
                    </a:ext>
                  </a:extLst>
                </p:cNvPr>
                <p:cNvSpPr txBox="1"/>
                <p:nvPr/>
              </p:nvSpPr>
              <p:spPr>
                <a:xfrm>
                  <a:off x="5978370" y="5160312"/>
                  <a:ext cx="1377950" cy="314830"/>
                </a:xfrm>
                <a:prstGeom prst="rect">
                  <a:avLst/>
                </a:prstGeom>
                <a:noFill/>
              </p:spPr>
              <p:txBody>
                <a:bodyPr wrap="square" rtlCol="0">
                  <a:spAutoFit/>
                </a:bodyPr>
                <a:lstStyle/>
                <a:p>
                  <a:pPr>
                    <a:lnSpc>
                      <a:spcPct val="80000"/>
                    </a:lnSpc>
                  </a:pPr>
                  <a:r>
                    <a:rPr lang="en-US" b="1" err="1">
                      <a:solidFill>
                        <a:prstClr val="white"/>
                      </a:solidFill>
                      <a:cs typeface="Arial"/>
                    </a:rPr>
                    <a:t>Ajustable</a:t>
                  </a:r>
                  <a:endParaRPr lang="en-US" b="1" i="1">
                    <a:solidFill>
                      <a:prstClr val="white"/>
                    </a:solidFill>
                    <a:cs typeface="Arial"/>
                  </a:endParaRPr>
                </a:p>
              </p:txBody>
            </p:sp>
          </p:grpSp>
          <p:sp>
            <p:nvSpPr>
              <p:cNvPr id="20" name="Oval 19">
                <a:extLst>
                  <a:ext uri="{FF2B5EF4-FFF2-40B4-BE49-F238E27FC236}">
                    <a16:creationId xmlns:a16="http://schemas.microsoft.com/office/drawing/2014/main" id="{04ACCBE2-FC96-4D67-ADC9-4E1D4605AE29}"/>
                  </a:ext>
                </a:extLst>
              </p:cNvPr>
              <p:cNvSpPr/>
              <p:nvPr/>
            </p:nvSpPr>
            <p:spPr>
              <a:xfrm>
                <a:off x="5706321" y="776576"/>
                <a:ext cx="1097280" cy="1097280"/>
              </a:xfrm>
              <a:prstGeom prst="ellipse">
                <a:avLst/>
              </a:prstGeom>
              <a:blipFill rotWithShape="0">
                <a:blip r:embed="rId3" cstate="screen">
                  <a:extLst>
                    <a:ext uri="{28A0092B-C50C-407E-A947-70E740481C1C}">
                      <a14:useLocalDpi xmlns:a14="http://schemas.microsoft.com/office/drawing/2010/main"/>
                    </a:ext>
                  </a:extLst>
                </a:blip>
                <a:stretch>
                  <a:fillRect/>
                </a:stretch>
              </a:blipFill>
              <a:ln w="28575">
                <a:solidFill>
                  <a:schemeClr val="bg2"/>
                </a:solidFill>
              </a:ln>
              <a:effectLst/>
            </p:spPr>
            <p:style>
              <a:lnRef idx="3">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grpSp>
      <p:cxnSp>
        <p:nvCxnSpPr>
          <p:cNvPr id="26" name="Straight Connector 25">
            <a:extLst>
              <a:ext uri="{FF2B5EF4-FFF2-40B4-BE49-F238E27FC236}">
                <a16:creationId xmlns:a16="http://schemas.microsoft.com/office/drawing/2014/main" id="{09FF4454-43BB-42B8-8237-5D314B1324AD}"/>
              </a:ext>
            </a:extLst>
          </p:cNvPr>
          <p:cNvCxnSpPr/>
          <p:nvPr/>
        </p:nvCxnSpPr>
        <p:spPr>
          <a:xfrm flipV="1">
            <a:off x="8153400" y="1353312"/>
            <a:ext cx="0" cy="4178808"/>
          </a:xfrm>
          <a:prstGeom prst="line">
            <a:avLst/>
          </a:prstGeom>
          <a:ln w="38100" cap="rnd" cmpd="sng">
            <a:solidFill>
              <a:srgbClr val="FFCD00"/>
            </a:solidFill>
          </a:ln>
          <a:effectLst/>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0B6706BF-E712-4C78-9343-34E0A9DD869D}"/>
              </a:ext>
            </a:extLst>
          </p:cNvPr>
          <p:cNvGrpSpPr/>
          <p:nvPr/>
        </p:nvGrpSpPr>
        <p:grpSpPr>
          <a:xfrm>
            <a:off x="574268" y="960841"/>
            <a:ext cx="2937547" cy="2664389"/>
            <a:chOff x="1477852" y="952495"/>
            <a:chExt cx="2937547" cy="2664389"/>
          </a:xfrm>
        </p:grpSpPr>
        <p:sp>
          <p:nvSpPr>
            <p:cNvPr id="9" name="TextBox 8">
              <a:extLst>
                <a:ext uri="{FF2B5EF4-FFF2-40B4-BE49-F238E27FC236}">
                  <a16:creationId xmlns:a16="http://schemas.microsoft.com/office/drawing/2014/main" id="{3BB4863E-DA2B-4399-8244-A8088E9ED70B}"/>
                </a:ext>
              </a:extLst>
            </p:cNvPr>
            <p:cNvSpPr txBox="1"/>
            <p:nvPr/>
          </p:nvSpPr>
          <p:spPr>
            <a:xfrm>
              <a:off x="1511239" y="2016446"/>
              <a:ext cx="2836485" cy="1600438"/>
            </a:xfrm>
            <a:prstGeom prst="rect">
              <a:avLst/>
            </a:prstGeom>
            <a:noFill/>
          </p:spPr>
          <p:txBody>
            <a:bodyPr wrap="square" rtlCol="0">
              <a:spAutoFit/>
            </a:bodyPr>
            <a:lstStyle/>
            <a:p>
              <a:pPr marL="173736" lvl="1" indent="-173736" defTabSz="444500">
                <a:buClr>
                  <a:prstClr val="black"/>
                </a:buClr>
                <a:buSzPct val="100000"/>
                <a:buFont typeface="Wingdings" charset="2"/>
                <a:buChar char="§"/>
              </a:pPr>
              <a:r>
                <a:rPr lang="fr-FR" sz="1400" dirty="0">
                  <a:solidFill>
                    <a:prstClr val="black"/>
                  </a:solidFill>
                  <a:cs typeface="Arial"/>
                </a:rPr>
                <a:t>Rend le mouvement dans un seul plan possible</a:t>
              </a:r>
            </a:p>
            <a:p>
              <a:pPr marL="173736" lvl="1" indent="-173736" defTabSz="444500">
                <a:buClr>
                  <a:prstClr val="black"/>
                </a:buClr>
                <a:buSzPct val="100000"/>
                <a:buFont typeface="Wingdings" charset="2"/>
                <a:buChar char="§"/>
              </a:pPr>
              <a:r>
                <a:rPr lang="fr-FR" sz="1400" dirty="0">
                  <a:solidFill>
                    <a:prstClr val="black"/>
                  </a:solidFill>
                  <a:cs typeface="Arial"/>
                </a:rPr>
                <a:t>Couramment utilisées pour les genouillères pour aider à stabiliser les ligaments et prévenir les entorses et l’</a:t>
              </a:r>
              <a:r>
                <a:rPr lang="fr-FR" sz="1400" dirty="0" err="1">
                  <a:solidFill>
                    <a:prstClr val="black"/>
                  </a:solidFill>
                  <a:cs typeface="Arial"/>
                </a:rPr>
                <a:t>hyper-extension</a:t>
              </a:r>
              <a:r>
                <a:rPr lang="fr-FR" sz="1400" dirty="0">
                  <a:solidFill>
                    <a:prstClr val="black"/>
                  </a:solidFill>
                  <a:cs typeface="Arial"/>
                </a:rPr>
                <a:t> du genou</a:t>
              </a:r>
              <a:endParaRPr lang="en-US" sz="1400" dirty="0">
                <a:solidFill>
                  <a:prstClr val="black"/>
                </a:solidFill>
                <a:cs typeface="Arial"/>
              </a:endParaRPr>
            </a:p>
          </p:txBody>
        </p:sp>
        <p:grpSp>
          <p:nvGrpSpPr>
            <p:cNvPr id="60" name="Group 59">
              <a:extLst>
                <a:ext uri="{FF2B5EF4-FFF2-40B4-BE49-F238E27FC236}">
                  <a16:creationId xmlns:a16="http://schemas.microsoft.com/office/drawing/2014/main" id="{80A245B9-0ABC-4EA2-A1E7-094BB57192F7}"/>
                </a:ext>
              </a:extLst>
            </p:cNvPr>
            <p:cNvGrpSpPr/>
            <p:nvPr/>
          </p:nvGrpSpPr>
          <p:grpSpPr>
            <a:xfrm>
              <a:off x="1477852" y="952495"/>
              <a:ext cx="2937547" cy="1097280"/>
              <a:chOff x="5275294" y="3635685"/>
              <a:chExt cx="2937547" cy="1097280"/>
            </a:xfrm>
          </p:grpSpPr>
          <p:grpSp>
            <p:nvGrpSpPr>
              <p:cNvPr id="56" name="Group 55">
                <a:extLst>
                  <a:ext uri="{FF2B5EF4-FFF2-40B4-BE49-F238E27FC236}">
                    <a16:creationId xmlns:a16="http://schemas.microsoft.com/office/drawing/2014/main" id="{3756E6FE-6D30-4922-B72A-A86990B7405D}"/>
                  </a:ext>
                </a:extLst>
              </p:cNvPr>
              <p:cNvGrpSpPr/>
              <p:nvPr/>
            </p:nvGrpSpPr>
            <p:grpSpPr>
              <a:xfrm>
                <a:off x="5275294" y="3876535"/>
                <a:ext cx="2213875" cy="615579"/>
                <a:chOff x="197379" y="1174220"/>
                <a:chExt cx="2213875" cy="615579"/>
              </a:xfrm>
            </p:grpSpPr>
            <p:sp>
              <p:nvSpPr>
                <p:cNvPr id="11" name="Rectangle 10">
                  <a:extLst>
                    <a:ext uri="{FF2B5EF4-FFF2-40B4-BE49-F238E27FC236}">
                      <a16:creationId xmlns:a16="http://schemas.microsoft.com/office/drawing/2014/main" id="{5B6CD54E-AD40-4B53-9942-C3E90B7CEDF3}"/>
                    </a:ext>
                  </a:extLst>
                </p:cNvPr>
                <p:cNvSpPr/>
                <p:nvPr/>
              </p:nvSpPr>
              <p:spPr>
                <a:xfrm rot="5400000">
                  <a:off x="996527" y="375072"/>
                  <a:ext cx="615579" cy="2213875"/>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a16="http://schemas.microsoft.com/office/drawing/2014/main" id="{F9C1282C-F202-4333-BAB1-4DC0EF1D81FD}"/>
                    </a:ext>
                  </a:extLst>
                </p:cNvPr>
                <p:cNvSpPr txBox="1"/>
                <p:nvPr/>
              </p:nvSpPr>
              <p:spPr>
                <a:xfrm>
                  <a:off x="197379" y="1325216"/>
                  <a:ext cx="1377950" cy="313932"/>
                </a:xfrm>
                <a:prstGeom prst="rect">
                  <a:avLst/>
                </a:prstGeom>
                <a:noFill/>
              </p:spPr>
              <p:txBody>
                <a:bodyPr wrap="square" rtlCol="0">
                  <a:spAutoFit/>
                </a:bodyPr>
                <a:lstStyle/>
                <a:p>
                  <a:pPr>
                    <a:lnSpc>
                      <a:spcPct val="80000"/>
                    </a:lnSpc>
                  </a:pPr>
                  <a:r>
                    <a:rPr lang="en-US" b="1" err="1">
                      <a:solidFill>
                        <a:prstClr val="white"/>
                      </a:solidFill>
                      <a:cs typeface="Arial"/>
                    </a:rPr>
                    <a:t>Charnières</a:t>
                  </a:r>
                  <a:endParaRPr lang="en-US" b="1">
                    <a:solidFill>
                      <a:prstClr val="white"/>
                    </a:solidFill>
                    <a:cs typeface="Arial"/>
                  </a:endParaRPr>
                </a:p>
              </p:txBody>
            </p:sp>
          </p:grpSp>
          <p:pic>
            <p:nvPicPr>
              <p:cNvPr id="27" name="Picture 26" descr="Hinge 2.JPG">
                <a:extLst>
                  <a:ext uri="{FF2B5EF4-FFF2-40B4-BE49-F238E27FC236}">
                    <a16:creationId xmlns:a16="http://schemas.microsoft.com/office/drawing/2014/main" id="{32981551-ECFF-4A37-9FE1-F15520BE7AF4}"/>
                  </a:ext>
                </a:extLst>
              </p:cNvPr>
              <p:cNvPicPr>
                <a:picLocks/>
              </p:cNvPicPr>
              <p:nvPr/>
            </p:nvPicPr>
            <p:blipFill rotWithShape="1">
              <a:blip r:embed="rId4" cstate="screen">
                <a:extLst>
                  <a:ext uri="{28A0092B-C50C-407E-A947-70E740481C1C}">
                    <a14:useLocalDpi xmlns:a14="http://schemas.microsoft.com/office/drawing/2010/main"/>
                  </a:ext>
                </a:extLst>
              </a:blip>
              <a:srcRect l="-1"/>
              <a:stretch/>
            </p:blipFill>
            <p:spPr>
              <a:xfrm>
                <a:off x="7115561" y="3635685"/>
                <a:ext cx="1097280" cy="1097280"/>
              </a:xfrm>
              <a:prstGeom prst="ellipse">
                <a:avLst/>
              </a:prstGeom>
              <a:ln w="28575" cmpd="sng">
                <a:solidFill>
                  <a:schemeClr val="bg2"/>
                </a:solidFill>
              </a:ln>
            </p:spPr>
          </p:pic>
        </p:grpSp>
      </p:grpSp>
      <p:grpSp>
        <p:nvGrpSpPr>
          <p:cNvPr id="62" name="Group 61">
            <a:extLst>
              <a:ext uri="{FF2B5EF4-FFF2-40B4-BE49-F238E27FC236}">
                <a16:creationId xmlns:a16="http://schemas.microsoft.com/office/drawing/2014/main" id="{F02B9739-B270-4E26-988C-CDD066FE7F55}"/>
              </a:ext>
            </a:extLst>
          </p:cNvPr>
          <p:cNvGrpSpPr/>
          <p:nvPr/>
        </p:nvGrpSpPr>
        <p:grpSpPr>
          <a:xfrm>
            <a:off x="501923" y="3419764"/>
            <a:ext cx="3390959" cy="2415445"/>
            <a:chOff x="1764222" y="3664929"/>
            <a:chExt cx="3390959" cy="2415445"/>
          </a:xfrm>
        </p:grpSpPr>
        <p:sp>
          <p:nvSpPr>
            <p:cNvPr id="32" name="TextBox 31">
              <a:extLst>
                <a:ext uri="{FF2B5EF4-FFF2-40B4-BE49-F238E27FC236}">
                  <a16:creationId xmlns:a16="http://schemas.microsoft.com/office/drawing/2014/main" id="{09EACD0E-734E-4B29-80B0-196FB9AB86ED}"/>
                </a:ext>
              </a:extLst>
            </p:cNvPr>
            <p:cNvSpPr txBox="1"/>
            <p:nvPr/>
          </p:nvSpPr>
          <p:spPr>
            <a:xfrm>
              <a:off x="1764222" y="4695379"/>
              <a:ext cx="3390959" cy="1384995"/>
            </a:xfrm>
            <a:prstGeom prst="rect">
              <a:avLst/>
            </a:prstGeom>
            <a:noFill/>
          </p:spPr>
          <p:txBody>
            <a:bodyPr wrap="square" rtlCol="0">
              <a:spAutoFit/>
            </a:bodyPr>
            <a:lstStyle/>
            <a:p>
              <a:pPr marL="171450" lvl="1" indent="-171450" defTabSz="444500">
                <a:buClr>
                  <a:prstClr val="black"/>
                </a:buClr>
                <a:buSzPct val="100000"/>
                <a:buFont typeface="Wingdings" charset="2"/>
                <a:buChar char="§"/>
              </a:pPr>
              <a:r>
                <a:rPr lang="fr-FR" sz="1400">
                  <a:solidFill>
                    <a:prstClr val="black"/>
                  </a:solidFill>
                  <a:cs typeface="Arial"/>
                </a:rPr>
                <a:t>Limitent la mobilité des articulations </a:t>
              </a:r>
            </a:p>
            <a:p>
              <a:pPr marL="171450" lvl="1" indent="-171450" defTabSz="444500">
                <a:buClr>
                  <a:prstClr val="black"/>
                </a:buClr>
                <a:buSzPct val="100000"/>
                <a:buFont typeface="Wingdings" charset="2"/>
                <a:buChar char="§"/>
              </a:pPr>
              <a:r>
                <a:rPr lang="fr-FR" sz="1400">
                  <a:solidFill>
                    <a:prstClr val="black"/>
                  </a:solidFill>
                  <a:cs typeface="Arial"/>
                </a:rPr>
                <a:t>Aident à éviter les mouvements indésirables, réduisent le risque de blessures supplémentaires</a:t>
              </a:r>
            </a:p>
            <a:p>
              <a:pPr marL="171450" lvl="1" indent="-171450" defTabSz="444500">
                <a:buClr>
                  <a:prstClr val="black"/>
                </a:buClr>
                <a:buSzPct val="100000"/>
                <a:buFont typeface="Wingdings" charset="2"/>
                <a:buChar char="§"/>
              </a:pPr>
              <a:r>
                <a:rPr lang="fr-FR" sz="1400">
                  <a:solidFill>
                    <a:prstClr val="black"/>
                  </a:solidFill>
                  <a:cs typeface="Arial"/>
                </a:rPr>
                <a:t>Couramment utilisées dans les orthèses de poignet</a:t>
              </a:r>
              <a:endParaRPr lang="en-US" sz="1400">
                <a:solidFill>
                  <a:prstClr val="black"/>
                </a:solidFill>
                <a:cs typeface="Arial"/>
              </a:endParaRPr>
            </a:p>
          </p:txBody>
        </p:sp>
        <p:grpSp>
          <p:nvGrpSpPr>
            <p:cNvPr id="59" name="Group 58">
              <a:extLst>
                <a:ext uri="{FF2B5EF4-FFF2-40B4-BE49-F238E27FC236}">
                  <a16:creationId xmlns:a16="http://schemas.microsoft.com/office/drawing/2014/main" id="{6999AEB8-4558-42D6-8C2A-F37E5843753F}"/>
                </a:ext>
              </a:extLst>
            </p:cNvPr>
            <p:cNvGrpSpPr/>
            <p:nvPr/>
          </p:nvGrpSpPr>
          <p:grpSpPr>
            <a:xfrm>
              <a:off x="1790066" y="3664929"/>
              <a:ext cx="2929955" cy="1097280"/>
              <a:chOff x="5277954" y="3701115"/>
              <a:chExt cx="2929955" cy="1097280"/>
            </a:xfrm>
          </p:grpSpPr>
          <p:grpSp>
            <p:nvGrpSpPr>
              <p:cNvPr id="55" name="Group 54">
                <a:extLst>
                  <a:ext uri="{FF2B5EF4-FFF2-40B4-BE49-F238E27FC236}">
                    <a16:creationId xmlns:a16="http://schemas.microsoft.com/office/drawing/2014/main" id="{1EEA6BB6-9136-4C19-8649-6BB3196BC7A1}"/>
                  </a:ext>
                </a:extLst>
              </p:cNvPr>
              <p:cNvGrpSpPr/>
              <p:nvPr/>
            </p:nvGrpSpPr>
            <p:grpSpPr>
              <a:xfrm>
                <a:off x="5277954" y="3944606"/>
                <a:ext cx="2213874" cy="610297"/>
                <a:chOff x="408765" y="3190446"/>
                <a:chExt cx="2213874" cy="610297"/>
              </a:xfrm>
            </p:grpSpPr>
            <p:sp>
              <p:nvSpPr>
                <p:cNvPr id="31" name="Rectangle 30">
                  <a:extLst>
                    <a:ext uri="{FF2B5EF4-FFF2-40B4-BE49-F238E27FC236}">
                      <a16:creationId xmlns:a16="http://schemas.microsoft.com/office/drawing/2014/main" id="{0AF99756-BD1D-4C3B-926A-D1052925D9F0}"/>
                    </a:ext>
                  </a:extLst>
                </p:cNvPr>
                <p:cNvSpPr/>
                <p:nvPr/>
              </p:nvSpPr>
              <p:spPr>
                <a:xfrm rot="5400000">
                  <a:off x="1210553" y="2388658"/>
                  <a:ext cx="610297" cy="2213874"/>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4" name="TextBox 33">
                  <a:extLst>
                    <a:ext uri="{FF2B5EF4-FFF2-40B4-BE49-F238E27FC236}">
                      <a16:creationId xmlns:a16="http://schemas.microsoft.com/office/drawing/2014/main" id="{696FF17C-ED02-4224-A84A-6CDEA374BAD3}"/>
                    </a:ext>
                  </a:extLst>
                </p:cNvPr>
                <p:cNvSpPr txBox="1"/>
                <p:nvPr/>
              </p:nvSpPr>
              <p:spPr>
                <a:xfrm>
                  <a:off x="425264" y="3367107"/>
                  <a:ext cx="1377950" cy="313932"/>
                </a:xfrm>
                <a:prstGeom prst="rect">
                  <a:avLst/>
                </a:prstGeom>
                <a:noFill/>
              </p:spPr>
              <p:txBody>
                <a:bodyPr wrap="square" rtlCol="0">
                  <a:spAutoFit/>
                </a:bodyPr>
                <a:lstStyle/>
                <a:p>
                  <a:pPr>
                    <a:lnSpc>
                      <a:spcPct val="80000"/>
                    </a:lnSpc>
                  </a:pPr>
                  <a:r>
                    <a:rPr lang="en-US" b="1" err="1">
                      <a:solidFill>
                        <a:prstClr val="white"/>
                      </a:solidFill>
                      <a:cs typeface="Arial"/>
                    </a:rPr>
                    <a:t>Attelles</a:t>
                  </a:r>
                  <a:endParaRPr lang="en-US" b="1">
                    <a:solidFill>
                      <a:prstClr val="white"/>
                    </a:solidFill>
                    <a:cs typeface="Arial"/>
                  </a:endParaRPr>
                </a:p>
              </p:txBody>
            </p:sp>
          </p:grpSp>
          <p:pic>
            <p:nvPicPr>
              <p:cNvPr id="44" name="Picture 43" descr="Aluminum Splint.JPG">
                <a:extLst>
                  <a:ext uri="{FF2B5EF4-FFF2-40B4-BE49-F238E27FC236}">
                    <a16:creationId xmlns:a16="http://schemas.microsoft.com/office/drawing/2014/main" id="{B1355390-B238-4118-A618-C1CCA9D63EB9}"/>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7110629" y="3701115"/>
                <a:ext cx="1097280" cy="1097280"/>
              </a:xfrm>
              <a:prstGeom prst="ellipse">
                <a:avLst/>
              </a:prstGeom>
              <a:solidFill>
                <a:schemeClr val="bg2"/>
              </a:solidFill>
              <a:ln w="28575" cmpd="sng">
                <a:solidFill>
                  <a:schemeClr val="bg2"/>
                </a:solidFill>
              </a:ln>
            </p:spPr>
          </p:pic>
        </p:grpSp>
      </p:grpSp>
      <p:grpSp>
        <p:nvGrpSpPr>
          <p:cNvPr id="61" name="Group 60">
            <a:extLst>
              <a:ext uri="{FF2B5EF4-FFF2-40B4-BE49-F238E27FC236}">
                <a16:creationId xmlns:a16="http://schemas.microsoft.com/office/drawing/2014/main" id="{DC9C54A3-A38C-474B-8B48-A4E58BAF2C50}"/>
              </a:ext>
            </a:extLst>
          </p:cNvPr>
          <p:cNvGrpSpPr/>
          <p:nvPr/>
        </p:nvGrpSpPr>
        <p:grpSpPr>
          <a:xfrm>
            <a:off x="4632960" y="3608963"/>
            <a:ext cx="2932613" cy="1833290"/>
            <a:chOff x="5344992" y="3664929"/>
            <a:chExt cx="2932613" cy="2067413"/>
          </a:xfrm>
        </p:grpSpPr>
        <p:sp>
          <p:nvSpPr>
            <p:cNvPr id="36" name="TextBox 35">
              <a:extLst>
                <a:ext uri="{FF2B5EF4-FFF2-40B4-BE49-F238E27FC236}">
                  <a16:creationId xmlns:a16="http://schemas.microsoft.com/office/drawing/2014/main" id="{6D16EC64-25F4-48B1-98E2-A6EB975BE8A2}"/>
                </a:ext>
              </a:extLst>
            </p:cNvPr>
            <p:cNvSpPr txBox="1"/>
            <p:nvPr/>
          </p:nvSpPr>
          <p:spPr>
            <a:xfrm>
              <a:off x="5438942" y="4778235"/>
              <a:ext cx="2343186" cy="954107"/>
            </a:xfrm>
            <a:prstGeom prst="rect">
              <a:avLst/>
            </a:prstGeom>
            <a:noFill/>
          </p:spPr>
          <p:txBody>
            <a:bodyPr wrap="square" rtlCol="0">
              <a:spAutoFit/>
            </a:bodyPr>
            <a:lstStyle/>
            <a:p>
              <a:pPr marL="171450" lvl="1" indent="-171450" defTabSz="444500">
                <a:spcBef>
                  <a:spcPts val="600"/>
                </a:spcBef>
                <a:spcAft>
                  <a:spcPts val="500"/>
                </a:spcAft>
                <a:buClr>
                  <a:prstClr val="black"/>
                </a:buClr>
                <a:buSzPct val="100000"/>
                <a:buFont typeface="Wingdings" charset="2"/>
                <a:buChar char="§"/>
              </a:pPr>
              <a:r>
                <a:rPr lang="en-US" sz="1400" err="1">
                  <a:solidFill>
                    <a:prstClr val="black"/>
                  </a:solidFill>
                  <a:cs typeface="Arial"/>
                </a:rPr>
                <a:t>Offrent</a:t>
              </a:r>
              <a:r>
                <a:rPr lang="en-US" sz="1400">
                  <a:solidFill>
                    <a:prstClr val="black"/>
                  </a:solidFill>
                  <a:cs typeface="Arial"/>
                </a:rPr>
                <a:t> de la compression </a:t>
              </a:r>
              <a:r>
                <a:rPr lang="en-US" sz="1400" err="1">
                  <a:solidFill>
                    <a:prstClr val="black"/>
                  </a:solidFill>
                  <a:cs typeface="Arial"/>
                </a:rPr>
                <a:t>ciblée</a:t>
              </a:r>
              <a:r>
                <a:rPr lang="en-US" sz="1400">
                  <a:solidFill>
                    <a:prstClr val="black"/>
                  </a:solidFill>
                  <a:cs typeface="Arial"/>
                </a:rPr>
                <a:t>, </a:t>
              </a:r>
              <a:r>
                <a:rPr lang="en-US" sz="1400" err="1">
                  <a:solidFill>
                    <a:prstClr val="black"/>
                  </a:solidFill>
                  <a:cs typeface="Arial"/>
                </a:rPr>
                <a:t>confort</a:t>
              </a:r>
              <a:r>
                <a:rPr lang="en-US" sz="1400">
                  <a:solidFill>
                    <a:prstClr val="black"/>
                  </a:solidFill>
                  <a:cs typeface="Arial"/>
                </a:rPr>
                <a:t> et un </a:t>
              </a:r>
              <a:r>
                <a:rPr lang="en-US" sz="1400" err="1">
                  <a:solidFill>
                    <a:prstClr val="black"/>
                  </a:solidFill>
                  <a:cs typeface="Arial"/>
                </a:rPr>
                <a:t>ajustage</a:t>
              </a:r>
              <a:r>
                <a:rPr lang="en-US" sz="1400">
                  <a:solidFill>
                    <a:prstClr val="black"/>
                  </a:solidFill>
                  <a:cs typeface="Arial"/>
                </a:rPr>
                <a:t> </a:t>
              </a:r>
              <a:r>
                <a:rPr lang="en-US" sz="1400" err="1">
                  <a:solidFill>
                    <a:prstClr val="black"/>
                  </a:solidFill>
                  <a:cs typeface="Arial"/>
                </a:rPr>
                <a:t>optimalisé</a:t>
              </a:r>
              <a:endParaRPr lang="en-US" sz="1400">
                <a:solidFill>
                  <a:prstClr val="black"/>
                </a:solidFill>
                <a:cs typeface="Arial"/>
              </a:endParaRPr>
            </a:p>
          </p:txBody>
        </p:sp>
        <p:grpSp>
          <p:nvGrpSpPr>
            <p:cNvPr id="58" name="Group 57">
              <a:extLst>
                <a:ext uri="{FF2B5EF4-FFF2-40B4-BE49-F238E27FC236}">
                  <a16:creationId xmlns:a16="http://schemas.microsoft.com/office/drawing/2014/main" id="{6E2A8F37-BBAA-416D-B767-B4569F220692}"/>
                </a:ext>
              </a:extLst>
            </p:cNvPr>
            <p:cNvGrpSpPr/>
            <p:nvPr/>
          </p:nvGrpSpPr>
          <p:grpSpPr>
            <a:xfrm>
              <a:off x="5344992" y="3664929"/>
              <a:ext cx="2932613" cy="1097280"/>
              <a:chOff x="5275296" y="3551611"/>
              <a:chExt cx="2932613" cy="1097280"/>
            </a:xfrm>
          </p:grpSpPr>
          <p:grpSp>
            <p:nvGrpSpPr>
              <p:cNvPr id="52" name="Group 51">
                <a:extLst>
                  <a:ext uri="{FF2B5EF4-FFF2-40B4-BE49-F238E27FC236}">
                    <a16:creationId xmlns:a16="http://schemas.microsoft.com/office/drawing/2014/main" id="{E5F40E2F-7434-4047-BD1B-59044A2848DE}"/>
                  </a:ext>
                </a:extLst>
              </p:cNvPr>
              <p:cNvGrpSpPr/>
              <p:nvPr/>
            </p:nvGrpSpPr>
            <p:grpSpPr>
              <a:xfrm>
                <a:off x="5275296" y="3790798"/>
                <a:ext cx="2219193" cy="610296"/>
                <a:chOff x="6249923" y="5005690"/>
                <a:chExt cx="2219193" cy="610296"/>
              </a:xfrm>
            </p:grpSpPr>
            <p:sp>
              <p:nvSpPr>
                <p:cNvPr id="30" name="Rectangle 29">
                  <a:extLst>
                    <a:ext uri="{FF2B5EF4-FFF2-40B4-BE49-F238E27FC236}">
                      <a16:creationId xmlns:a16="http://schemas.microsoft.com/office/drawing/2014/main" id="{E9222529-121D-429C-8514-537AD0355B5F}"/>
                    </a:ext>
                  </a:extLst>
                </p:cNvPr>
                <p:cNvSpPr/>
                <p:nvPr/>
              </p:nvSpPr>
              <p:spPr>
                <a:xfrm rot="5400000">
                  <a:off x="7054372" y="4201241"/>
                  <a:ext cx="610296" cy="2219193"/>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8" name="TextBox 37">
                  <a:extLst>
                    <a:ext uri="{FF2B5EF4-FFF2-40B4-BE49-F238E27FC236}">
                      <a16:creationId xmlns:a16="http://schemas.microsoft.com/office/drawing/2014/main" id="{2F5802ED-C8E1-4064-8154-3137F2D7AC97}"/>
                    </a:ext>
                  </a:extLst>
                </p:cNvPr>
                <p:cNvSpPr txBox="1"/>
                <p:nvPr/>
              </p:nvSpPr>
              <p:spPr>
                <a:xfrm>
                  <a:off x="6281840" y="5061600"/>
                  <a:ext cx="1671115" cy="536429"/>
                </a:xfrm>
                <a:prstGeom prst="rect">
                  <a:avLst/>
                </a:prstGeom>
                <a:noFill/>
              </p:spPr>
              <p:txBody>
                <a:bodyPr wrap="square" rtlCol="0">
                  <a:spAutoFit/>
                </a:bodyPr>
                <a:lstStyle/>
                <a:p>
                  <a:pPr>
                    <a:lnSpc>
                      <a:spcPct val="80000"/>
                    </a:lnSpc>
                  </a:pPr>
                  <a:r>
                    <a:rPr lang="en-US" b="1" err="1">
                      <a:solidFill>
                        <a:prstClr val="white"/>
                      </a:solidFill>
                      <a:cs typeface="Arial"/>
                    </a:rPr>
                    <a:t>Coussins</a:t>
                  </a:r>
                  <a:r>
                    <a:rPr lang="en-US" b="1">
                      <a:solidFill>
                        <a:prstClr val="white"/>
                      </a:solidFill>
                      <a:cs typeface="Arial"/>
                    </a:rPr>
                    <a:t> de gel/mousse</a:t>
                  </a:r>
                </a:p>
              </p:txBody>
            </p:sp>
          </p:grpSp>
          <p:pic>
            <p:nvPicPr>
              <p:cNvPr id="45" name="Picture 44" descr="Blue Jell Pad 3.JPG">
                <a:extLst>
                  <a:ext uri="{FF2B5EF4-FFF2-40B4-BE49-F238E27FC236}">
                    <a16:creationId xmlns:a16="http://schemas.microsoft.com/office/drawing/2014/main" id="{B71F2711-BBD5-4D94-812C-4D42564620CA}"/>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110629" y="3551611"/>
                <a:ext cx="1097280" cy="1097280"/>
              </a:xfrm>
              <a:prstGeom prst="ellipse">
                <a:avLst/>
              </a:prstGeom>
              <a:solidFill>
                <a:schemeClr val="bg2"/>
              </a:solidFill>
              <a:ln w="28575" cmpd="sng">
                <a:solidFill>
                  <a:schemeClr val="bg2"/>
                </a:solidFill>
              </a:ln>
            </p:spPr>
          </p:pic>
        </p:grpSp>
      </p:grpSp>
      <p:grpSp>
        <p:nvGrpSpPr>
          <p:cNvPr id="67" name="Group 66">
            <a:extLst>
              <a:ext uri="{FF2B5EF4-FFF2-40B4-BE49-F238E27FC236}">
                <a16:creationId xmlns:a16="http://schemas.microsoft.com/office/drawing/2014/main" id="{65071BC6-1B29-4F37-8AC9-AB734DCFD9AC}"/>
              </a:ext>
            </a:extLst>
          </p:cNvPr>
          <p:cNvGrpSpPr/>
          <p:nvPr/>
        </p:nvGrpSpPr>
        <p:grpSpPr>
          <a:xfrm>
            <a:off x="8752283" y="901687"/>
            <a:ext cx="2937794" cy="4540565"/>
            <a:chOff x="8572758" y="906214"/>
            <a:chExt cx="2937794" cy="4540565"/>
          </a:xfrm>
        </p:grpSpPr>
        <p:grpSp>
          <p:nvGrpSpPr>
            <p:cNvPr id="50" name="Group 49">
              <a:extLst>
                <a:ext uri="{FF2B5EF4-FFF2-40B4-BE49-F238E27FC236}">
                  <a16:creationId xmlns:a16="http://schemas.microsoft.com/office/drawing/2014/main" id="{4F66D195-574C-4309-A76E-62791985A6A3}"/>
                </a:ext>
              </a:extLst>
            </p:cNvPr>
            <p:cNvGrpSpPr/>
            <p:nvPr/>
          </p:nvGrpSpPr>
          <p:grpSpPr>
            <a:xfrm>
              <a:off x="8574868" y="906214"/>
              <a:ext cx="2935684" cy="2949261"/>
              <a:chOff x="8469118" y="921024"/>
              <a:chExt cx="2935684" cy="2949261"/>
            </a:xfrm>
          </p:grpSpPr>
          <p:sp>
            <p:nvSpPr>
              <p:cNvPr id="21" name="TextBox 20">
                <a:extLst>
                  <a:ext uri="{FF2B5EF4-FFF2-40B4-BE49-F238E27FC236}">
                    <a16:creationId xmlns:a16="http://schemas.microsoft.com/office/drawing/2014/main" id="{2C77B6D4-420A-42C9-8F6D-73BA206CD37E}"/>
                  </a:ext>
                </a:extLst>
              </p:cNvPr>
              <p:cNvSpPr txBox="1"/>
              <p:nvPr/>
            </p:nvSpPr>
            <p:spPr>
              <a:xfrm>
                <a:off x="8490113" y="2054403"/>
                <a:ext cx="2492718" cy="1815882"/>
              </a:xfrm>
              <a:prstGeom prst="rect">
                <a:avLst/>
              </a:prstGeom>
              <a:noFill/>
            </p:spPr>
            <p:txBody>
              <a:bodyPr wrap="square" rtlCol="0">
                <a:spAutoFit/>
              </a:bodyPr>
              <a:lstStyle/>
              <a:p>
                <a:pPr marL="173736" lvl="1" indent="-173736" defTabSz="444500">
                  <a:buClr>
                    <a:prstClr val="black"/>
                  </a:buClr>
                  <a:buSzPct val="100000"/>
                  <a:buFont typeface="Wingdings" charset="2"/>
                  <a:buChar char="§"/>
                </a:pPr>
                <a:r>
                  <a:rPr lang="en-US" sz="1400" err="1">
                    <a:solidFill>
                      <a:prstClr val="black"/>
                    </a:solidFill>
                    <a:cs typeface="Arial"/>
                  </a:rPr>
                  <a:t>Augmentent</a:t>
                </a:r>
                <a:r>
                  <a:rPr lang="en-US" sz="1400">
                    <a:solidFill>
                      <a:prstClr val="black"/>
                    </a:solidFill>
                    <a:cs typeface="Arial"/>
                  </a:rPr>
                  <a:t> la </a:t>
                </a:r>
                <a:r>
                  <a:rPr lang="en-US" sz="1400" err="1">
                    <a:solidFill>
                      <a:prstClr val="black"/>
                    </a:solidFill>
                    <a:cs typeface="Arial"/>
                  </a:rPr>
                  <a:t>rigidité</a:t>
                </a:r>
                <a:r>
                  <a:rPr lang="en-US" sz="1400">
                    <a:solidFill>
                      <a:prstClr val="black"/>
                    </a:solidFill>
                    <a:cs typeface="Arial"/>
                  </a:rPr>
                  <a:t> du </a:t>
                </a:r>
                <a:r>
                  <a:rPr lang="en-US" sz="1400" err="1">
                    <a:solidFill>
                      <a:prstClr val="black"/>
                    </a:solidFill>
                    <a:cs typeface="Arial"/>
                  </a:rPr>
                  <a:t>matériau</a:t>
                </a:r>
                <a:r>
                  <a:rPr lang="en-US" sz="1400">
                    <a:solidFill>
                      <a:prstClr val="black"/>
                    </a:solidFill>
                    <a:cs typeface="Arial"/>
                  </a:rPr>
                  <a:t> sous-</a:t>
                </a:r>
                <a:r>
                  <a:rPr lang="en-US" sz="1400" err="1">
                    <a:solidFill>
                      <a:prstClr val="black"/>
                    </a:solidFill>
                    <a:cs typeface="Arial"/>
                  </a:rPr>
                  <a:t>jacent</a:t>
                </a:r>
                <a:r>
                  <a:rPr lang="en-US" sz="1400">
                    <a:solidFill>
                      <a:prstClr val="black"/>
                    </a:solidFill>
                    <a:cs typeface="Arial"/>
                  </a:rPr>
                  <a:t> pour </a:t>
                </a:r>
                <a:r>
                  <a:rPr lang="en-US" sz="1400" err="1">
                    <a:solidFill>
                      <a:prstClr val="black"/>
                    </a:solidFill>
                    <a:cs typeface="Arial"/>
                  </a:rPr>
                  <a:t>offrir</a:t>
                </a:r>
                <a:r>
                  <a:rPr lang="en-US" sz="1400">
                    <a:solidFill>
                      <a:prstClr val="black"/>
                    </a:solidFill>
                    <a:cs typeface="Arial"/>
                  </a:rPr>
                  <a:t> de la </a:t>
                </a:r>
                <a:r>
                  <a:rPr lang="en-US" sz="1400" err="1">
                    <a:solidFill>
                      <a:prstClr val="black"/>
                    </a:solidFill>
                    <a:cs typeface="Arial"/>
                  </a:rPr>
                  <a:t>stabilité</a:t>
                </a:r>
                <a:r>
                  <a:rPr lang="en-US" sz="1400">
                    <a:solidFill>
                      <a:prstClr val="black"/>
                    </a:solidFill>
                    <a:cs typeface="Arial"/>
                  </a:rPr>
                  <a:t> tout </a:t>
                </a:r>
                <a:r>
                  <a:rPr lang="en-US" sz="1400" err="1">
                    <a:solidFill>
                      <a:prstClr val="black"/>
                    </a:solidFill>
                    <a:cs typeface="Arial"/>
                  </a:rPr>
                  <a:t>en</a:t>
                </a:r>
                <a:r>
                  <a:rPr lang="en-US" sz="1400">
                    <a:solidFill>
                      <a:prstClr val="black"/>
                    </a:solidFill>
                    <a:cs typeface="Arial"/>
                  </a:rPr>
                  <a:t> </a:t>
                </a:r>
                <a:r>
                  <a:rPr lang="en-US" sz="1400" err="1">
                    <a:solidFill>
                      <a:prstClr val="black"/>
                    </a:solidFill>
                    <a:cs typeface="Arial"/>
                  </a:rPr>
                  <a:t>permettant</a:t>
                </a:r>
                <a:r>
                  <a:rPr lang="en-US" sz="1400">
                    <a:solidFill>
                      <a:prstClr val="black"/>
                    </a:solidFill>
                    <a:cs typeface="Arial"/>
                  </a:rPr>
                  <a:t> </a:t>
                </a:r>
                <a:r>
                  <a:rPr lang="en-US" sz="1400" err="1">
                    <a:solidFill>
                      <a:prstClr val="black"/>
                    </a:solidFill>
                    <a:cs typeface="Arial"/>
                  </a:rPr>
                  <a:t>une</a:t>
                </a:r>
                <a:r>
                  <a:rPr lang="en-US" sz="1400">
                    <a:solidFill>
                      <a:prstClr val="black"/>
                    </a:solidFill>
                    <a:cs typeface="Arial"/>
                  </a:rPr>
                  <a:t> </a:t>
                </a:r>
                <a:r>
                  <a:rPr lang="en-US" sz="1400" err="1">
                    <a:solidFill>
                      <a:prstClr val="black"/>
                    </a:solidFill>
                    <a:cs typeface="Arial"/>
                  </a:rPr>
                  <a:t>certaine</a:t>
                </a:r>
                <a:r>
                  <a:rPr lang="en-US" sz="1400">
                    <a:solidFill>
                      <a:prstClr val="black"/>
                    </a:solidFill>
                    <a:cs typeface="Arial"/>
                  </a:rPr>
                  <a:t> </a:t>
                </a:r>
                <a:r>
                  <a:rPr lang="en-US" sz="1400" err="1">
                    <a:solidFill>
                      <a:prstClr val="black"/>
                    </a:solidFill>
                    <a:cs typeface="Arial"/>
                  </a:rPr>
                  <a:t>flexibilité</a:t>
                </a:r>
                <a:endParaRPr lang="en-US" sz="1400">
                  <a:solidFill>
                    <a:prstClr val="black"/>
                  </a:solidFill>
                  <a:cs typeface="Arial"/>
                </a:endParaRPr>
              </a:p>
              <a:p>
                <a:pPr marL="173736" lvl="1" indent="-173736" defTabSz="444500">
                  <a:buClr>
                    <a:prstClr val="black"/>
                  </a:buClr>
                  <a:buSzPct val="100000"/>
                  <a:buFont typeface="Wingdings" charset="2"/>
                  <a:buChar char="§"/>
                </a:pPr>
                <a:r>
                  <a:rPr lang="en-US" sz="1400" err="1">
                    <a:solidFill>
                      <a:prstClr val="black"/>
                    </a:solidFill>
                    <a:cs typeface="Arial"/>
                  </a:rPr>
                  <a:t>S’utilise</a:t>
                </a:r>
                <a:r>
                  <a:rPr lang="en-US" sz="1400">
                    <a:solidFill>
                      <a:prstClr val="black"/>
                    </a:solidFill>
                    <a:cs typeface="Arial"/>
                  </a:rPr>
                  <a:t> </a:t>
                </a:r>
                <a:r>
                  <a:rPr lang="en-US" sz="1400" err="1">
                    <a:solidFill>
                      <a:prstClr val="black"/>
                    </a:solidFill>
                    <a:cs typeface="Arial"/>
                  </a:rPr>
                  <a:t>d’habitude</a:t>
                </a:r>
                <a:r>
                  <a:rPr lang="en-US" sz="1400">
                    <a:solidFill>
                      <a:prstClr val="black"/>
                    </a:solidFill>
                    <a:cs typeface="Arial"/>
                  </a:rPr>
                  <a:t> pour les </a:t>
                </a:r>
                <a:r>
                  <a:rPr lang="en-US" sz="1400" err="1">
                    <a:solidFill>
                      <a:prstClr val="black"/>
                    </a:solidFill>
                    <a:cs typeface="Arial"/>
                  </a:rPr>
                  <a:t>genouillères</a:t>
                </a:r>
                <a:r>
                  <a:rPr lang="en-US" sz="1400">
                    <a:solidFill>
                      <a:prstClr val="black"/>
                    </a:solidFill>
                    <a:cs typeface="Arial"/>
                  </a:rPr>
                  <a:t> et les ceintures </a:t>
                </a:r>
                <a:r>
                  <a:rPr lang="en-US" sz="1400" err="1">
                    <a:solidFill>
                      <a:prstClr val="black"/>
                    </a:solidFill>
                    <a:cs typeface="Arial"/>
                  </a:rPr>
                  <a:t>dorsales</a:t>
                </a:r>
                <a:endParaRPr lang="en-US" sz="1400">
                  <a:solidFill>
                    <a:prstClr val="black"/>
                  </a:solidFill>
                  <a:cs typeface="Arial"/>
                </a:endParaRPr>
              </a:p>
            </p:txBody>
          </p:sp>
          <p:grpSp>
            <p:nvGrpSpPr>
              <p:cNvPr id="48" name="Group 47">
                <a:extLst>
                  <a:ext uri="{FF2B5EF4-FFF2-40B4-BE49-F238E27FC236}">
                    <a16:creationId xmlns:a16="http://schemas.microsoft.com/office/drawing/2014/main" id="{CF59F8ED-0A28-4115-808C-BD3BB8799F7D}"/>
                  </a:ext>
                </a:extLst>
              </p:cNvPr>
              <p:cNvGrpSpPr/>
              <p:nvPr/>
            </p:nvGrpSpPr>
            <p:grpSpPr>
              <a:xfrm>
                <a:off x="8469118" y="921024"/>
                <a:ext cx="2935684" cy="1097280"/>
                <a:chOff x="8469118" y="2433425"/>
                <a:chExt cx="2935684" cy="1097280"/>
              </a:xfrm>
            </p:grpSpPr>
            <p:grpSp>
              <p:nvGrpSpPr>
                <p:cNvPr id="47" name="Group 46">
                  <a:extLst>
                    <a:ext uri="{FF2B5EF4-FFF2-40B4-BE49-F238E27FC236}">
                      <a16:creationId xmlns:a16="http://schemas.microsoft.com/office/drawing/2014/main" id="{8BDB5469-37C8-47A7-81A1-6EB5FACFB4B4}"/>
                    </a:ext>
                  </a:extLst>
                </p:cNvPr>
                <p:cNvGrpSpPr/>
                <p:nvPr/>
              </p:nvGrpSpPr>
              <p:grpSpPr>
                <a:xfrm>
                  <a:off x="8469118" y="2729737"/>
                  <a:ext cx="2217084" cy="575525"/>
                  <a:chOff x="6306068" y="1286454"/>
                  <a:chExt cx="2217084" cy="575525"/>
                </a:xfrm>
              </p:grpSpPr>
              <p:sp>
                <p:nvSpPr>
                  <p:cNvPr id="23" name="Rectangle 22">
                    <a:extLst>
                      <a:ext uri="{FF2B5EF4-FFF2-40B4-BE49-F238E27FC236}">
                        <a16:creationId xmlns:a16="http://schemas.microsoft.com/office/drawing/2014/main" id="{73558AD3-7931-426D-BB5A-5B867AC2BF8D}"/>
                      </a:ext>
                    </a:extLst>
                  </p:cNvPr>
                  <p:cNvSpPr/>
                  <p:nvPr/>
                </p:nvSpPr>
                <p:spPr>
                  <a:xfrm rot="5400000">
                    <a:off x="7126847" y="465675"/>
                    <a:ext cx="575525" cy="2217084"/>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id="{8F954436-C5B1-4052-807E-59AF294A852C}"/>
                      </a:ext>
                    </a:extLst>
                  </p:cNvPr>
                  <p:cNvSpPr txBox="1"/>
                  <p:nvPr/>
                </p:nvSpPr>
                <p:spPr>
                  <a:xfrm>
                    <a:off x="6356739" y="1394276"/>
                    <a:ext cx="1726849" cy="313932"/>
                  </a:xfrm>
                  <a:prstGeom prst="rect">
                    <a:avLst/>
                  </a:prstGeom>
                  <a:noFill/>
                </p:spPr>
                <p:txBody>
                  <a:bodyPr wrap="square" rtlCol="0">
                    <a:spAutoFit/>
                  </a:bodyPr>
                  <a:lstStyle/>
                  <a:p>
                    <a:pPr>
                      <a:lnSpc>
                        <a:spcPct val="80000"/>
                      </a:lnSpc>
                    </a:pPr>
                    <a:r>
                      <a:rPr lang="en-US" b="1" err="1">
                        <a:solidFill>
                          <a:prstClr val="white"/>
                        </a:solidFill>
                        <a:latin typeface="Arial"/>
                        <a:cs typeface="Arial"/>
                      </a:rPr>
                      <a:t>Stabilisateurs</a:t>
                    </a:r>
                    <a:endParaRPr lang="en-US" b="1">
                      <a:solidFill>
                        <a:prstClr val="white"/>
                      </a:solidFill>
                      <a:latin typeface="Arial"/>
                      <a:cs typeface="Arial"/>
                    </a:endParaRPr>
                  </a:p>
                </p:txBody>
              </p:sp>
            </p:grpSp>
            <p:pic>
              <p:nvPicPr>
                <p:cNvPr id="28" name="Picture 27" descr="Metal Spiral Stay.JPG">
                  <a:extLst>
                    <a:ext uri="{FF2B5EF4-FFF2-40B4-BE49-F238E27FC236}">
                      <a16:creationId xmlns:a16="http://schemas.microsoft.com/office/drawing/2014/main" id="{0F52DA43-901F-418D-97B0-44CF0E3EC3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09383" y="2433425"/>
                  <a:ext cx="1095419" cy="1097280"/>
                </a:xfrm>
                <a:prstGeom prst="ellipse">
                  <a:avLst/>
                </a:prstGeom>
                <a:ln w="28575" cmpd="sng">
                  <a:solidFill>
                    <a:schemeClr val="bg2"/>
                  </a:solidFill>
                </a:ln>
              </p:spPr>
            </p:pic>
          </p:grpSp>
        </p:grpSp>
        <p:grpSp>
          <p:nvGrpSpPr>
            <p:cNvPr id="53" name="Group 52">
              <a:extLst>
                <a:ext uri="{FF2B5EF4-FFF2-40B4-BE49-F238E27FC236}">
                  <a16:creationId xmlns:a16="http://schemas.microsoft.com/office/drawing/2014/main" id="{58621C96-8C66-4E33-830A-D18D947942B8}"/>
                </a:ext>
              </a:extLst>
            </p:cNvPr>
            <p:cNvGrpSpPr/>
            <p:nvPr/>
          </p:nvGrpSpPr>
          <p:grpSpPr>
            <a:xfrm>
              <a:off x="8572758" y="3608962"/>
              <a:ext cx="2937794" cy="1837817"/>
              <a:chOff x="8461453" y="3681039"/>
              <a:chExt cx="2937794" cy="1837817"/>
            </a:xfrm>
          </p:grpSpPr>
          <p:sp>
            <p:nvSpPr>
              <p:cNvPr id="40" name="TextBox 39">
                <a:extLst>
                  <a:ext uri="{FF2B5EF4-FFF2-40B4-BE49-F238E27FC236}">
                    <a16:creationId xmlns:a16="http://schemas.microsoft.com/office/drawing/2014/main" id="{ABF6DFA2-8DDB-4274-9F9D-BCED62A7DB84}"/>
                  </a:ext>
                </a:extLst>
              </p:cNvPr>
              <p:cNvSpPr txBox="1"/>
              <p:nvPr/>
            </p:nvSpPr>
            <p:spPr>
              <a:xfrm>
                <a:off x="8520184" y="4780192"/>
                <a:ext cx="2772571" cy="738664"/>
              </a:xfrm>
              <a:prstGeom prst="rect">
                <a:avLst/>
              </a:prstGeom>
              <a:noFill/>
            </p:spPr>
            <p:txBody>
              <a:bodyPr wrap="square" rtlCol="0">
                <a:spAutoFit/>
              </a:bodyPr>
              <a:lstStyle/>
              <a:p>
                <a:pPr marL="171450" lvl="1" indent="-171450" defTabSz="444500">
                  <a:spcBef>
                    <a:spcPts val="600"/>
                  </a:spcBef>
                  <a:spcAft>
                    <a:spcPts val="500"/>
                  </a:spcAft>
                  <a:buClr>
                    <a:prstClr val="black"/>
                  </a:buClr>
                  <a:buSzPct val="100000"/>
                  <a:buFont typeface="Wingdings" charset="2"/>
                  <a:buChar char="§"/>
                </a:pPr>
                <a:r>
                  <a:rPr lang="en-US" sz="1400">
                    <a:solidFill>
                      <a:prstClr val="black"/>
                    </a:solidFill>
                    <a:cs typeface="Arial"/>
                  </a:rPr>
                  <a:t>Fixation </a:t>
                </a:r>
                <a:r>
                  <a:rPr lang="en-US" sz="1400" err="1">
                    <a:solidFill>
                      <a:prstClr val="black"/>
                    </a:solidFill>
                    <a:cs typeface="Arial"/>
                  </a:rPr>
                  <a:t>agrippante</a:t>
                </a:r>
                <a:r>
                  <a:rPr lang="en-US" sz="1400">
                    <a:solidFill>
                      <a:prstClr val="black"/>
                    </a:solidFill>
                    <a:cs typeface="Arial"/>
                  </a:rPr>
                  <a:t> “crochet et boucle” </a:t>
                </a:r>
                <a:r>
                  <a:rPr lang="en-US" sz="1400" err="1">
                    <a:solidFill>
                      <a:prstClr val="black"/>
                    </a:solidFill>
                    <a:cs typeface="Arial"/>
                  </a:rPr>
                  <a:t>permettant</a:t>
                </a:r>
                <a:r>
                  <a:rPr lang="en-US" sz="1400">
                    <a:solidFill>
                      <a:prstClr val="black"/>
                    </a:solidFill>
                    <a:cs typeface="Arial"/>
                  </a:rPr>
                  <a:t> un </a:t>
                </a:r>
                <a:r>
                  <a:rPr lang="en-US" sz="1400" err="1">
                    <a:solidFill>
                      <a:prstClr val="black"/>
                    </a:solidFill>
                    <a:cs typeface="Arial"/>
                  </a:rPr>
                  <a:t>ajustage</a:t>
                </a:r>
                <a:r>
                  <a:rPr lang="en-US" sz="1400">
                    <a:solidFill>
                      <a:prstClr val="black"/>
                    </a:solidFill>
                    <a:cs typeface="Arial"/>
                  </a:rPr>
                  <a:t> </a:t>
                </a:r>
                <a:r>
                  <a:rPr lang="en-US" sz="1400" err="1">
                    <a:solidFill>
                      <a:prstClr val="black"/>
                    </a:solidFill>
                    <a:cs typeface="Arial"/>
                  </a:rPr>
                  <a:t>personnalisé</a:t>
                </a:r>
                <a:endParaRPr lang="en-US" sz="1400">
                  <a:solidFill>
                    <a:prstClr val="black"/>
                  </a:solidFill>
                  <a:cs typeface="Arial"/>
                </a:endParaRPr>
              </a:p>
            </p:txBody>
          </p:sp>
          <p:grpSp>
            <p:nvGrpSpPr>
              <p:cNvPr id="51" name="Group 50">
                <a:extLst>
                  <a:ext uri="{FF2B5EF4-FFF2-40B4-BE49-F238E27FC236}">
                    <a16:creationId xmlns:a16="http://schemas.microsoft.com/office/drawing/2014/main" id="{A4EF9A82-8541-4F15-9BDD-8A30F9BB7089}"/>
                  </a:ext>
                </a:extLst>
              </p:cNvPr>
              <p:cNvGrpSpPr/>
              <p:nvPr/>
            </p:nvGrpSpPr>
            <p:grpSpPr>
              <a:xfrm>
                <a:off x="8461453" y="3681039"/>
                <a:ext cx="2937794" cy="1097280"/>
                <a:chOff x="8461453" y="1702210"/>
                <a:chExt cx="2937794" cy="1097280"/>
              </a:xfrm>
            </p:grpSpPr>
            <p:grpSp>
              <p:nvGrpSpPr>
                <p:cNvPr id="4" name="Group 3">
                  <a:extLst>
                    <a:ext uri="{FF2B5EF4-FFF2-40B4-BE49-F238E27FC236}">
                      <a16:creationId xmlns:a16="http://schemas.microsoft.com/office/drawing/2014/main" id="{8BAA6852-5710-4611-BC87-5540AD76A66C}"/>
                    </a:ext>
                  </a:extLst>
                </p:cNvPr>
                <p:cNvGrpSpPr/>
                <p:nvPr/>
              </p:nvGrpSpPr>
              <p:grpSpPr>
                <a:xfrm>
                  <a:off x="8461453" y="1945923"/>
                  <a:ext cx="2219194" cy="610296"/>
                  <a:chOff x="8205177" y="3768347"/>
                  <a:chExt cx="2219194" cy="610296"/>
                </a:xfrm>
              </p:grpSpPr>
              <p:sp>
                <p:nvSpPr>
                  <p:cNvPr id="29" name="Rectangle 28">
                    <a:extLst>
                      <a:ext uri="{FF2B5EF4-FFF2-40B4-BE49-F238E27FC236}">
                        <a16:creationId xmlns:a16="http://schemas.microsoft.com/office/drawing/2014/main" id="{C510788F-2095-4CFE-921F-23A512D9830E}"/>
                      </a:ext>
                    </a:extLst>
                  </p:cNvPr>
                  <p:cNvSpPr/>
                  <p:nvPr/>
                </p:nvSpPr>
                <p:spPr>
                  <a:xfrm rot="5400000">
                    <a:off x="9009626" y="2963898"/>
                    <a:ext cx="610296" cy="2219194"/>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2" name="TextBox 41">
                    <a:extLst>
                      <a:ext uri="{FF2B5EF4-FFF2-40B4-BE49-F238E27FC236}">
                        <a16:creationId xmlns:a16="http://schemas.microsoft.com/office/drawing/2014/main" id="{935E1145-2C8D-4768-A8BF-59D25BC24F19}"/>
                      </a:ext>
                    </a:extLst>
                  </p:cNvPr>
                  <p:cNvSpPr txBox="1"/>
                  <p:nvPr/>
                </p:nvSpPr>
                <p:spPr>
                  <a:xfrm>
                    <a:off x="8220950" y="3807029"/>
                    <a:ext cx="1692445" cy="536429"/>
                  </a:xfrm>
                  <a:prstGeom prst="rect">
                    <a:avLst/>
                  </a:prstGeom>
                  <a:noFill/>
                </p:spPr>
                <p:txBody>
                  <a:bodyPr wrap="square" rtlCol="0">
                    <a:spAutoFit/>
                  </a:bodyPr>
                  <a:lstStyle/>
                  <a:p>
                    <a:pPr>
                      <a:lnSpc>
                        <a:spcPct val="80000"/>
                      </a:lnSpc>
                    </a:pPr>
                    <a:r>
                      <a:rPr lang="en-US" b="1" err="1">
                        <a:solidFill>
                          <a:prstClr val="white"/>
                        </a:solidFill>
                        <a:cs typeface="Arial"/>
                      </a:rPr>
                      <a:t>Systèmes</a:t>
                    </a:r>
                    <a:r>
                      <a:rPr lang="en-US" b="1">
                        <a:solidFill>
                          <a:prstClr val="white"/>
                        </a:solidFill>
                        <a:cs typeface="Arial"/>
                      </a:rPr>
                      <a:t> de  fixation</a:t>
                    </a:r>
                  </a:p>
                </p:txBody>
              </p:sp>
            </p:grpSp>
            <p:pic>
              <p:nvPicPr>
                <p:cNvPr id="46" name="Picture 45" descr="Hook and Loop.JPG">
                  <a:extLst>
                    <a:ext uri="{FF2B5EF4-FFF2-40B4-BE49-F238E27FC236}">
                      <a16:creationId xmlns:a16="http://schemas.microsoft.com/office/drawing/2014/main" id="{BA966034-0D39-475B-9054-6D192B6E4D19}"/>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10301967" y="1702210"/>
                  <a:ext cx="1097280" cy="1097280"/>
                </a:xfrm>
                <a:prstGeom prst="ellipse">
                  <a:avLst/>
                </a:prstGeom>
                <a:ln w="28575" cmpd="sng">
                  <a:solidFill>
                    <a:schemeClr val="bg2"/>
                  </a:solidFill>
                </a:ln>
              </p:spPr>
            </p:pic>
          </p:grpSp>
        </p:grpSp>
      </p:grpSp>
    </p:spTree>
    <p:extLst>
      <p:ext uri="{BB962C8B-B14F-4D97-AF65-F5344CB8AC3E}">
        <p14:creationId xmlns:p14="http://schemas.microsoft.com/office/powerpoint/2010/main" val="351109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B16682-2EC8-4015-8694-3EB8F06DDDB7}"/>
              </a:ext>
            </a:extLst>
          </p:cNvPr>
          <p:cNvSpPr>
            <a:spLocks noGrp="1"/>
          </p:cNvSpPr>
          <p:nvPr>
            <p:ph type="body" sz="quarter" idx="10"/>
          </p:nvPr>
        </p:nvSpPr>
        <p:spPr>
          <a:xfrm>
            <a:off x="6084138" y="113955"/>
            <a:ext cx="6715466" cy="771525"/>
          </a:xfrm>
        </p:spPr>
        <p:txBody>
          <a:bodyPr/>
          <a:lstStyle/>
          <a:p>
            <a:pPr>
              <a:spcBef>
                <a:spcPts val="800"/>
              </a:spcBef>
              <a:spcAft>
                <a:spcPts val="667"/>
              </a:spcAft>
              <a:buClr>
                <a:schemeClr val="tx1"/>
              </a:buClr>
              <a:buSzPct val="100000"/>
            </a:pPr>
            <a:r>
              <a:rPr lang="en-US">
                <a:latin typeface="Arial"/>
                <a:cs typeface="Arial"/>
              </a:rPr>
              <a:t> </a:t>
            </a:r>
          </a:p>
        </p:txBody>
      </p:sp>
      <p:sp>
        <p:nvSpPr>
          <p:cNvPr id="6" name="TextBox 5">
            <a:extLst>
              <a:ext uri="{FF2B5EF4-FFF2-40B4-BE49-F238E27FC236}">
                <a16:creationId xmlns:a16="http://schemas.microsoft.com/office/drawing/2014/main" id="{88AF92C5-BE50-44F0-A5D8-CAC1E33791CF}"/>
              </a:ext>
            </a:extLst>
          </p:cNvPr>
          <p:cNvSpPr txBox="1"/>
          <p:nvPr/>
        </p:nvSpPr>
        <p:spPr>
          <a:xfrm>
            <a:off x="7506977" y="315052"/>
            <a:ext cx="1411729" cy="369332"/>
          </a:xfrm>
          <a:prstGeom prst="rect">
            <a:avLst/>
          </a:prstGeom>
          <a:solidFill>
            <a:schemeClr val="bg2"/>
          </a:solidFill>
        </p:spPr>
        <p:txBody>
          <a:bodyPr wrap="square" rtlCol="0">
            <a:spAutoFit/>
          </a:bodyPr>
          <a:lstStyle/>
          <a:p>
            <a:pPr algn="ctr"/>
            <a:r>
              <a:rPr lang="en-US" b="1">
                <a:solidFill>
                  <a:schemeClr val="tx2"/>
                </a:solidFill>
                <a:cs typeface="Arial"/>
              </a:rPr>
              <a:t>SUPPORT</a:t>
            </a:r>
            <a:endParaRPr lang="en-US" b="1">
              <a:solidFill>
                <a:schemeClr val="tx2"/>
              </a:solidFill>
            </a:endParaRPr>
          </a:p>
        </p:txBody>
      </p:sp>
      <p:sp>
        <p:nvSpPr>
          <p:cNvPr id="7" name="TextBox 6">
            <a:extLst>
              <a:ext uri="{FF2B5EF4-FFF2-40B4-BE49-F238E27FC236}">
                <a16:creationId xmlns:a16="http://schemas.microsoft.com/office/drawing/2014/main" id="{D56C306E-2B27-47BB-94F2-2182D6AA0E5E}"/>
              </a:ext>
            </a:extLst>
          </p:cNvPr>
          <p:cNvSpPr txBox="1"/>
          <p:nvPr/>
        </p:nvSpPr>
        <p:spPr>
          <a:xfrm>
            <a:off x="8969506" y="315052"/>
            <a:ext cx="1411729" cy="369332"/>
          </a:xfrm>
          <a:prstGeom prst="rect">
            <a:avLst/>
          </a:prstGeom>
          <a:solidFill>
            <a:schemeClr val="bg2"/>
          </a:solidFill>
          <a:ln w="15875">
            <a:solidFill>
              <a:srgbClr val="FFCD00"/>
            </a:solidFill>
          </a:ln>
        </p:spPr>
        <p:txBody>
          <a:bodyPr wrap="square" rtlCol="0">
            <a:spAutoFit/>
          </a:bodyPr>
          <a:lstStyle/>
          <a:p>
            <a:pPr algn="ctr"/>
            <a:r>
              <a:rPr lang="en-US" b="1">
                <a:solidFill>
                  <a:schemeClr val="bg1"/>
                </a:solidFill>
                <a:cs typeface="Arial"/>
              </a:rPr>
              <a:t>CONFORT</a:t>
            </a:r>
            <a:endParaRPr lang="en-US" b="1">
              <a:solidFill>
                <a:schemeClr val="bg1"/>
              </a:solidFill>
            </a:endParaRPr>
          </a:p>
        </p:txBody>
      </p:sp>
      <p:sp>
        <p:nvSpPr>
          <p:cNvPr id="8" name="TextBox 7">
            <a:extLst>
              <a:ext uri="{FF2B5EF4-FFF2-40B4-BE49-F238E27FC236}">
                <a16:creationId xmlns:a16="http://schemas.microsoft.com/office/drawing/2014/main" id="{E02B198C-9368-4520-B931-4BCF80E3FD89}"/>
              </a:ext>
            </a:extLst>
          </p:cNvPr>
          <p:cNvSpPr txBox="1"/>
          <p:nvPr/>
        </p:nvSpPr>
        <p:spPr>
          <a:xfrm>
            <a:off x="10432035" y="315052"/>
            <a:ext cx="1411729" cy="369332"/>
          </a:xfrm>
          <a:prstGeom prst="rect">
            <a:avLst/>
          </a:prstGeom>
          <a:solidFill>
            <a:schemeClr val="bg2"/>
          </a:solidFill>
          <a:ln w="9525">
            <a:noFill/>
          </a:ln>
        </p:spPr>
        <p:txBody>
          <a:bodyPr wrap="square" rtlCol="0">
            <a:spAutoFit/>
          </a:bodyPr>
          <a:lstStyle/>
          <a:p>
            <a:pPr algn="ctr"/>
            <a:r>
              <a:rPr lang="nl-BE" b="1">
                <a:solidFill>
                  <a:schemeClr val="tx2"/>
                </a:solidFill>
                <a:cs typeface="Arial"/>
              </a:rPr>
              <a:t>A</a:t>
            </a:r>
            <a:r>
              <a:rPr lang="en-US" b="1">
                <a:solidFill>
                  <a:schemeClr val="tx2"/>
                </a:solidFill>
                <a:cs typeface="Arial"/>
              </a:rPr>
              <a:t>JUSTAGE</a:t>
            </a:r>
            <a:endParaRPr lang="en-US" b="1">
              <a:solidFill>
                <a:schemeClr val="tx2"/>
              </a:solidFill>
            </a:endParaRPr>
          </a:p>
        </p:txBody>
      </p:sp>
      <p:cxnSp>
        <p:nvCxnSpPr>
          <p:cNvPr id="22" name="Straight Connector 21">
            <a:extLst>
              <a:ext uri="{FF2B5EF4-FFF2-40B4-BE49-F238E27FC236}">
                <a16:creationId xmlns:a16="http://schemas.microsoft.com/office/drawing/2014/main" id="{7A99136A-8D0D-4EBA-8C79-A69BD145CABF}"/>
              </a:ext>
            </a:extLst>
          </p:cNvPr>
          <p:cNvCxnSpPr>
            <a:cxnSpLocks/>
          </p:cNvCxnSpPr>
          <p:nvPr/>
        </p:nvCxnSpPr>
        <p:spPr>
          <a:xfrm>
            <a:off x="2743042" y="2073373"/>
            <a:ext cx="0" cy="3169452"/>
          </a:xfrm>
          <a:prstGeom prst="line">
            <a:avLst/>
          </a:prstGeom>
          <a:ln w="38100" cmpd="sng">
            <a:solidFill>
              <a:srgbClr val="FFCD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F6C2347-4F00-4C41-A6D5-510F60381788}"/>
              </a:ext>
            </a:extLst>
          </p:cNvPr>
          <p:cNvCxnSpPr>
            <a:cxnSpLocks/>
          </p:cNvCxnSpPr>
          <p:nvPr/>
        </p:nvCxnSpPr>
        <p:spPr>
          <a:xfrm>
            <a:off x="5706401" y="2073372"/>
            <a:ext cx="44270" cy="3169453"/>
          </a:xfrm>
          <a:prstGeom prst="line">
            <a:avLst/>
          </a:prstGeom>
          <a:ln w="38100" cmpd="sng">
            <a:solidFill>
              <a:srgbClr val="FFCD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2EFD12E-469C-4833-9423-90B4FAB231FB}"/>
              </a:ext>
            </a:extLst>
          </p:cNvPr>
          <p:cNvCxnSpPr>
            <a:cxnSpLocks/>
          </p:cNvCxnSpPr>
          <p:nvPr/>
        </p:nvCxnSpPr>
        <p:spPr>
          <a:xfrm>
            <a:off x="9193933" y="2084832"/>
            <a:ext cx="0" cy="3192300"/>
          </a:xfrm>
          <a:prstGeom prst="line">
            <a:avLst/>
          </a:prstGeom>
          <a:ln w="38100" cmpd="sng">
            <a:solidFill>
              <a:srgbClr val="FFCD00"/>
            </a:solidFill>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AC17C358-0489-462D-B0E8-C0EFD223FBE8}"/>
              </a:ext>
            </a:extLst>
          </p:cNvPr>
          <p:cNvGrpSpPr/>
          <p:nvPr/>
        </p:nvGrpSpPr>
        <p:grpSpPr>
          <a:xfrm>
            <a:off x="192501" y="847605"/>
            <a:ext cx="2482386" cy="5186375"/>
            <a:chOff x="255351" y="847605"/>
            <a:chExt cx="2482386" cy="5186375"/>
          </a:xfrm>
        </p:grpSpPr>
        <p:sp>
          <p:nvSpPr>
            <p:cNvPr id="9" name="TextBox 8">
              <a:extLst>
                <a:ext uri="{FF2B5EF4-FFF2-40B4-BE49-F238E27FC236}">
                  <a16:creationId xmlns:a16="http://schemas.microsoft.com/office/drawing/2014/main" id="{0677834B-6B27-4C42-9E30-982F871107FE}"/>
                </a:ext>
              </a:extLst>
            </p:cNvPr>
            <p:cNvSpPr txBox="1"/>
            <p:nvPr/>
          </p:nvSpPr>
          <p:spPr>
            <a:xfrm>
              <a:off x="255351" y="3087019"/>
              <a:ext cx="2482386" cy="2946961"/>
            </a:xfrm>
            <a:prstGeom prst="rect">
              <a:avLst/>
            </a:prstGeom>
            <a:noFill/>
          </p:spPr>
          <p:txBody>
            <a:bodyPr wrap="square" rtlCol="0">
              <a:spAutoFit/>
            </a:bodyPr>
            <a:lstStyle/>
            <a:p>
              <a:pPr marL="228594" indent="-228594">
                <a:spcAft>
                  <a:spcPts val="667"/>
                </a:spcAft>
                <a:buClr>
                  <a:prstClr val="black"/>
                </a:buClr>
                <a:buSzPct val="100000"/>
                <a:buFont typeface="Wingdings" charset="2"/>
                <a:buChar char="§"/>
                <a:defRPr/>
              </a:pPr>
              <a:r>
                <a:rPr lang="en-US" sz="1200" b="1">
                  <a:solidFill>
                    <a:schemeClr val="accent3">
                      <a:lumMod val="50000"/>
                    </a:schemeClr>
                  </a:solidFill>
                  <a:latin typeface="3M Circular TT Book" panose="020B0604020101020102" pitchFamily="34" charset="0"/>
                  <a:cs typeface="3M Circular TT Book" panose="020B0604020101020102" pitchFamily="34" charset="0"/>
                </a:rPr>
                <a:t>Tricot </a:t>
              </a:r>
              <a:r>
                <a:rPr lang="en-US" sz="1200" b="1" err="1">
                  <a:solidFill>
                    <a:schemeClr val="accent3">
                      <a:lumMod val="50000"/>
                    </a:schemeClr>
                  </a:solidFill>
                  <a:latin typeface="3M Circular TT Book" panose="020B0604020101020102" pitchFamily="34" charset="0"/>
                  <a:cs typeface="3M Circular TT Book" panose="020B0604020101020102" pitchFamily="34" charset="0"/>
                </a:rPr>
                <a:t>respirant</a:t>
              </a:r>
              <a:r>
                <a:rPr lang="en-US" sz="1200" b="1">
                  <a:solidFill>
                    <a:schemeClr val="accent3">
                      <a:lumMod val="50000"/>
                    </a:schemeClr>
                  </a:solidFill>
                  <a:latin typeface="3M Circular TT Book" panose="020B0604020101020102" pitchFamily="34" charset="0"/>
                  <a:cs typeface="3M Circular TT Book" panose="020B0604020101020102" pitchFamily="34" charset="0"/>
                </a:rPr>
                <a:t>, dual-stretch</a:t>
              </a:r>
              <a:r>
                <a:rPr lang="en-US" sz="1200">
                  <a:solidFill>
                    <a:prstClr val="black"/>
                  </a:solidFill>
                  <a:latin typeface="3M Circular TT Book" panose="020B0604020101020102" pitchFamily="34" charset="0"/>
                  <a:cs typeface="3M Circular TT Book" panose="020B0604020101020102" pitchFamily="34" charset="0"/>
                </a:rPr>
                <a:t>, </a:t>
              </a:r>
              <a:r>
                <a:rPr lang="en-US" sz="1200" err="1">
                  <a:solidFill>
                    <a:prstClr val="black"/>
                  </a:solidFill>
                  <a:latin typeface="3M Circular TT Book" panose="020B0604020101020102" pitchFamily="34" charset="0"/>
                  <a:cs typeface="3M Circular TT Book" panose="020B0604020101020102" pitchFamily="34" charset="0"/>
                </a:rPr>
                <a:t>élastique</a:t>
              </a:r>
              <a:r>
                <a:rPr lang="en-US" sz="1200">
                  <a:solidFill>
                    <a:prstClr val="black"/>
                  </a:solidFill>
                  <a:latin typeface="3M Circular TT Book" panose="020B0604020101020102" pitchFamily="34" charset="0"/>
                  <a:cs typeface="3M Circular TT Book" panose="020B0604020101020102" pitchFamily="34" charset="0"/>
                </a:rPr>
                <a:t> pour  le </a:t>
              </a:r>
              <a:r>
                <a:rPr lang="en-US" sz="1200" err="1">
                  <a:solidFill>
                    <a:prstClr val="black"/>
                  </a:solidFill>
                  <a:latin typeface="3M Circular TT Book" panose="020B0604020101020102" pitchFamily="34" charset="0"/>
                  <a:cs typeface="3M Circular TT Book" panose="020B0604020101020102" pitchFamily="34" charset="0"/>
                </a:rPr>
                <a:t>confort</a:t>
              </a:r>
              <a:r>
                <a:rPr lang="en-US" sz="1200">
                  <a:solidFill>
                    <a:prstClr val="black"/>
                  </a:solidFill>
                  <a:latin typeface="3M Circular TT Book" panose="020B0604020101020102" pitchFamily="34" charset="0"/>
                  <a:cs typeface="3M Circular TT Book" panose="020B0604020101020102" pitchFamily="34" charset="0"/>
                </a:rPr>
                <a:t> de </a:t>
              </a:r>
              <a:r>
                <a:rPr lang="en-US" sz="1200" err="1">
                  <a:solidFill>
                    <a:prstClr val="black"/>
                  </a:solidFill>
                  <a:latin typeface="3M Circular TT Book" panose="020B0604020101020102" pitchFamily="34" charset="0"/>
                  <a:cs typeface="3M Circular TT Book" panose="020B0604020101020102" pitchFamily="34" charset="0"/>
                </a:rPr>
                <a:t>tous</a:t>
              </a:r>
              <a:r>
                <a:rPr lang="en-US" sz="1200">
                  <a:solidFill>
                    <a:prstClr val="black"/>
                  </a:solidFill>
                  <a:latin typeface="3M Circular TT Book" panose="020B0604020101020102" pitchFamily="34" charset="0"/>
                  <a:cs typeface="3M Circular TT Book" panose="020B0604020101020102" pitchFamily="34" charset="0"/>
                </a:rPr>
                <a:t> les </a:t>
              </a:r>
              <a:r>
                <a:rPr lang="en-US" sz="1200" err="1">
                  <a:solidFill>
                    <a:prstClr val="black"/>
                  </a:solidFill>
                  <a:latin typeface="3M Circular TT Book" panose="020B0604020101020102" pitchFamily="34" charset="0"/>
                  <a:cs typeface="3M Circular TT Book" panose="020B0604020101020102" pitchFamily="34" charset="0"/>
                </a:rPr>
                <a:t>jours</a:t>
              </a:r>
              <a:endParaRPr lang="en-US" sz="1200">
                <a:solidFill>
                  <a:prstClr val="black"/>
                </a:solidFill>
                <a:latin typeface="3M Circular TT Book" panose="020B0604020101020102" pitchFamily="34" charset="0"/>
                <a:cs typeface="3M Circular TT Book" panose="020B0604020101020102" pitchFamily="34" charset="0"/>
              </a:endParaRPr>
            </a:p>
            <a:p>
              <a:pPr marL="228594" indent="-228594">
                <a:spcAft>
                  <a:spcPts val="667"/>
                </a:spcAft>
                <a:buClr>
                  <a:prstClr val="black"/>
                </a:buClr>
                <a:buSzPct val="100000"/>
                <a:buFont typeface="Wingdings" charset="2"/>
                <a:buChar char="§"/>
                <a:defRPr/>
              </a:pPr>
              <a:r>
                <a:rPr lang="en-US" sz="1200">
                  <a:solidFill>
                    <a:prstClr val="black"/>
                  </a:solidFill>
                  <a:latin typeface="3M Circular TT Book" panose="020B0604020101020102" pitchFamily="34" charset="0"/>
                  <a:cs typeface="3M Circular TT Book" panose="020B0604020101020102" pitchFamily="34" charset="0"/>
                </a:rPr>
                <a:t>Mélange </a:t>
              </a:r>
              <a:r>
                <a:rPr lang="en-US" sz="1200" err="1">
                  <a:solidFill>
                    <a:prstClr val="black"/>
                  </a:solidFill>
                  <a:latin typeface="3M Circular TT Book" panose="020B0604020101020102" pitchFamily="34" charset="0"/>
                  <a:cs typeface="3M Circular TT Book" panose="020B0604020101020102" pitchFamily="34" charset="0"/>
                </a:rPr>
                <a:t>coton</a:t>
              </a:r>
              <a:r>
                <a:rPr lang="en-US" sz="1200">
                  <a:solidFill>
                    <a:prstClr val="black"/>
                  </a:solidFill>
                  <a:latin typeface="3M Circular TT Book" panose="020B0604020101020102" pitchFamily="34" charset="0"/>
                  <a:cs typeface="3M Circular TT Book" panose="020B0604020101020102" pitchFamily="34" charset="0"/>
                </a:rPr>
                <a:t>/polyester/nylon  — </a:t>
              </a:r>
              <a:r>
                <a:rPr lang="en-US" sz="1200" err="1">
                  <a:solidFill>
                    <a:prstClr val="black"/>
                  </a:solidFill>
                  <a:latin typeface="3M Circular TT Book" panose="020B0604020101020102" pitchFamily="34" charset="0"/>
                  <a:cs typeface="3M Circular TT Book" panose="020B0604020101020102" pitchFamily="34" charset="0"/>
                </a:rPr>
                <a:t>élastique</a:t>
              </a:r>
              <a:r>
                <a:rPr lang="en-US" sz="1200">
                  <a:solidFill>
                    <a:prstClr val="black"/>
                  </a:solidFill>
                  <a:latin typeface="3M Circular TT Book" panose="020B0604020101020102" pitchFamily="34" charset="0"/>
                  <a:cs typeface="3M Circular TT Book" panose="020B0604020101020102" pitchFamily="34" charset="0"/>
                </a:rPr>
                <a:t> grâce à </a:t>
              </a:r>
              <a:r>
                <a:rPr lang="en-US" sz="1200" err="1">
                  <a:solidFill>
                    <a:prstClr val="black"/>
                  </a:solidFill>
                  <a:latin typeface="3M Circular TT Book" panose="020B0604020101020102" pitchFamily="34" charset="0"/>
                  <a:cs typeface="3M Circular TT Book" panose="020B0604020101020102" pitchFamily="34" charset="0"/>
                </a:rPr>
                <a:t>l’utilisation</a:t>
              </a:r>
              <a:r>
                <a:rPr lang="en-US" sz="1200">
                  <a:solidFill>
                    <a:prstClr val="black"/>
                  </a:solidFill>
                  <a:latin typeface="3M Circular TT Book" panose="020B0604020101020102" pitchFamily="34" charset="0"/>
                  <a:cs typeface="3M Circular TT Book" panose="020B0604020101020102" pitchFamily="34" charset="0"/>
                </a:rPr>
                <a:t> de spandex</a:t>
              </a:r>
            </a:p>
            <a:p>
              <a:pPr marL="228594" indent="-228594">
                <a:spcAft>
                  <a:spcPts val="667"/>
                </a:spcAft>
                <a:buClr>
                  <a:prstClr val="black"/>
                </a:buClr>
                <a:buSzPct val="100000"/>
                <a:buFont typeface="Wingdings" charset="2"/>
                <a:buChar char="§"/>
                <a:defRPr/>
              </a:pPr>
              <a:r>
                <a:rPr lang="en-US" sz="1200" b="1">
                  <a:solidFill>
                    <a:schemeClr val="accent3">
                      <a:lumMod val="50000"/>
                    </a:schemeClr>
                  </a:solidFill>
                  <a:latin typeface="3M Circular TT Book" panose="020B0604020101020102" pitchFamily="34" charset="0"/>
                  <a:cs typeface="3M Circular TT Book" panose="020B0604020101020102" pitchFamily="34" charset="0"/>
                </a:rPr>
                <a:t>Léger</a:t>
              </a:r>
              <a:r>
                <a:rPr lang="en-US" sz="1200">
                  <a:solidFill>
                    <a:prstClr val="black"/>
                  </a:solidFill>
                  <a:latin typeface="3M Circular TT Book" panose="020B0604020101020102" pitchFamily="34" charset="0"/>
                  <a:cs typeface="3M Circular TT Book" panose="020B0604020101020102" pitchFamily="34" charset="0"/>
                </a:rPr>
                <a:t>, </a:t>
              </a:r>
              <a:r>
                <a:rPr lang="en-US" sz="1200" err="1">
                  <a:solidFill>
                    <a:prstClr val="black"/>
                  </a:solidFill>
                  <a:latin typeface="3M Circular TT Book" panose="020B0604020101020102" pitchFamily="34" charset="0"/>
                  <a:cs typeface="3M Circular TT Book" panose="020B0604020101020102" pitchFamily="34" charset="0"/>
                </a:rPr>
                <a:t>respirant</a:t>
              </a:r>
              <a:r>
                <a:rPr lang="en-US" sz="1200">
                  <a:solidFill>
                    <a:prstClr val="black"/>
                  </a:solidFill>
                  <a:latin typeface="3M Circular TT Book" panose="020B0604020101020102" pitchFamily="34" charset="0"/>
                  <a:cs typeface="3M Circular TT Book" panose="020B0604020101020102" pitchFamily="34" charset="0"/>
                </a:rPr>
                <a:t>, </a:t>
              </a:r>
              <a:r>
                <a:rPr lang="en-US" sz="1200" err="1">
                  <a:solidFill>
                    <a:prstClr val="black"/>
                  </a:solidFill>
                  <a:latin typeface="3M Circular TT Book" panose="020B0604020101020102" pitchFamily="34" charset="0"/>
                  <a:cs typeface="3M Circular TT Book" panose="020B0604020101020102" pitchFamily="34" charset="0"/>
                </a:rPr>
                <a:t>idéal</a:t>
              </a:r>
              <a:r>
                <a:rPr lang="en-US" sz="1200">
                  <a:solidFill>
                    <a:prstClr val="black"/>
                  </a:solidFill>
                  <a:latin typeface="3M Circular TT Book" panose="020B0604020101020102" pitchFamily="34" charset="0"/>
                  <a:cs typeface="3M Circular TT Book" panose="020B0604020101020102" pitchFamily="34" charset="0"/>
                </a:rPr>
                <a:t> pour </a:t>
              </a:r>
              <a:r>
                <a:rPr lang="en-US" sz="1200" err="1">
                  <a:solidFill>
                    <a:prstClr val="black"/>
                  </a:solidFill>
                  <a:latin typeface="3M Circular TT Book" panose="020B0604020101020102" pitchFamily="34" charset="0"/>
                  <a:cs typeface="3M Circular TT Book" panose="020B0604020101020102" pitchFamily="34" charset="0"/>
                </a:rPr>
                <a:t>une</a:t>
              </a:r>
              <a:r>
                <a:rPr lang="en-US" sz="1200">
                  <a:solidFill>
                    <a:prstClr val="black"/>
                  </a:solidFill>
                  <a:latin typeface="3M Circular TT Book" panose="020B0604020101020102" pitchFamily="34" charset="0"/>
                  <a:cs typeface="3M Circular TT Book" panose="020B0604020101020102" pitchFamily="34" charset="0"/>
                </a:rPr>
                <a:t> durée de port </a:t>
              </a:r>
              <a:r>
                <a:rPr lang="en-US" sz="1200" err="1">
                  <a:solidFill>
                    <a:prstClr val="black"/>
                  </a:solidFill>
                  <a:latin typeface="3M Circular TT Book" panose="020B0604020101020102" pitchFamily="34" charset="0"/>
                  <a:cs typeface="3M Circular TT Book" panose="020B0604020101020102" pitchFamily="34" charset="0"/>
                </a:rPr>
                <a:t>prolongée</a:t>
              </a:r>
              <a:endParaRPr lang="en-US" sz="1200">
                <a:solidFill>
                  <a:prstClr val="black"/>
                </a:solidFill>
                <a:latin typeface="3M Circular TT Book" panose="020B0604020101020102" pitchFamily="34" charset="0"/>
                <a:cs typeface="3M Circular TT Book" panose="020B0604020101020102" pitchFamily="34" charset="0"/>
              </a:endParaRPr>
            </a:p>
            <a:p>
              <a:pPr marL="228594" indent="-228594">
                <a:spcAft>
                  <a:spcPts val="667"/>
                </a:spcAft>
                <a:buClr>
                  <a:prstClr val="black"/>
                </a:buClr>
                <a:buSzPct val="100000"/>
                <a:buFont typeface="Wingdings" charset="2"/>
                <a:buChar char="§"/>
                <a:defRPr/>
              </a:pPr>
              <a:r>
                <a:rPr lang="en-US" sz="1200">
                  <a:solidFill>
                    <a:prstClr val="black"/>
                  </a:solidFill>
                  <a:latin typeface="3M Circular TT Book" panose="020B0604020101020102" pitchFamily="34" charset="0"/>
                  <a:cs typeface="3M Circular TT Book" panose="020B0604020101020102" pitchFamily="34" charset="0"/>
                </a:rPr>
                <a:t>Les bandages de support </a:t>
              </a:r>
              <a:r>
                <a:rPr lang="en-US" sz="1200" err="1">
                  <a:solidFill>
                    <a:prstClr val="black"/>
                  </a:solidFill>
                  <a:latin typeface="3M Circular TT Book" panose="020B0604020101020102" pitchFamily="34" charset="0"/>
                  <a:cs typeface="3M Circular TT Book" panose="020B0604020101020102" pitchFamily="34" charset="0"/>
                </a:rPr>
                <a:t>s’adaptent</a:t>
              </a:r>
              <a:r>
                <a:rPr lang="en-US" sz="1200">
                  <a:solidFill>
                    <a:prstClr val="black"/>
                  </a:solidFill>
                  <a:latin typeface="3M Circular TT Book" panose="020B0604020101020102" pitchFamily="34" charset="0"/>
                  <a:cs typeface="3M Circular TT Book" panose="020B0604020101020102" pitchFamily="34" charset="0"/>
                </a:rPr>
                <a:t> </a:t>
              </a:r>
              <a:r>
                <a:rPr lang="en-US" sz="1200" err="1">
                  <a:solidFill>
                    <a:prstClr val="black"/>
                  </a:solidFill>
                  <a:latin typeface="3M Circular TT Book" panose="020B0604020101020102" pitchFamily="34" charset="0"/>
                  <a:cs typeface="3M Circular TT Book" panose="020B0604020101020102" pitchFamily="34" charset="0"/>
                </a:rPr>
                <a:t>parfaitement</a:t>
              </a:r>
              <a:r>
                <a:rPr lang="en-US" sz="1200">
                  <a:solidFill>
                    <a:prstClr val="black"/>
                  </a:solidFill>
                  <a:latin typeface="3M Circular TT Book" panose="020B0604020101020102" pitchFamily="34" charset="0"/>
                  <a:cs typeface="3M Circular TT Book" panose="020B0604020101020102" pitchFamily="34" charset="0"/>
                </a:rPr>
                <a:t> aux contours </a:t>
              </a:r>
              <a:r>
                <a:rPr lang="en-US" sz="1200" err="1">
                  <a:solidFill>
                    <a:prstClr val="black"/>
                  </a:solidFill>
                  <a:latin typeface="3M Circular TT Book" panose="020B0604020101020102" pitchFamily="34" charset="0"/>
                  <a:cs typeface="3M Circular TT Book" panose="020B0604020101020102" pitchFamily="34" charset="0"/>
                </a:rPr>
                <a:t>corporels</a:t>
              </a:r>
              <a:r>
                <a:rPr lang="en-US" sz="1200">
                  <a:solidFill>
                    <a:prstClr val="black"/>
                  </a:solidFill>
                  <a:latin typeface="3M Circular TT Book" panose="020B0604020101020102" pitchFamily="34" charset="0"/>
                  <a:cs typeface="3M Circular TT Book" panose="020B0604020101020102" pitchFamily="34" charset="0"/>
                </a:rPr>
                <a:t> pour un support </a:t>
              </a:r>
              <a:r>
                <a:rPr lang="en-US" sz="1200" err="1">
                  <a:solidFill>
                    <a:prstClr val="black"/>
                  </a:solidFill>
                  <a:latin typeface="3M Circular TT Book" panose="020B0604020101020102" pitchFamily="34" charset="0"/>
                  <a:cs typeface="3M Circular TT Book" panose="020B0604020101020102" pitchFamily="34" charset="0"/>
                </a:rPr>
                <a:t>confortable</a:t>
              </a:r>
              <a:r>
                <a:rPr lang="en-US" sz="1200">
                  <a:solidFill>
                    <a:prstClr val="black"/>
                  </a:solidFill>
                  <a:latin typeface="3M Circular TT Book" panose="020B0604020101020102" pitchFamily="34" charset="0"/>
                  <a:cs typeface="3M Circular TT Book" panose="020B0604020101020102" pitchFamily="34" charset="0"/>
                </a:rPr>
                <a:t> et de la </a:t>
              </a:r>
              <a:r>
                <a:rPr lang="en-US" sz="1200" err="1">
                  <a:solidFill>
                    <a:prstClr val="black"/>
                  </a:solidFill>
                  <a:latin typeface="3M Circular TT Book" panose="020B0604020101020102" pitchFamily="34" charset="0"/>
                  <a:cs typeface="3M Circular TT Book" panose="020B0604020101020102" pitchFamily="34" charset="0"/>
                </a:rPr>
                <a:t>durabilité</a:t>
              </a:r>
              <a:r>
                <a:rPr lang="en-US" sz="1200">
                  <a:latin typeface="Arial"/>
                  <a:cs typeface="Arial"/>
                </a:rPr>
                <a:t>. </a:t>
              </a:r>
            </a:p>
          </p:txBody>
        </p:sp>
        <p:sp>
          <p:nvSpPr>
            <p:cNvPr id="14" name="Rectangle 13">
              <a:extLst>
                <a:ext uri="{FF2B5EF4-FFF2-40B4-BE49-F238E27FC236}">
                  <a16:creationId xmlns:a16="http://schemas.microsoft.com/office/drawing/2014/main" id="{F8AD94FF-A87F-4C97-AD51-0B13F51F2A3E}"/>
                </a:ext>
              </a:extLst>
            </p:cNvPr>
            <p:cNvSpPr/>
            <p:nvPr/>
          </p:nvSpPr>
          <p:spPr>
            <a:xfrm rot="5400000">
              <a:off x="1181397" y="1456632"/>
              <a:ext cx="584201" cy="2368296"/>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sp>
          <p:nvSpPr>
            <p:cNvPr id="15" name="TextBox 14">
              <a:extLst>
                <a:ext uri="{FF2B5EF4-FFF2-40B4-BE49-F238E27FC236}">
                  <a16:creationId xmlns:a16="http://schemas.microsoft.com/office/drawing/2014/main" id="{DAE7A60A-49AC-4A05-8F6E-A2C4DAF4D124}"/>
                </a:ext>
              </a:extLst>
            </p:cNvPr>
            <p:cNvSpPr txBox="1"/>
            <p:nvPr/>
          </p:nvSpPr>
          <p:spPr>
            <a:xfrm>
              <a:off x="396655" y="2488700"/>
              <a:ext cx="2152790" cy="3148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err="1">
                  <a:ln>
                    <a:noFill/>
                  </a:ln>
                  <a:solidFill>
                    <a:prstClr val="white"/>
                  </a:solidFill>
                  <a:effectLst/>
                  <a:uLnTx/>
                  <a:uFillTx/>
                  <a:latin typeface="3M Circular TT Bold" panose="020B0804020101010102" pitchFamily="34" charset="0"/>
                  <a:ea typeface="+mn-ea"/>
                  <a:cs typeface="3M Circular TT Bold" panose="020B0804020101010102" pitchFamily="34" charset="0"/>
                </a:rPr>
                <a:t>Elastique</a:t>
              </a:r>
              <a:endParaRPr kumimoji="0" lang="en-US" b="1" i="0" u="none" strike="noStrike" kern="1200" cap="none" spc="0" normalizeH="0" baseline="0" noProof="0">
                <a:ln>
                  <a:noFill/>
                </a:ln>
                <a:solidFill>
                  <a:prstClr val="white"/>
                </a:solidFill>
                <a:effectLst/>
                <a:uLnTx/>
                <a:uFillTx/>
                <a:latin typeface="3M Circular TT Bold" panose="020B0804020101010102" pitchFamily="34" charset="0"/>
                <a:ea typeface="+mn-ea"/>
                <a:cs typeface="3M Circular TT Bold" panose="020B0804020101010102" pitchFamily="34" charset="0"/>
              </a:endParaRPr>
            </a:p>
          </p:txBody>
        </p:sp>
        <p:pic>
          <p:nvPicPr>
            <p:cNvPr id="36" name="Picture 35">
              <a:extLst>
                <a:ext uri="{FF2B5EF4-FFF2-40B4-BE49-F238E27FC236}">
                  <a16:creationId xmlns:a16="http://schemas.microsoft.com/office/drawing/2014/main" id="{DEE6073A-F77C-44BE-A49B-C33B985A4DB2}"/>
                </a:ext>
              </a:extLst>
            </p:cNvPr>
            <p:cNvPicPr>
              <a:picLocks/>
            </p:cNvPicPr>
            <p:nvPr/>
          </p:nvPicPr>
          <p:blipFill rotWithShape="1">
            <a:blip r:embed="rId3">
              <a:extLst>
                <a:ext uri="{28A0092B-C50C-407E-A947-70E740481C1C}">
                  <a14:useLocalDpi xmlns:a14="http://schemas.microsoft.com/office/drawing/2010/main"/>
                </a:ext>
              </a:extLst>
            </a:blip>
            <a:srcRect/>
            <a:stretch/>
          </p:blipFill>
          <p:spPr>
            <a:xfrm>
              <a:off x="733333" y="847605"/>
              <a:ext cx="1479435" cy="1492672"/>
            </a:xfrm>
            <a:prstGeom prst="ellipse">
              <a:avLst/>
            </a:prstGeom>
            <a:solidFill>
              <a:schemeClr val="bg2"/>
            </a:solidFill>
            <a:ln w="28575" cmpd="sng">
              <a:solidFill>
                <a:schemeClr val="bg2"/>
              </a:solidFill>
            </a:ln>
          </p:spPr>
        </p:pic>
      </p:grpSp>
      <p:grpSp>
        <p:nvGrpSpPr>
          <p:cNvPr id="5" name="Group 4">
            <a:extLst>
              <a:ext uri="{FF2B5EF4-FFF2-40B4-BE49-F238E27FC236}">
                <a16:creationId xmlns:a16="http://schemas.microsoft.com/office/drawing/2014/main" id="{5EE6F0DB-D81F-434B-87FC-FD4EF88452B6}"/>
              </a:ext>
            </a:extLst>
          </p:cNvPr>
          <p:cNvGrpSpPr/>
          <p:nvPr/>
        </p:nvGrpSpPr>
        <p:grpSpPr>
          <a:xfrm>
            <a:off x="5732541" y="847605"/>
            <a:ext cx="3461392" cy="5740852"/>
            <a:chOff x="5842788" y="847605"/>
            <a:chExt cx="3461392" cy="5740852"/>
          </a:xfrm>
        </p:grpSpPr>
        <p:sp>
          <p:nvSpPr>
            <p:cNvPr id="11" name="TextBox 10">
              <a:extLst>
                <a:ext uri="{FF2B5EF4-FFF2-40B4-BE49-F238E27FC236}">
                  <a16:creationId xmlns:a16="http://schemas.microsoft.com/office/drawing/2014/main" id="{7CF77028-479E-4713-800C-C1D2B2ED19C6}"/>
                </a:ext>
              </a:extLst>
            </p:cNvPr>
            <p:cNvSpPr txBox="1"/>
            <p:nvPr/>
          </p:nvSpPr>
          <p:spPr>
            <a:xfrm>
              <a:off x="5842788" y="3049924"/>
              <a:ext cx="3461392" cy="3538533"/>
            </a:xfrm>
            <a:prstGeom prst="rect">
              <a:avLst/>
            </a:prstGeom>
            <a:noFill/>
          </p:spPr>
          <p:txBody>
            <a:bodyPr wrap="square" rtlCol="0">
              <a:spAutoFit/>
            </a:bodyPr>
            <a:lstStyle/>
            <a:p>
              <a:pPr marL="228594" lvl="0" indent="-228594">
                <a:spcAft>
                  <a:spcPts val="533"/>
                </a:spcAft>
                <a:buClr>
                  <a:prstClr val="black"/>
                </a:buClr>
                <a:buSzPct val="100000"/>
                <a:buFont typeface="Wingdings" charset="2"/>
                <a:buChar char="§"/>
                <a:defRPr/>
              </a:pP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Mousse </a:t>
              </a: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polyuréthane</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 </a:t>
              </a: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densité</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a:t>
              </a:r>
              <a:r>
                <a:rPr lang="en-US" sz="1333">
                  <a:solidFill>
                    <a:prstClr val="black"/>
                  </a:solidFill>
                  <a:latin typeface="3M Circular TT Book" panose="020B0604020101020102" pitchFamily="34" charset="0"/>
                  <a:cs typeface="3M Circular TT Book" panose="020B0604020101020102" pitchFamily="34" charset="0"/>
                </a:rPr>
                <a:t>medium à haute. </a:t>
              </a:r>
              <a:r>
                <a:rPr lang="en-US" sz="1333" err="1">
                  <a:solidFill>
                    <a:prstClr val="black"/>
                  </a:solidFill>
                  <a:latin typeface="3M Circular TT Book" panose="020B0604020101020102" pitchFamily="34" charset="0"/>
                  <a:cs typeface="3M Circular TT Book" panose="020B0604020101020102" pitchFamily="34" charset="0"/>
                </a:rPr>
                <a:t>Matériau</a:t>
              </a:r>
              <a:r>
                <a:rPr lang="en-US" sz="1333">
                  <a:solidFill>
                    <a:prstClr val="black"/>
                  </a:solidFill>
                  <a:latin typeface="3M Circular TT Book" panose="020B0604020101020102" pitchFamily="34" charset="0"/>
                  <a:cs typeface="3M Circular TT Book" panose="020B0604020101020102" pitchFamily="34" charset="0"/>
                </a:rPr>
                <a:t> </a:t>
              </a:r>
              <a:r>
                <a:rPr kumimoji="0" lang="en-US" sz="1333" b="1" i="0" u="none" strike="noStrike" kern="1200" cap="none" spc="0" normalizeH="0" baseline="0" noProof="0">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plus </a:t>
              </a:r>
              <a:r>
                <a:rPr kumimoji="0" lang="en-US" sz="1333" b="1" i="0" u="none" strike="noStrike" kern="1200" cap="none" spc="0" normalizeH="0" baseline="0" noProof="0" err="1">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respirant</a:t>
              </a:r>
              <a:r>
                <a:rPr kumimoji="0" lang="en-US" sz="1333" b="1" i="0" u="none" strike="noStrike" kern="1200" cap="none" spc="0" normalizeH="0" baseline="0" noProof="0">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 </a:t>
              </a:r>
              <a:r>
                <a:rPr lang="en-US" sz="1333">
                  <a:solidFill>
                    <a:prstClr val="black"/>
                  </a:solidFill>
                  <a:latin typeface="3M Circular TT Book" panose="020B0604020101020102" pitchFamily="34" charset="0"/>
                  <a:cs typeface="3M Circular TT Book" panose="020B0604020101020102" pitchFamily="34" charset="0"/>
                </a:rPr>
                <a:t>que le neoprene</a:t>
              </a:r>
            </a:p>
            <a:p>
              <a:pPr marL="228594" lvl="0" indent="-228594">
                <a:spcAft>
                  <a:spcPts val="533"/>
                </a:spcAft>
                <a:buClr>
                  <a:prstClr val="black"/>
                </a:buClr>
                <a:buSzPct val="100000"/>
                <a:buFont typeface="Wingdings" charset="2"/>
                <a:buChar char="§"/>
                <a:defRPr/>
              </a:pPr>
              <a:r>
                <a:rPr lang="en-US" sz="1333">
                  <a:solidFill>
                    <a:prstClr val="black"/>
                  </a:solidFill>
                  <a:latin typeface="3M Circular TT Book" panose="020B0604020101020102" pitchFamily="34" charset="0"/>
                  <a:cs typeface="3M Circular TT Book" panose="020B0604020101020102" pitchFamily="34" charset="0"/>
                </a:rPr>
                <a:t>Stretch, </a:t>
              </a:r>
              <a:r>
                <a:rPr lang="en-US" sz="1333" err="1">
                  <a:solidFill>
                    <a:prstClr val="black"/>
                  </a:solidFill>
                  <a:latin typeface="3M Circular TT Book" panose="020B0604020101020102" pitchFamily="34" charset="0"/>
                  <a:cs typeface="3M Circular TT Book" panose="020B0604020101020102" pitchFamily="34" charset="0"/>
                </a:rPr>
                <a:t>solidité</a:t>
              </a:r>
              <a:r>
                <a:rPr lang="en-US" sz="1333">
                  <a:solidFill>
                    <a:prstClr val="black"/>
                  </a:solidFill>
                  <a:latin typeface="3M Circular TT Book" panose="020B0604020101020102" pitchFamily="34" charset="0"/>
                  <a:cs typeface="3M Circular TT Book" panose="020B0604020101020102" pitchFamily="34" charset="0"/>
                </a:rPr>
                <a:t> et </a:t>
              </a:r>
              <a:r>
                <a:rPr lang="en-US" sz="1333" err="1">
                  <a:solidFill>
                    <a:prstClr val="black"/>
                  </a:solidFill>
                  <a:latin typeface="3M Circular TT Book" panose="020B0604020101020102" pitchFamily="34" charset="0"/>
                  <a:cs typeface="3M Circular TT Book" panose="020B0604020101020102" pitchFamily="34" charset="0"/>
                </a:rPr>
                <a:t>durabilité</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comparables</a:t>
              </a:r>
              <a:r>
                <a:rPr lang="en-US" sz="1333">
                  <a:solidFill>
                    <a:prstClr val="black"/>
                  </a:solidFill>
                  <a:latin typeface="3M Circular TT Book" panose="020B0604020101020102" pitchFamily="34" charset="0"/>
                  <a:cs typeface="3M Circular TT Book" panose="020B0604020101020102" pitchFamily="34" charset="0"/>
                </a:rPr>
                <a:t> au </a:t>
              </a:r>
              <a:r>
                <a:rPr lang="en-US" sz="1333" err="1">
                  <a:solidFill>
                    <a:prstClr val="black"/>
                  </a:solidFill>
                  <a:latin typeface="3M Circular TT Book" panose="020B0604020101020102" pitchFamily="34" charset="0"/>
                  <a:cs typeface="3M Circular TT Book" panose="020B0604020101020102" pitchFamily="34" charset="0"/>
                </a:rPr>
                <a:t>néoprène</a:t>
              </a:r>
              <a:endParaRPr lang="en-US" sz="1333">
                <a:solidFill>
                  <a:prstClr val="black"/>
                </a:solidFill>
                <a:latin typeface="3M Circular TT Book" panose="020B0604020101020102" pitchFamily="34" charset="0"/>
                <a:cs typeface="3M Circular TT Book" panose="020B0604020101020102" pitchFamily="34" charset="0"/>
              </a:endParaRPr>
            </a:p>
            <a:p>
              <a:pPr marL="228594" indent="-228594">
                <a:spcBef>
                  <a:spcPts val="800"/>
                </a:spcBef>
                <a:spcAft>
                  <a:spcPts val="533"/>
                </a:spcAft>
                <a:buClr>
                  <a:schemeClr val="tx1"/>
                </a:buClr>
                <a:buSzPct val="100000"/>
                <a:buFont typeface="Wingdings" charset="2"/>
                <a:buChar char="§"/>
              </a:pPr>
              <a:r>
                <a:rPr lang="en-US" sz="1333">
                  <a:solidFill>
                    <a:prstClr val="black"/>
                  </a:solidFill>
                  <a:latin typeface="3M Circular TT Book" panose="020B0604020101020102" pitchFamily="34" charset="0"/>
                  <a:cs typeface="3M Circular TT Book" panose="020B0604020101020102" pitchFamily="34" charset="0"/>
                </a:rPr>
                <a:t>Les couches de  mousse </a:t>
              </a:r>
              <a:r>
                <a:rPr lang="en-US" sz="1333" err="1">
                  <a:solidFill>
                    <a:prstClr val="black"/>
                  </a:solidFill>
                  <a:latin typeface="3M Circular TT Book" panose="020B0604020101020102" pitchFamily="34" charset="0"/>
                  <a:cs typeface="3M Circular TT Book" panose="020B0604020101020102" pitchFamily="34" charset="0"/>
                </a:rPr>
                <a:t>stratifiée</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respirante</a:t>
              </a:r>
              <a:r>
                <a:rPr lang="en-US" sz="1333">
                  <a:solidFill>
                    <a:prstClr val="black"/>
                  </a:solidFill>
                  <a:latin typeface="3M Circular TT Book" panose="020B0604020101020102" pitchFamily="34" charset="0"/>
                  <a:cs typeface="3M Circular TT Book" panose="020B0604020101020102" pitchFamily="34" charset="0"/>
                </a:rPr>
                <a:t> et </a:t>
              </a:r>
              <a:r>
                <a:rPr lang="en-US" sz="1333" err="1">
                  <a:solidFill>
                    <a:prstClr val="black"/>
                  </a:solidFill>
                  <a:latin typeface="3M Circular TT Book" panose="020B0604020101020102" pitchFamily="34" charset="0"/>
                  <a:cs typeface="3M Circular TT Book" panose="020B0604020101020102" pitchFamily="34" charset="0"/>
                </a:rPr>
                <a:t>composée</a:t>
              </a:r>
              <a:r>
                <a:rPr lang="en-US" sz="1333">
                  <a:solidFill>
                    <a:prstClr val="black"/>
                  </a:solidFill>
                  <a:latin typeface="3M Circular TT Book" panose="020B0604020101020102" pitchFamily="34" charset="0"/>
                  <a:cs typeface="3M Circular TT Book" panose="020B0604020101020102" pitchFamily="34" charset="0"/>
                </a:rPr>
                <a:t> de </a:t>
              </a:r>
              <a:r>
                <a:rPr lang="en-US" sz="1333" err="1">
                  <a:solidFill>
                    <a:prstClr val="black"/>
                  </a:solidFill>
                  <a:latin typeface="3M Circular TT Book" panose="020B0604020101020102" pitchFamily="34" charset="0"/>
                  <a:cs typeface="3M Circular TT Book" panose="020B0604020101020102" pitchFamily="34" charset="0"/>
                </a:rPr>
                <a:t>mailles</a:t>
              </a:r>
              <a:r>
                <a:rPr lang="en-US" sz="1333">
                  <a:solidFill>
                    <a:prstClr val="black"/>
                  </a:solidFill>
                  <a:latin typeface="3M Circular TT Book" panose="020B0604020101020102" pitchFamily="34" charset="0"/>
                  <a:cs typeface="3M Circular TT Book" panose="020B0604020101020102" pitchFamily="34" charset="0"/>
                </a:rPr>
                <a:t> UBL, </a:t>
              </a:r>
              <a:r>
                <a:rPr lang="en-US" sz="1333" err="1">
                  <a:solidFill>
                    <a:prstClr val="black"/>
                  </a:solidFill>
                  <a:latin typeface="3M Circular TT Book" panose="020B0604020101020102" pitchFamily="34" charset="0"/>
                  <a:cs typeface="3M Circular TT Book" panose="020B0604020101020102" pitchFamily="34" charset="0"/>
                </a:rPr>
                <a:t>épousent</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parfaitement</a:t>
              </a:r>
              <a:r>
                <a:rPr lang="en-US" sz="1333">
                  <a:solidFill>
                    <a:prstClr val="black"/>
                  </a:solidFill>
                  <a:latin typeface="3M Circular TT Book" panose="020B0604020101020102" pitchFamily="34" charset="0"/>
                  <a:cs typeface="3M Circular TT Book" panose="020B0604020101020102" pitchFamily="34" charset="0"/>
                </a:rPr>
                <a:t> les contours </a:t>
              </a:r>
              <a:r>
                <a:rPr lang="en-US" sz="1333" err="1">
                  <a:solidFill>
                    <a:prstClr val="black"/>
                  </a:solidFill>
                  <a:latin typeface="3M Circular TT Book" panose="020B0604020101020102" pitchFamily="34" charset="0"/>
                  <a:cs typeface="3M Circular TT Book" panose="020B0604020101020102" pitchFamily="34" charset="0"/>
                </a:rPr>
                <a:t>corporels</a:t>
              </a:r>
              <a:r>
                <a:rPr lang="en-US" sz="1333">
                  <a:solidFill>
                    <a:prstClr val="black"/>
                  </a:solidFill>
                  <a:latin typeface="3M Circular TT Book" panose="020B0604020101020102" pitchFamily="34" charset="0"/>
                  <a:cs typeface="3M Circular TT Book" panose="020B0604020101020102" pitchFamily="34" charset="0"/>
                </a:rPr>
                <a:t> et </a:t>
              </a:r>
              <a:r>
                <a:rPr lang="en-US" sz="1333" err="1">
                  <a:solidFill>
                    <a:prstClr val="black"/>
                  </a:solidFill>
                  <a:latin typeface="3M Circular TT Book" panose="020B0604020101020102" pitchFamily="34" charset="0"/>
                  <a:cs typeface="3M Circular TT Book" panose="020B0604020101020102" pitchFamily="34" charset="0"/>
                </a:rPr>
                <a:t>sont</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pourvues</a:t>
              </a:r>
              <a:r>
                <a:rPr lang="en-US" sz="1333">
                  <a:solidFill>
                    <a:prstClr val="black"/>
                  </a:solidFill>
                  <a:latin typeface="3M Circular TT Book" panose="020B0604020101020102" pitchFamily="34" charset="0"/>
                  <a:cs typeface="3M Circular TT Book" panose="020B0604020101020102" pitchFamily="34" charset="0"/>
                </a:rPr>
                <a:t> d’un support </a:t>
              </a:r>
              <a:r>
                <a:rPr lang="en-US" sz="1333" err="1">
                  <a:solidFill>
                    <a:prstClr val="black"/>
                  </a:solidFill>
                  <a:latin typeface="3M Circular TT Book" panose="020B0604020101020102" pitchFamily="34" charset="0"/>
                  <a:cs typeface="3M Circular TT Book" panose="020B0604020101020102" pitchFamily="34" charset="0"/>
                </a:rPr>
                <a:t>en</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polaire</a:t>
              </a:r>
              <a:r>
                <a:rPr lang="en-US" sz="1333">
                  <a:solidFill>
                    <a:prstClr val="black"/>
                  </a:solidFill>
                  <a:latin typeface="3M Circular TT Book" panose="020B0604020101020102" pitchFamily="34" charset="0"/>
                  <a:cs typeface="3M Circular TT Book" panose="020B0604020101020102" pitchFamily="34" charset="0"/>
                </a:rPr>
                <a:t> qui conduit </a:t>
              </a:r>
              <a:r>
                <a:rPr lang="en-US" sz="1333" err="1">
                  <a:solidFill>
                    <a:prstClr val="black"/>
                  </a:solidFill>
                  <a:latin typeface="3M Circular TT Book" panose="020B0604020101020102" pitchFamily="34" charset="0"/>
                  <a:cs typeface="3M Circular TT Book" panose="020B0604020101020102" pitchFamily="34" charset="0"/>
                </a:rPr>
                <a:t>l’humidité</a:t>
              </a:r>
              <a:r>
                <a:rPr lang="en-US" sz="1333">
                  <a:solidFill>
                    <a:prstClr val="black"/>
                  </a:solidFill>
                  <a:latin typeface="3M Circular TT Book" panose="020B0604020101020102" pitchFamily="34" charset="0"/>
                  <a:cs typeface="3M Circular TT Book" panose="020B0604020101020102" pitchFamily="34" charset="0"/>
                </a:rPr>
                <a:t> à </a:t>
              </a:r>
              <a:r>
                <a:rPr lang="en-US" sz="1333" err="1">
                  <a:solidFill>
                    <a:prstClr val="black"/>
                  </a:solidFill>
                  <a:latin typeface="3M Circular TT Book" panose="020B0604020101020102" pitchFamily="34" charset="0"/>
                  <a:cs typeface="3M Circular TT Book" panose="020B0604020101020102" pitchFamily="34" charset="0"/>
                </a:rPr>
                <a:t>l’écart</a:t>
              </a:r>
              <a:r>
                <a:rPr lang="en-US" sz="1333">
                  <a:solidFill>
                    <a:prstClr val="black"/>
                  </a:solidFill>
                  <a:latin typeface="3M Circular TT Book" panose="020B0604020101020102" pitchFamily="34" charset="0"/>
                  <a:cs typeface="3M Circular TT Book" panose="020B0604020101020102" pitchFamily="34" charset="0"/>
                </a:rPr>
                <a:t> de la </a:t>
              </a:r>
              <a:r>
                <a:rPr lang="en-US" sz="1333" err="1">
                  <a:solidFill>
                    <a:prstClr val="black"/>
                  </a:solidFill>
                  <a:latin typeface="3M Circular TT Book" panose="020B0604020101020102" pitchFamily="34" charset="0"/>
                  <a:cs typeface="3M Circular TT Book" panose="020B0604020101020102" pitchFamily="34" charset="0"/>
                </a:rPr>
                <a:t>peau</a:t>
              </a:r>
              <a:r>
                <a:rPr lang="en-US" sz="1400">
                  <a:latin typeface="Arial"/>
                  <a:cs typeface="Arial"/>
                </a:rPr>
                <a:t>. </a:t>
              </a:r>
            </a:p>
            <a:p>
              <a:pPr marL="228594" lvl="0" indent="-228594">
                <a:spcAft>
                  <a:spcPts val="533"/>
                </a:spcAft>
                <a:buClr>
                  <a:prstClr val="black"/>
                </a:buClr>
                <a:buSzPct val="100000"/>
                <a:buFont typeface="Wingdings" charset="2"/>
                <a:buChar char="§"/>
                <a:defRPr/>
              </a:pP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Idéal</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pour </a:t>
              </a: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être</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a:t>
              </a: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porté</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a:t>
              </a: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durant</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des </a:t>
              </a:r>
              <a:r>
                <a:rPr lang="en-US" sz="1333" b="1">
                  <a:solidFill>
                    <a:schemeClr val="accent3">
                      <a:lumMod val="50000"/>
                    </a:schemeClr>
                  </a:solidFill>
                  <a:latin typeface="3M Circular TT Book" panose="020B0604020101020102" pitchFamily="34" charset="0"/>
                  <a:cs typeface="3M Circular TT Book" panose="020B0604020101020102" pitchFamily="34" charset="0"/>
                </a:rPr>
                <a:t> </a:t>
              </a:r>
              <a:r>
                <a:rPr lang="en-US" sz="1333" b="1" err="1">
                  <a:solidFill>
                    <a:schemeClr val="accent3">
                      <a:lumMod val="50000"/>
                    </a:schemeClr>
                  </a:solidFill>
                  <a:latin typeface="3M Circular TT Book" panose="020B0604020101020102" pitchFamily="34" charset="0"/>
                  <a:cs typeface="3M Circular TT Book" panose="020B0604020101020102" pitchFamily="34" charset="0"/>
                </a:rPr>
                <a:t>periodes</a:t>
              </a:r>
              <a:r>
                <a:rPr lang="en-US" sz="1333" b="1">
                  <a:solidFill>
                    <a:schemeClr val="accent3">
                      <a:lumMod val="50000"/>
                    </a:schemeClr>
                  </a:solidFill>
                  <a:latin typeface="3M Circular TT Book" panose="020B0604020101020102" pitchFamily="34" charset="0"/>
                  <a:cs typeface="3M Circular TT Book" panose="020B0604020101020102" pitchFamily="34" charset="0"/>
                </a:rPr>
                <a:t> plus </a:t>
              </a:r>
              <a:r>
                <a:rPr lang="en-US" sz="1333" b="1" err="1">
                  <a:solidFill>
                    <a:schemeClr val="accent3">
                      <a:lumMod val="50000"/>
                    </a:schemeClr>
                  </a:solidFill>
                  <a:latin typeface="3M Circular TT Book" panose="020B0604020101020102" pitchFamily="34" charset="0"/>
                  <a:cs typeface="3M Circular TT Book" panose="020B0604020101020102" pitchFamily="34" charset="0"/>
                </a:rPr>
                <a:t>longues</a:t>
              </a:r>
              <a:endPar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endParaRPr>
            </a:p>
            <a:p>
              <a:pPr marL="228594" marR="0" lvl="0" indent="-228594" algn="l" defTabSz="914400" rtl="0" eaLnBrk="1" fontAlgn="auto" latinLnBrk="0" hangingPunct="1">
                <a:lnSpc>
                  <a:spcPct val="100000"/>
                </a:lnSpc>
                <a:spcBef>
                  <a:spcPts val="0"/>
                </a:spcBef>
                <a:spcAft>
                  <a:spcPts val="667"/>
                </a:spcAft>
                <a:buClr>
                  <a:prstClr val="black"/>
                </a:buClr>
                <a:buSzPct val="100000"/>
                <a:buFont typeface="Wingdings" charset="2"/>
                <a:buChar char="§"/>
                <a:tabLst/>
                <a:defRPr/>
              </a:pPr>
              <a:r>
                <a:rPr lang="en-US" sz="1333">
                  <a:solidFill>
                    <a:prstClr val="black"/>
                  </a:solidFill>
                  <a:latin typeface="3M Circular TT Book" panose="020B0604020101020102" pitchFamily="34" charset="0"/>
                  <a:cs typeface="3M Circular TT Book" panose="020B0604020101020102" pitchFamily="34" charset="0"/>
                </a:rPr>
                <a:t>Le </a:t>
              </a:r>
              <a:r>
                <a:rPr lang="en-US" sz="1333" err="1">
                  <a:solidFill>
                    <a:prstClr val="black"/>
                  </a:solidFill>
                  <a:latin typeface="3M Circular TT Book" panose="020B0604020101020102" pitchFamily="34" charset="0"/>
                  <a:cs typeface="3M Circular TT Book" panose="020B0604020101020102" pitchFamily="34" charset="0"/>
                </a:rPr>
                <a:t>tissu</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peut</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subir</a:t>
              </a:r>
              <a:r>
                <a:rPr lang="en-US" sz="1333">
                  <a:solidFill>
                    <a:prstClr val="black"/>
                  </a:solidFill>
                  <a:latin typeface="3M Circular TT Book" panose="020B0604020101020102" pitchFamily="34" charset="0"/>
                  <a:cs typeface="3M Circular TT Book" panose="020B0604020101020102" pitchFamily="34" charset="0"/>
                </a:rPr>
                <a:t> des </a:t>
              </a:r>
              <a:r>
                <a:rPr lang="en-US" sz="1333" err="1">
                  <a:solidFill>
                    <a:prstClr val="black"/>
                  </a:solidFill>
                  <a:latin typeface="3M Circular TT Book" panose="020B0604020101020102" pitchFamily="34" charset="0"/>
                  <a:cs typeface="3M Circular TT Book" panose="020B0604020101020102" pitchFamily="34" charset="0"/>
                </a:rPr>
                <a:t>traitements</a:t>
              </a:r>
              <a:r>
                <a:rPr lang="en-US" sz="1333">
                  <a:solidFill>
                    <a:prstClr val="black"/>
                  </a:solidFill>
                  <a:latin typeface="3M Circular TT Book" panose="020B0604020101020102" pitchFamily="34" charset="0"/>
                  <a:cs typeface="3M Circular TT Book" panose="020B0604020101020102" pitchFamily="34" charset="0"/>
                </a:rPr>
                <a:t> anti-</a:t>
              </a:r>
              <a:r>
                <a:rPr lang="en-US" sz="1333" err="1">
                  <a:solidFill>
                    <a:prstClr val="black"/>
                  </a:solidFill>
                  <a:latin typeface="3M Circular TT Book" panose="020B0604020101020102" pitchFamily="34" charset="0"/>
                  <a:cs typeface="3M Circular TT Book" panose="020B0604020101020102" pitchFamily="34" charset="0"/>
                </a:rPr>
                <a:t>odeurs</a:t>
              </a:r>
              <a:endPar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endParaRPr>
            </a:p>
          </p:txBody>
        </p:sp>
        <p:sp>
          <p:nvSpPr>
            <p:cNvPr id="34" name="Rectangle 33">
              <a:extLst>
                <a:ext uri="{FF2B5EF4-FFF2-40B4-BE49-F238E27FC236}">
                  <a16:creationId xmlns:a16="http://schemas.microsoft.com/office/drawing/2014/main" id="{A546872E-A64E-4043-A3CD-63F48CE33FDE}"/>
                </a:ext>
              </a:extLst>
            </p:cNvPr>
            <p:cNvSpPr/>
            <p:nvPr/>
          </p:nvSpPr>
          <p:spPr>
            <a:xfrm rot="5400000">
              <a:off x="7250947" y="1292111"/>
              <a:ext cx="584209" cy="2697332"/>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sp>
          <p:nvSpPr>
            <p:cNvPr id="35" name="TextBox 34">
              <a:extLst>
                <a:ext uri="{FF2B5EF4-FFF2-40B4-BE49-F238E27FC236}">
                  <a16:creationId xmlns:a16="http://schemas.microsoft.com/office/drawing/2014/main" id="{81BA9D44-8904-44E0-9ED7-7C37CB817A3C}"/>
                </a:ext>
              </a:extLst>
            </p:cNvPr>
            <p:cNvSpPr txBox="1"/>
            <p:nvPr/>
          </p:nvSpPr>
          <p:spPr>
            <a:xfrm>
              <a:off x="6308826" y="2483362"/>
              <a:ext cx="2468450" cy="3148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b="1">
                  <a:solidFill>
                    <a:prstClr val="white"/>
                  </a:solidFill>
                  <a:latin typeface="3M Circular TT Book" panose="020B0604020101020102" pitchFamily="34" charset="0"/>
                  <a:cs typeface="3M Circular TT Book" panose="020B0604020101020102" pitchFamily="34" charset="0"/>
                </a:rPr>
                <a:t>Mousse </a:t>
              </a:r>
              <a:r>
                <a:rPr lang="en-US" b="1" err="1">
                  <a:solidFill>
                    <a:prstClr val="white"/>
                  </a:solidFill>
                  <a:latin typeface="3M Circular TT Book" panose="020B0604020101020102" pitchFamily="34" charset="0"/>
                  <a:cs typeface="3M Circular TT Book" panose="020B0604020101020102" pitchFamily="34" charset="0"/>
                </a:rPr>
                <a:t>Laminée</a:t>
              </a:r>
              <a:endParaRPr kumimoji="0" lang="en-US" b="1"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pic>
          <p:nvPicPr>
            <p:cNvPr id="37" name="Picture 36">
              <a:extLst>
                <a:ext uri="{FF2B5EF4-FFF2-40B4-BE49-F238E27FC236}">
                  <a16:creationId xmlns:a16="http://schemas.microsoft.com/office/drawing/2014/main" id="{A22886BA-DACA-445D-8A30-D8C035797B30}"/>
                </a:ext>
              </a:extLst>
            </p:cNvPr>
            <p:cNvPicPr>
              <a:picLocks/>
            </p:cNvPicPr>
            <p:nvPr/>
          </p:nvPicPr>
          <p:blipFill rotWithShape="1">
            <a:blip r:embed="rId4">
              <a:extLst>
                <a:ext uri="{28A0092B-C50C-407E-A947-70E740481C1C}">
                  <a14:useLocalDpi xmlns:a14="http://schemas.microsoft.com/office/drawing/2010/main"/>
                </a:ext>
              </a:extLst>
            </a:blip>
            <a:srcRect/>
            <a:stretch/>
          </p:blipFill>
          <p:spPr>
            <a:xfrm>
              <a:off x="6833766" y="847605"/>
              <a:ext cx="1479435" cy="1492672"/>
            </a:xfrm>
            <a:prstGeom prst="ellipse">
              <a:avLst/>
            </a:prstGeom>
            <a:solidFill>
              <a:schemeClr val="bg2"/>
            </a:solidFill>
            <a:ln w="28575" cmpd="sng">
              <a:solidFill>
                <a:schemeClr val="bg2"/>
              </a:solidFill>
            </a:ln>
          </p:spPr>
        </p:pic>
      </p:grpSp>
      <p:grpSp>
        <p:nvGrpSpPr>
          <p:cNvPr id="4" name="Group 3">
            <a:extLst>
              <a:ext uri="{FF2B5EF4-FFF2-40B4-BE49-F238E27FC236}">
                <a16:creationId xmlns:a16="http://schemas.microsoft.com/office/drawing/2014/main" id="{E2AA1F4B-BC15-4407-BC30-83BAACAA5A0A}"/>
              </a:ext>
            </a:extLst>
          </p:cNvPr>
          <p:cNvGrpSpPr/>
          <p:nvPr/>
        </p:nvGrpSpPr>
        <p:grpSpPr>
          <a:xfrm>
            <a:off x="2889807" y="847605"/>
            <a:ext cx="2680360" cy="4571062"/>
            <a:chOff x="3041617" y="847605"/>
            <a:chExt cx="2680360" cy="4571062"/>
          </a:xfrm>
        </p:grpSpPr>
        <p:sp>
          <p:nvSpPr>
            <p:cNvPr id="10" name="TextBox 9">
              <a:extLst>
                <a:ext uri="{FF2B5EF4-FFF2-40B4-BE49-F238E27FC236}">
                  <a16:creationId xmlns:a16="http://schemas.microsoft.com/office/drawing/2014/main" id="{3BD58552-223F-419A-BA65-6BBB8E681E9E}"/>
                </a:ext>
              </a:extLst>
            </p:cNvPr>
            <p:cNvSpPr txBox="1"/>
            <p:nvPr/>
          </p:nvSpPr>
          <p:spPr>
            <a:xfrm>
              <a:off x="3103540" y="3005827"/>
              <a:ext cx="2618437" cy="2412840"/>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667"/>
                </a:spcAft>
                <a:buClr>
                  <a:prstClr val="black"/>
                </a:buClr>
                <a:buSzPct val="100000"/>
                <a:buFont typeface="Wingdings" charset="2"/>
                <a:buChar char="§"/>
                <a:tabLst/>
                <a:defRPr/>
              </a:pPr>
              <a:r>
                <a:rPr kumimoji="0" lang="en-US" sz="1333" b="0" i="0" u="none" strike="noStrike" kern="1200" cap="none" spc="0" normalizeH="0" baseline="0" noProof="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Offre</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de la </a:t>
              </a:r>
              <a:r>
                <a:rPr kumimoji="0" lang="en-US" sz="1333" b="1" i="0" u="none" strike="noStrike" kern="1200" cap="none" spc="0" normalizeH="0" baseline="0" noProof="0">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compression, de la </a:t>
              </a:r>
              <a:r>
                <a:rPr kumimoji="0" lang="en-US" sz="1333" b="1" i="0" u="none" strike="noStrike" kern="1200" cap="none" spc="0" normalizeH="0" baseline="0" noProof="0" err="1">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rétention</a:t>
              </a:r>
              <a:r>
                <a:rPr kumimoji="0" lang="en-US" sz="1333" b="1" i="0" u="none" strike="noStrike" kern="1200" cap="none" spc="0" normalizeH="0" baseline="0" noProof="0">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 de </a:t>
              </a:r>
              <a:r>
                <a:rPr kumimoji="0" lang="en-US" sz="1333" b="1" i="0" u="none" strike="noStrike" kern="1200" cap="none" spc="0" normalizeH="0" baseline="0" noProof="0" err="1">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chaleur</a:t>
              </a:r>
              <a:r>
                <a:rPr kumimoji="0" lang="en-US" sz="1333" b="1" i="0" u="none" strike="noStrike" kern="1200" cap="none" spc="0" normalizeH="0" baseline="0" noProof="0">
                  <a:ln>
                    <a:noFill/>
                  </a:ln>
                  <a:solidFill>
                    <a:schemeClr val="accent3">
                      <a:lumMod val="50000"/>
                    </a:schemeClr>
                  </a:solidFill>
                  <a:effectLst/>
                  <a:uLnTx/>
                  <a:uFillTx/>
                  <a:latin typeface="3M Circular TT Book" panose="020B0604020101020102" pitchFamily="34" charset="0"/>
                  <a:ea typeface="+mn-ea"/>
                  <a:cs typeface="3M Circular TT Book" panose="020B0604020101020102" pitchFamily="34" charset="0"/>
                </a:rPr>
                <a:t> </a:t>
              </a:r>
              <a:r>
                <a:rPr lang="en-US" sz="1333">
                  <a:solidFill>
                    <a:prstClr val="black"/>
                  </a:solidFill>
                  <a:latin typeface="3M Circular TT Book" panose="020B0604020101020102" pitchFamily="34" charset="0"/>
                  <a:cs typeface="3M Circular TT Book" panose="020B0604020101020102" pitchFamily="34" charset="0"/>
                </a:rPr>
                <a:t>et du</a:t>
              </a:r>
              <a:r>
                <a:rPr kumimoji="0" lang="en-US" sz="1333" b="0" i="0" u="none" strike="noStrike" kern="1200" cap="none" spc="0" normalizeH="0" baseline="0" noProof="0">
                  <a:ln>
                    <a:noFill/>
                  </a:ln>
                  <a:solidFill>
                    <a:prstClr val="black"/>
                  </a:solidFill>
                  <a:effectLst/>
                  <a:uLnTx/>
                  <a:uFillTx/>
                  <a:latin typeface="3M Circular TT Book" panose="020B0604020101020102" pitchFamily="34" charset="0"/>
                  <a:ea typeface="+mn-ea"/>
                  <a:cs typeface="3M Circular TT Book" panose="020B0604020101020102" pitchFamily="34" charset="0"/>
                </a:rPr>
                <a:t> support</a:t>
              </a:r>
            </a:p>
            <a:p>
              <a:pPr marL="228594" lvl="0" indent="-228594">
                <a:spcAft>
                  <a:spcPts val="667"/>
                </a:spcAft>
                <a:buClr>
                  <a:prstClr val="black"/>
                </a:buClr>
                <a:buSzPct val="100000"/>
                <a:buFont typeface="Wingdings" charset="2"/>
                <a:buChar char="§"/>
                <a:defRPr/>
              </a:pPr>
              <a:r>
                <a:rPr lang="en-US" sz="1333" err="1">
                  <a:solidFill>
                    <a:prstClr val="black"/>
                  </a:solidFill>
                  <a:latin typeface="3M Circular TT Book" panose="020B0604020101020102" pitchFamily="34" charset="0"/>
                  <a:cs typeface="3M Circular TT Book" panose="020B0604020101020102" pitchFamily="34" charset="0"/>
                </a:rPr>
                <a:t>Sélectionné</a:t>
              </a:r>
              <a:r>
                <a:rPr lang="en-US" sz="1333">
                  <a:solidFill>
                    <a:prstClr val="black"/>
                  </a:solidFill>
                  <a:latin typeface="3M Circular TT Book" panose="020B0604020101020102" pitchFamily="34" charset="0"/>
                  <a:cs typeface="3M Circular TT Book" panose="020B0604020101020102" pitchFamily="34" charset="0"/>
                </a:rPr>
                <a:t> pour </a:t>
              </a:r>
              <a:r>
                <a:rPr lang="en-US" sz="1333" err="1">
                  <a:solidFill>
                    <a:prstClr val="black"/>
                  </a:solidFill>
                  <a:latin typeface="3M Circular TT Book" panose="020B0604020101020102" pitchFamily="34" charset="0"/>
                  <a:cs typeface="3M Circular TT Book" panose="020B0604020101020102" pitchFamily="34" charset="0"/>
                </a:rPr>
                <a:t>sa</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solidité</a:t>
              </a:r>
              <a:r>
                <a:rPr lang="en-US" sz="1333">
                  <a:solidFill>
                    <a:prstClr val="black"/>
                  </a:solidFill>
                  <a:latin typeface="3M Circular TT Book" panose="020B0604020101020102" pitchFamily="34" charset="0"/>
                  <a:cs typeface="3M Circular TT Book" panose="020B0604020101020102" pitchFamily="34" charset="0"/>
                </a:rPr>
                <a:t> et </a:t>
              </a:r>
              <a:r>
                <a:rPr lang="en-US" sz="1333" err="1">
                  <a:solidFill>
                    <a:prstClr val="black"/>
                  </a:solidFill>
                  <a:latin typeface="3M Circular TT Book" panose="020B0604020101020102" pitchFamily="34" charset="0"/>
                  <a:cs typeface="3M Circular TT Book" panose="020B0604020101020102" pitchFamily="34" charset="0"/>
                </a:rPr>
                <a:t>sa</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durabilité</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Peut</a:t>
              </a:r>
              <a:r>
                <a:rPr lang="en-US" sz="1333">
                  <a:solidFill>
                    <a:prstClr val="black"/>
                  </a:solidFill>
                  <a:latin typeface="3M Circular TT Book" panose="020B0604020101020102" pitchFamily="34" charset="0"/>
                  <a:cs typeface="3M Circular TT Book" panose="020B0604020101020102" pitchFamily="34" charset="0"/>
                </a:rPr>
                <a:t> donner plus de compression </a:t>
              </a:r>
            </a:p>
            <a:p>
              <a:pPr marL="228594" lvl="0" indent="-228594">
                <a:spcAft>
                  <a:spcPts val="667"/>
                </a:spcAft>
                <a:buClr>
                  <a:prstClr val="black"/>
                </a:buClr>
                <a:buSzPct val="100000"/>
                <a:buFont typeface="Wingdings" charset="2"/>
                <a:buChar char="§"/>
                <a:defRPr/>
              </a:pPr>
              <a:r>
                <a:rPr lang="en-US" sz="1333" b="1" err="1">
                  <a:solidFill>
                    <a:schemeClr val="accent3">
                      <a:lumMod val="50000"/>
                    </a:schemeClr>
                  </a:solidFill>
                  <a:latin typeface="3M Circular TT Book" panose="020B0604020101020102" pitchFamily="34" charset="0"/>
                  <a:cs typeface="3M Circular TT Book" panose="020B0604020101020102" pitchFamily="34" charset="0"/>
                </a:rPr>
                <a:t>Idéal</a:t>
              </a:r>
              <a:r>
                <a:rPr lang="en-US" sz="1333">
                  <a:solidFill>
                    <a:prstClr val="black"/>
                  </a:solidFill>
                  <a:latin typeface="3M Circular TT Book" panose="020B0604020101020102" pitchFamily="34" charset="0"/>
                  <a:cs typeface="3M Circular TT Book" panose="020B0604020101020102" pitchFamily="34" charset="0"/>
                </a:rPr>
                <a:t> pour </a:t>
              </a:r>
              <a:r>
                <a:rPr lang="en-US" sz="1333" err="1">
                  <a:solidFill>
                    <a:prstClr val="black"/>
                  </a:solidFill>
                  <a:latin typeface="3M Circular TT Book" panose="020B0604020101020102" pitchFamily="34" charset="0"/>
                  <a:cs typeface="3M Circular TT Book" panose="020B0604020101020102" pitchFamily="34" charset="0"/>
                </a:rPr>
                <a:t>être</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porté</a:t>
              </a:r>
              <a:r>
                <a:rPr lang="en-US" sz="1333">
                  <a:solidFill>
                    <a:prstClr val="black"/>
                  </a:solidFill>
                  <a:latin typeface="3M Circular TT Book" panose="020B0604020101020102" pitchFamily="34" charset="0"/>
                  <a:cs typeface="3M Circular TT Book" panose="020B0604020101020102" pitchFamily="34" charset="0"/>
                </a:rPr>
                <a:t> </a:t>
              </a:r>
              <a:r>
                <a:rPr lang="en-US" sz="1333" err="1">
                  <a:solidFill>
                    <a:prstClr val="black"/>
                  </a:solidFill>
                  <a:latin typeface="3M Circular TT Book" panose="020B0604020101020102" pitchFamily="34" charset="0"/>
                  <a:cs typeface="3M Circular TT Book" panose="020B0604020101020102" pitchFamily="34" charset="0"/>
                </a:rPr>
                <a:t>durant</a:t>
              </a:r>
              <a:r>
                <a:rPr lang="en-US" sz="1333">
                  <a:solidFill>
                    <a:prstClr val="black"/>
                  </a:solidFill>
                  <a:latin typeface="3M Circular TT Book" panose="020B0604020101020102" pitchFamily="34" charset="0"/>
                  <a:cs typeface="3M Circular TT Book" panose="020B0604020101020102" pitchFamily="34" charset="0"/>
                </a:rPr>
                <a:t> de </a:t>
              </a:r>
              <a:r>
                <a:rPr lang="en-US" sz="1333" b="1" err="1">
                  <a:solidFill>
                    <a:schemeClr val="accent3">
                      <a:lumMod val="50000"/>
                    </a:schemeClr>
                  </a:solidFill>
                  <a:latin typeface="3M Circular TT Book" panose="020B0604020101020102" pitchFamily="34" charset="0"/>
                  <a:cs typeface="3M Circular TT Book" panose="020B0604020101020102" pitchFamily="34" charset="0"/>
                </a:rPr>
                <a:t>courtes</a:t>
              </a:r>
              <a:r>
                <a:rPr lang="en-US" sz="1333" b="1">
                  <a:solidFill>
                    <a:schemeClr val="accent3">
                      <a:lumMod val="50000"/>
                    </a:schemeClr>
                  </a:solidFill>
                  <a:latin typeface="3M Circular TT Book" panose="020B0604020101020102" pitchFamily="34" charset="0"/>
                  <a:cs typeface="3M Circular TT Book" panose="020B0604020101020102" pitchFamily="34" charset="0"/>
                </a:rPr>
                <a:t> </a:t>
              </a:r>
              <a:r>
                <a:rPr lang="en-US" sz="1333" b="1" err="1">
                  <a:solidFill>
                    <a:schemeClr val="accent3">
                      <a:lumMod val="50000"/>
                    </a:schemeClr>
                  </a:solidFill>
                  <a:latin typeface="3M Circular TT Book" panose="020B0604020101020102" pitchFamily="34" charset="0"/>
                  <a:cs typeface="3M Circular TT Book" panose="020B0604020101020102" pitchFamily="34" charset="0"/>
                </a:rPr>
                <a:t>périodes</a:t>
              </a:r>
              <a:r>
                <a:rPr lang="en-US" sz="1333" b="1">
                  <a:solidFill>
                    <a:schemeClr val="accent3">
                      <a:lumMod val="50000"/>
                    </a:schemeClr>
                  </a:solidFill>
                  <a:latin typeface="3M Circular TT Book" panose="020B0604020101020102" pitchFamily="34" charset="0"/>
                  <a:cs typeface="3M Circular TT Book" panose="020B0604020101020102" pitchFamily="34" charset="0"/>
                </a:rPr>
                <a:t> </a:t>
              </a:r>
            </a:p>
            <a:p>
              <a:pPr marL="228594" lvl="0" indent="-228594">
                <a:spcAft>
                  <a:spcPts val="667"/>
                </a:spcAft>
                <a:buClr>
                  <a:prstClr val="black"/>
                </a:buClr>
                <a:buSzPct val="100000"/>
                <a:buFont typeface="Wingdings" charset="2"/>
                <a:buChar char="§"/>
                <a:defRPr/>
              </a:pPr>
              <a:r>
                <a:rPr lang="fr-FR" sz="1333">
                  <a:solidFill>
                    <a:prstClr val="black"/>
                  </a:solidFill>
                  <a:latin typeface="3M Circular TT Book" panose="020B0604020101020102" pitchFamily="34" charset="0"/>
                  <a:cs typeface="3M Circular TT Book" panose="020B0604020101020102" pitchFamily="34" charset="0"/>
                </a:rPr>
                <a:t>Le tissu peut subir des traitements anti-odeurs</a:t>
              </a:r>
              <a:endParaRPr lang="en-US" sz="1333">
                <a:solidFill>
                  <a:prstClr val="black"/>
                </a:solidFill>
                <a:latin typeface="3M Circular TT Book" panose="020B0604020101020102" pitchFamily="34" charset="0"/>
                <a:cs typeface="3M Circular TT Book" panose="020B0604020101020102" pitchFamily="34" charset="0"/>
              </a:endParaRPr>
            </a:p>
          </p:txBody>
        </p:sp>
        <p:sp>
          <p:nvSpPr>
            <p:cNvPr id="19" name="Rectangle 18">
              <a:extLst>
                <a:ext uri="{FF2B5EF4-FFF2-40B4-BE49-F238E27FC236}">
                  <a16:creationId xmlns:a16="http://schemas.microsoft.com/office/drawing/2014/main" id="{FF84D2A7-70A5-4A39-B655-C7A02AB45D5D}"/>
                </a:ext>
              </a:extLst>
            </p:cNvPr>
            <p:cNvSpPr/>
            <p:nvPr/>
          </p:nvSpPr>
          <p:spPr>
            <a:xfrm rot="5400000">
              <a:off x="4023081" y="1403485"/>
              <a:ext cx="584206" cy="2474587"/>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sp>
          <p:nvSpPr>
            <p:cNvPr id="20" name="TextBox 19">
              <a:extLst>
                <a:ext uri="{FF2B5EF4-FFF2-40B4-BE49-F238E27FC236}">
                  <a16:creationId xmlns:a16="http://schemas.microsoft.com/office/drawing/2014/main" id="{E53EBBDE-62CC-4F77-9B6F-8A145A5719D7}"/>
                </a:ext>
              </a:extLst>
            </p:cNvPr>
            <p:cNvSpPr txBox="1"/>
            <p:nvPr/>
          </p:nvSpPr>
          <p:spPr>
            <a:xfrm>
              <a:off x="3041617" y="2483362"/>
              <a:ext cx="2558009" cy="3148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rPr>
                <a:t>Mélange </a:t>
              </a:r>
              <a:r>
                <a:rPr kumimoji="0" lang="en-US" b="1" i="0" u="none" strike="noStrike" kern="1200" cap="none" spc="0" normalizeH="0" baseline="0" noProof="0" err="1">
                  <a:ln>
                    <a:noFill/>
                  </a:ln>
                  <a:solidFill>
                    <a:prstClr val="white"/>
                  </a:solidFill>
                  <a:effectLst/>
                  <a:uLnTx/>
                  <a:uFillTx/>
                  <a:latin typeface="3M Circular TT Book" panose="020B0604020101020102" pitchFamily="34" charset="0"/>
                  <a:ea typeface="+mn-ea"/>
                  <a:cs typeface="3M Circular TT Book" panose="020B0604020101020102" pitchFamily="34" charset="0"/>
                </a:rPr>
                <a:t>Néoprène</a:t>
              </a:r>
              <a:endParaRPr kumimoji="0" lang="en-US" b="1"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pic>
          <p:nvPicPr>
            <p:cNvPr id="38" name="Picture 37">
              <a:extLst>
                <a:ext uri="{FF2B5EF4-FFF2-40B4-BE49-F238E27FC236}">
                  <a16:creationId xmlns:a16="http://schemas.microsoft.com/office/drawing/2014/main" id="{9B80DF31-9AC2-4B72-BA9C-1CEBB1FBEDB4}"/>
                </a:ext>
              </a:extLst>
            </p:cNvPr>
            <p:cNvPicPr>
              <a:picLocks/>
            </p:cNvPicPr>
            <p:nvPr/>
          </p:nvPicPr>
          <p:blipFill rotWithShape="1">
            <a:blip r:embed="rId5">
              <a:extLst>
                <a:ext uri="{28A0092B-C50C-407E-A947-70E740481C1C}">
                  <a14:useLocalDpi xmlns:a14="http://schemas.microsoft.com/office/drawing/2010/main"/>
                </a:ext>
              </a:extLst>
            </a:blip>
            <a:srcRect/>
            <a:stretch/>
          </p:blipFill>
          <p:spPr>
            <a:xfrm>
              <a:off x="3579676" y="847605"/>
              <a:ext cx="1479435" cy="1492672"/>
            </a:xfrm>
            <a:prstGeom prst="ellipse">
              <a:avLst/>
            </a:prstGeom>
            <a:solidFill>
              <a:schemeClr val="bg2"/>
            </a:solidFill>
            <a:ln w="28575" cmpd="sng">
              <a:solidFill>
                <a:schemeClr val="bg2"/>
              </a:solidFill>
            </a:ln>
          </p:spPr>
        </p:pic>
      </p:grpSp>
      <p:grpSp>
        <p:nvGrpSpPr>
          <p:cNvPr id="12" name="Group 11">
            <a:extLst>
              <a:ext uri="{FF2B5EF4-FFF2-40B4-BE49-F238E27FC236}">
                <a16:creationId xmlns:a16="http://schemas.microsoft.com/office/drawing/2014/main" id="{8C592DD1-991B-466E-A40F-91438BF5713E}"/>
              </a:ext>
            </a:extLst>
          </p:cNvPr>
          <p:cNvGrpSpPr/>
          <p:nvPr/>
        </p:nvGrpSpPr>
        <p:grpSpPr>
          <a:xfrm>
            <a:off x="9424208" y="850392"/>
            <a:ext cx="2575292" cy="4122385"/>
            <a:chOff x="9487058" y="850392"/>
            <a:chExt cx="2575292" cy="4122385"/>
          </a:xfrm>
        </p:grpSpPr>
        <p:sp>
          <p:nvSpPr>
            <p:cNvPr id="26" name="Rectangle 25">
              <a:extLst>
                <a:ext uri="{FF2B5EF4-FFF2-40B4-BE49-F238E27FC236}">
                  <a16:creationId xmlns:a16="http://schemas.microsoft.com/office/drawing/2014/main" id="{46DF19F1-7EED-46CE-B277-BE9AC83A0C35}"/>
                </a:ext>
              </a:extLst>
            </p:cNvPr>
            <p:cNvSpPr/>
            <p:nvPr/>
          </p:nvSpPr>
          <p:spPr>
            <a:xfrm rot="5400000">
              <a:off x="10426118" y="1456186"/>
              <a:ext cx="584202" cy="2369188"/>
            </a:xfrm>
            <a:prstGeom prst="rect">
              <a:avLst/>
            </a:prstGeom>
            <a:solidFill>
              <a:schemeClr val="bg1">
                <a:lumMod val="50000"/>
              </a:schemeClr>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sp>
          <p:nvSpPr>
            <p:cNvPr id="27" name="TextBox 26">
              <a:extLst>
                <a:ext uri="{FF2B5EF4-FFF2-40B4-BE49-F238E27FC236}">
                  <a16:creationId xmlns:a16="http://schemas.microsoft.com/office/drawing/2014/main" id="{2320C85C-6B20-4151-B847-ACE087CFC474}"/>
                </a:ext>
              </a:extLst>
            </p:cNvPr>
            <p:cNvSpPr txBox="1"/>
            <p:nvPr/>
          </p:nvSpPr>
          <p:spPr>
            <a:xfrm>
              <a:off x="9641824" y="2483362"/>
              <a:ext cx="2152790" cy="53642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b="1" err="1">
                  <a:solidFill>
                    <a:prstClr val="white"/>
                  </a:solidFill>
                  <a:latin typeface="3M Circular TT Book" panose="020B0604020101020102" pitchFamily="34" charset="0"/>
                  <a:cs typeface="3M Circular TT Book" panose="020B0604020101020102" pitchFamily="34" charset="0"/>
                </a:rPr>
                <a:t>Tissu</a:t>
              </a:r>
              <a:r>
                <a:rPr lang="en-US" b="1">
                  <a:solidFill>
                    <a:prstClr val="white"/>
                  </a:solidFill>
                  <a:latin typeface="3M Circular TT Book" panose="020B0604020101020102" pitchFamily="34" charset="0"/>
                  <a:cs typeface="3M Circular TT Book" panose="020B0604020101020102" pitchFamily="34" charset="0"/>
                </a:rPr>
                <a:t> </a:t>
              </a:r>
              <a:r>
                <a:rPr lang="en-US" b="1" err="1">
                  <a:solidFill>
                    <a:prstClr val="white"/>
                  </a:solidFill>
                  <a:latin typeface="3M Circular TT Book" panose="020B0604020101020102" pitchFamily="34" charset="0"/>
                  <a:cs typeface="3M Circular TT Book" panose="020B0604020101020102" pitchFamily="34" charset="0"/>
                </a:rPr>
                <a:t>structurels</a:t>
              </a:r>
              <a:r>
                <a:rPr lang="en-US" b="1">
                  <a:solidFill>
                    <a:prstClr val="white"/>
                  </a:solidFill>
                  <a:latin typeface="3M Circular TT Book" panose="020B0604020101020102" pitchFamily="34" charset="0"/>
                  <a:cs typeface="3M Circular TT Book" panose="020B0604020101020102" pitchFamily="34" charset="0"/>
                </a:rPr>
                <a:t> (</a:t>
              </a:r>
              <a:r>
                <a:rPr lang="en-US" b="1" err="1">
                  <a:solidFill>
                    <a:prstClr val="white"/>
                  </a:solidFill>
                  <a:latin typeface="3M Circular TT Book" panose="020B0604020101020102" pitchFamily="34" charset="0"/>
                  <a:cs typeface="3M Circular TT Book" panose="020B0604020101020102" pitchFamily="34" charset="0"/>
                </a:rPr>
                <a:t>d’espacement</a:t>
              </a:r>
              <a:r>
                <a:rPr lang="en-US" b="1">
                  <a:solidFill>
                    <a:prstClr val="white"/>
                  </a:solidFill>
                  <a:latin typeface="3M Circular TT Book" panose="020B0604020101020102" pitchFamily="34" charset="0"/>
                  <a:cs typeface="3M Circular TT Book" panose="020B0604020101020102" pitchFamily="34" charset="0"/>
                </a:rPr>
                <a:t>)</a:t>
              </a:r>
              <a:endParaRPr kumimoji="0" lang="en-US" b="1" i="0" u="none" strike="noStrike" kern="1200" cap="none" spc="0" normalizeH="0" baseline="0" noProof="0">
                <a:ln>
                  <a:noFill/>
                </a:ln>
                <a:solidFill>
                  <a:prstClr val="white"/>
                </a:solidFill>
                <a:effectLst/>
                <a:uLnTx/>
                <a:uFillTx/>
                <a:latin typeface="3M Circular TT Book" panose="020B0604020101020102" pitchFamily="34" charset="0"/>
                <a:ea typeface="+mn-ea"/>
                <a:cs typeface="3M Circular TT Book" panose="020B0604020101020102" pitchFamily="34" charset="0"/>
              </a:endParaRPr>
            </a:p>
          </p:txBody>
        </p:sp>
        <p:pic>
          <p:nvPicPr>
            <p:cNvPr id="39" name="Picture 38">
              <a:extLst>
                <a:ext uri="{FF2B5EF4-FFF2-40B4-BE49-F238E27FC236}">
                  <a16:creationId xmlns:a16="http://schemas.microsoft.com/office/drawing/2014/main" id="{66BA85AE-E5BC-4554-84DE-5641E5F14A8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9932639" y="850392"/>
              <a:ext cx="1479435" cy="1492672"/>
            </a:xfrm>
            <a:prstGeom prst="ellipse">
              <a:avLst/>
            </a:prstGeom>
            <a:solidFill>
              <a:schemeClr val="bg2"/>
            </a:solidFill>
            <a:ln w="28575" cmpd="sng">
              <a:solidFill>
                <a:schemeClr val="bg2"/>
              </a:solidFill>
            </a:ln>
          </p:spPr>
        </p:pic>
        <p:sp>
          <p:nvSpPr>
            <p:cNvPr id="40" name="TextBox 39">
              <a:extLst>
                <a:ext uri="{FF2B5EF4-FFF2-40B4-BE49-F238E27FC236}">
                  <a16:creationId xmlns:a16="http://schemas.microsoft.com/office/drawing/2014/main" id="{5D57180D-5D57-4407-8971-193C8908D247}"/>
                </a:ext>
              </a:extLst>
            </p:cNvPr>
            <p:cNvSpPr txBox="1"/>
            <p:nvPr/>
          </p:nvSpPr>
          <p:spPr>
            <a:xfrm>
              <a:off x="9487058" y="3059946"/>
              <a:ext cx="2575292" cy="1912831"/>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667"/>
                </a:spcAft>
                <a:buClrTx/>
                <a:buSzTx/>
                <a:buFont typeface="Wingdings" charset="2"/>
                <a:buChar char="§"/>
                <a:tabLst/>
                <a:defRPr/>
              </a:pPr>
              <a:r>
                <a:rPr kumimoji="0" lang="en-US" sz="1333" b="0" i="0" u="none" strike="noStrike" kern="1200" cap="none" spc="0" normalizeH="0" baseline="0" noProof="0" dirty="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Tissu</a:t>
              </a:r>
              <a:r>
                <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rPr>
                <a:t> 3D </a:t>
              </a:r>
              <a:r>
                <a:rPr kumimoji="0" lang="en-US" sz="1333" b="0" i="0" u="none" strike="noStrike" kern="1200" cap="none" spc="0" normalizeH="0" baseline="0" noProof="0" dirty="0" err="1">
                  <a:ln>
                    <a:noFill/>
                  </a:ln>
                  <a:solidFill>
                    <a:schemeClr val="accent3">
                      <a:lumMod val="75000"/>
                    </a:schemeClr>
                  </a:solidFill>
                  <a:effectLst/>
                  <a:uLnTx/>
                  <a:uFillTx/>
                  <a:latin typeface="3M Circular TT Book" panose="020B0604020101020102" pitchFamily="34" charset="0"/>
                  <a:ea typeface="+mn-ea"/>
                  <a:cs typeface="3M Circular TT Book" panose="020B0604020101020102" pitchFamily="34" charset="0"/>
                </a:rPr>
                <a:t>perméable</a:t>
              </a:r>
              <a:r>
                <a:rPr kumimoji="0" lang="en-US" sz="1333" b="0" i="0" u="none" strike="noStrike" kern="1200" cap="none" spc="0" normalizeH="0" baseline="0" noProof="0" dirty="0">
                  <a:ln>
                    <a:noFill/>
                  </a:ln>
                  <a:solidFill>
                    <a:schemeClr val="accent3">
                      <a:lumMod val="75000"/>
                    </a:schemeClr>
                  </a:solidFill>
                  <a:effectLst/>
                  <a:uLnTx/>
                  <a:uFillTx/>
                  <a:latin typeface="3M Circular TT Book" panose="020B0604020101020102" pitchFamily="34" charset="0"/>
                  <a:ea typeface="+mn-ea"/>
                  <a:cs typeface="3M Circular TT Book" panose="020B0604020101020102" pitchFamily="34" charset="0"/>
                </a:rPr>
                <a:t> à </a:t>
              </a:r>
              <a:r>
                <a:rPr kumimoji="0" lang="en-US" sz="1333" b="0" i="0" u="none" strike="noStrike" kern="1200" cap="none" spc="0" normalizeH="0" baseline="0" noProof="0" dirty="0" err="1">
                  <a:ln>
                    <a:noFill/>
                  </a:ln>
                  <a:solidFill>
                    <a:schemeClr val="accent3">
                      <a:lumMod val="75000"/>
                    </a:schemeClr>
                  </a:solidFill>
                  <a:effectLst/>
                  <a:uLnTx/>
                  <a:uFillTx/>
                  <a:latin typeface="3M Circular TT Book" panose="020B0604020101020102" pitchFamily="34" charset="0"/>
                  <a:ea typeface="+mn-ea"/>
                  <a:cs typeface="3M Circular TT Book" panose="020B0604020101020102" pitchFamily="34" charset="0"/>
                </a:rPr>
                <a:t>l’air</a:t>
              </a:r>
              <a:r>
                <a:rPr kumimoji="0" lang="en-US" sz="1333" b="0" i="0" u="none" strike="noStrike" kern="1200" cap="none" spc="0" normalizeH="0" baseline="0" noProof="0" dirty="0">
                  <a:ln>
                    <a:noFill/>
                  </a:ln>
                  <a:solidFill>
                    <a:schemeClr val="accent3">
                      <a:lumMod val="75000"/>
                    </a:schemeClr>
                  </a:solidFill>
                  <a:effectLst/>
                  <a:uLnTx/>
                  <a:uFillTx/>
                  <a:latin typeface="3M Circular TT Book" panose="020B0604020101020102" pitchFamily="34" charset="0"/>
                  <a:ea typeface="+mn-ea"/>
                  <a:cs typeface="3M Circular TT Book" panose="020B0604020101020102" pitchFamily="34" charset="0"/>
                </a:rPr>
                <a:t> et </a:t>
              </a:r>
              <a:r>
                <a:rPr kumimoji="0" lang="en-US" sz="1333" b="0" i="0" u="none" strike="noStrike" kern="1200" cap="none" spc="0" normalizeH="0" baseline="0" noProof="0" dirty="0" err="1">
                  <a:ln>
                    <a:noFill/>
                  </a:ln>
                  <a:solidFill>
                    <a:schemeClr val="accent3">
                      <a:lumMod val="75000"/>
                    </a:schemeClr>
                  </a:solidFill>
                  <a:effectLst/>
                  <a:uLnTx/>
                  <a:uFillTx/>
                  <a:latin typeface="3M Circular TT Book" panose="020B0604020101020102" pitchFamily="34" charset="0"/>
                  <a:ea typeface="+mn-ea"/>
                  <a:cs typeface="3M Circular TT Book" panose="020B0604020101020102" pitchFamily="34" charset="0"/>
                </a:rPr>
                <a:t>l’humidité</a:t>
              </a:r>
              <a:endParaRPr kumimoji="0" lang="en-US" sz="1333" b="0" i="0" u="none" strike="noStrike" kern="1200" cap="none" spc="0" normalizeH="0" baseline="0" noProof="0" dirty="0">
                <a:ln>
                  <a:noFill/>
                </a:ln>
                <a:solidFill>
                  <a:schemeClr val="accent3">
                    <a:lumMod val="75000"/>
                  </a:schemeClr>
                </a:solidFill>
                <a:effectLst/>
                <a:uLnTx/>
                <a:uFillTx/>
                <a:latin typeface="3M Circular TT Book" panose="020B0604020101020102" pitchFamily="34" charset="0"/>
                <a:ea typeface="+mn-ea"/>
                <a:cs typeface="3M Circular TT Book" panose="020B0604020101020102" pitchFamily="34" charset="0"/>
              </a:endParaRPr>
            </a:p>
            <a:p>
              <a:pPr marL="228594" lvl="0" indent="-228594">
                <a:spcAft>
                  <a:spcPts val="667"/>
                </a:spcAft>
                <a:buFont typeface="Wingdings" charset="2"/>
                <a:buChar char="§"/>
                <a:defRPr/>
              </a:pPr>
              <a:r>
                <a:rPr lang="fr-FR" sz="1333" dirty="0">
                  <a:solidFill>
                    <a:prstClr val="black"/>
                  </a:solidFill>
                  <a:latin typeface="3M Circular TT Book" panose="020B0604020101020102" pitchFamily="34" charset="0"/>
                  <a:cs typeface="3M Circular TT Book" panose="020B0604020101020102" pitchFamily="34" charset="0"/>
                </a:rPr>
                <a:t>Utilisé pour la respirabilité lorsque l'application ne nécessite pas autant d'étirement ou de fermeté</a:t>
              </a:r>
              <a:endPar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endParaRPr>
            </a:p>
            <a:p>
              <a:pPr marL="228594" marR="0" lvl="0" indent="-228594" algn="l" defTabSz="914400" rtl="0" eaLnBrk="1" fontAlgn="auto" latinLnBrk="0" hangingPunct="1">
                <a:lnSpc>
                  <a:spcPct val="100000"/>
                </a:lnSpc>
                <a:spcBef>
                  <a:spcPts val="0"/>
                </a:spcBef>
                <a:spcAft>
                  <a:spcPts val="667"/>
                </a:spcAft>
                <a:buClrTx/>
                <a:buSzTx/>
                <a:buFont typeface="Wingdings" charset="2"/>
                <a:buChar char="§"/>
                <a:tabLst/>
                <a:defRPr/>
              </a:pPr>
              <a:r>
                <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rPr>
                <a:t>Le </a:t>
              </a:r>
              <a:r>
                <a:rPr kumimoji="0" lang="en-US" sz="1333" b="0" i="0" u="none" strike="noStrike" kern="1200" cap="none" spc="0" normalizeH="0" baseline="0" noProof="0" dirty="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tissu</a:t>
              </a:r>
              <a:r>
                <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rPr>
                <a:t> </a:t>
              </a:r>
              <a:r>
                <a:rPr kumimoji="0" lang="en-US" sz="1333" b="0" i="0" u="none" strike="noStrike" kern="1200" cap="none" spc="0" normalizeH="0" baseline="0" noProof="0" dirty="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peut</a:t>
              </a:r>
              <a:r>
                <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rPr>
                <a:t> </a:t>
              </a:r>
              <a:r>
                <a:rPr kumimoji="0" lang="en-US" sz="1333" b="0" i="0" u="none" strike="noStrike" kern="1200" cap="none" spc="0" normalizeH="0" baseline="0" noProof="0" dirty="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subir</a:t>
              </a:r>
              <a:r>
                <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rPr>
                <a:t> des </a:t>
              </a:r>
              <a:r>
                <a:rPr kumimoji="0" lang="en-US" sz="1333" b="0" i="0" u="none" strike="noStrike" kern="1200" cap="none" spc="0" normalizeH="0" baseline="0" noProof="0" dirty="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traitements</a:t>
              </a:r>
              <a:r>
                <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rPr>
                <a:t> anti-</a:t>
              </a:r>
              <a:r>
                <a:rPr kumimoji="0" lang="en-US" sz="1333" b="0" i="0" u="none" strike="noStrike" kern="1200" cap="none" spc="0" normalizeH="0" baseline="0" noProof="0" dirty="0" err="1">
                  <a:ln>
                    <a:noFill/>
                  </a:ln>
                  <a:solidFill>
                    <a:prstClr val="black"/>
                  </a:solidFill>
                  <a:effectLst/>
                  <a:uLnTx/>
                  <a:uFillTx/>
                  <a:latin typeface="3M Circular TT Book" panose="020B0604020101020102" pitchFamily="34" charset="0"/>
                  <a:ea typeface="+mn-ea"/>
                  <a:cs typeface="3M Circular TT Book" panose="020B0604020101020102" pitchFamily="34" charset="0"/>
                </a:rPr>
                <a:t>odeurs</a:t>
              </a:r>
              <a:endParaRPr kumimoji="0" lang="en-US" sz="1333" b="0" i="0" u="none" strike="noStrike" kern="1200" cap="none" spc="0" normalizeH="0" baseline="0" noProof="0" dirty="0">
                <a:ln>
                  <a:noFill/>
                </a:ln>
                <a:solidFill>
                  <a:prstClr val="black"/>
                </a:solidFill>
                <a:effectLst/>
                <a:uLnTx/>
                <a:uFillTx/>
                <a:latin typeface="3M Circular TT Book" panose="020B0604020101020102" pitchFamily="34" charset="0"/>
                <a:ea typeface="+mn-ea"/>
                <a:cs typeface="3M Circular TT Book" panose="020B0604020101020102" pitchFamily="34" charset="0"/>
              </a:endParaRPr>
            </a:p>
          </p:txBody>
        </p:sp>
      </p:grpSp>
    </p:spTree>
    <p:extLst>
      <p:ext uri="{BB962C8B-B14F-4D97-AF65-F5344CB8AC3E}">
        <p14:creationId xmlns:p14="http://schemas.microsoft.com/office/powerpoint/2010/main" val="29533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6BC06-0F0A-4917-85A2-5D90E7D1EBA5}"/>
              </a:ext>
            </a:extLst>
          </p:cNvPr>
          <p:cNvSpPr>
            <a:spLocks noGrp="1"/>
          </p:cNvSpPr>
          <p:nvPr>
            <p:ph type="body" sz="quarter" idx="10"/>
          </p:nvPr>
        </p:nvSpPr>
        <p:spPr/>
        <p:txBody>
          <a:bodyPr/>
          <a:lstStyle/>
          <a:p>
            <a:r>
              <a:rPr lang="en-US"/>
              <a:t>Trois </a:t>
            </a:r>
            <a:r>
              <a:rPr lang="en-US" err="1"/>
              <a:t>Facteurs</a:t>
            </a:r>
            <a:r>
              <a:rPr lang="en-US"/>
              <a:t> </a:t>
            </a:r>
            <a:r>
              <a:rPr lang="en-US" err="1"/>
              <a:t>Clés</a:t>
            </a:r>
            <a:endParaRPr lang="en-US"/>
          </a:p>
        </p:txBody>
      </p:sp>
      <p:graphicFrame>
        <p:nvGraphicFramePr>
          <p:cNvPr id="3" name="Table 2">
            <a:extLst>
              <a:ext uri="{FF2B5EF4-FFF2-40B4-BE49-F238E27FC236}">
                <a16:creationId xmlns:a16="http://schemas.microsoft.com/office/drawing/2014/main" id="{801EE717-C31A-4BEC-A9EF-D77CD4E02C5F}"/>
              </a:ext>
            </a:extLst>
          </p:cNvPr>
          <p:cNvGraphicFramePr>
            <a:graphicFrameLocks noGrp="1" noChangeAspect="1"/>
          </p:cNvGraphicFramePr>
          <p:nvPr/>
        </p:nvGraphicFramePr>
        <p:xfrm>
          <a:off x="1049337" y="1604920"/>
          <a:ext cx="2830331" cy="2434240"/>
        </p:xfrm>
        <a:graphic>
          <a:graphicData uri="http://schemas.openxmlformats.org/drawingml/2006/table">
            <a:tbl>
              <a:tblPr firstRow="1" bandRow="1">
                <a:tableStyleId>{125E5076-3810-47DD-B79F-674D7AD40C01}</a:tableStyleId>
              </a:tblPr>
              <a:tblGrid>
                <a:gridCol w="2830331">
                  <a:extLst>
                    <a:ext uri="{9D8B030D-6E8A-4147-A177-3AD203B41FA5}">
                      <a16:colId xmlns:a16="http://schemas.microsoft.com/office/drawing/2014/main" val="20000"/>
                    </a:ext>
                  </a:extLst>
                </a:gridCol>
              </a:tblGrid>
              <a:tr h="1081296">
                <a:tc>
                  <a:txBody>
                    <a:bodyPr/>
                    <a:lstStyle/>
                    <a:p>
                      <a:pPr algn="ctr">
                        <a:lnSpc>
                          <a:spcPct val="90000"/>
                        </a:lnSpc>
                      </a:pPr>
                      <a:r>
                        <a:rPr lang="en-US" sz="1800">
                          <a:latin typeface="+mn-lt"/>
                          <a:cs typeface="Arial"/>
                        </a:rPr>
                        <a:t>SUPPORT</a:t>
                      </a:r>
                      <a:endParaRPr lang="en-US" sz="1800" b="1" i="0">
                        <a:solidFill>
                          <a:srgbClr val="000000"/>
                        </a:solidFill>
                        <a:latin typeface="+mn-lt"/>
                        <a:cs typeface="Arial"/>
                      </a:endParaRPr>
                    </a:p>
                  </a:txBody>
                  <a:tcPr marL="107235" marR="107235" marT="53618" marB="53618" anchor="ctr"/>
                </a:tc>
                <a:extLst>
                  <a:ext uri="{0D108BD9-81ED-4DB2-BD59-A6C34878D82A}">
                    <a16:rowId xmlns:a16="http://schemas.microsoft.com/office/drawing/2014/main" val="10000"/>
                  </a:ext>
                </a:extLst>
              </a:tr>
              <a:tr h="1352944">
                <a:tc>
                  <a:txBody>
                    <a:bodyPr/>
                    <a:lstStyle/>
                    <a:p>
                      <a:pPr marL="0" lvl="1" indent="-171450" algn="ctr" defTabSz="800100">
                        <a:lnSpc>
                          <a:spcPct val="90000"/>
                        </a:lnSpc>
                        <a:spcBef>
                          <a:spcPct val="0"/>
                        </a:spcBef>
                      </a:pPr>
                      <a:r>
                        <a:rPr lang="en-US" sz="1200">
                          <a:solidFill>
                            <a:schemeClr val="tx1"/>
                          </a:solidFill>
                          <a:latin typeface="+mn-lt"/>
                          <a:cs typeface="Arial"/>
                        </a:rPr>
                        <a:t>Le panel </a:t>
                      </a:r>
                      <a:r>
                        <a:rPr lang="en-US" sz="1200" err="1">
                          <a:solidFill>
                            <a:schemeClr val="tx1"/>
                          </a:solidFill>
                          <a:latin typeface="+mn-lt"/>
                          <a:cs typeface="Arial"/>
                        </a:rPr>
                        <a:t>consultatif</a:t>
                      </a:r>
                      <a:r>
                        <a:rPr lang="en-US" sz="1200">
                          <a:solidFill>
                            <a:schemeClr val="tx1"/>
                          </a:solidFill>
                          <a:latin typeface="+mn-lt"/>
                          <a:cs typeface="Arial"/>
                        </a:rPr>
                        <a:t> de la marque FUTURO™ </a:t>
                      </a:r>
                      <a:r>
                        <a:rPr lang="fr-FR" sz="1200" baseline="0">
                          <a:solidFill>
                            <a:schemeClr val="tx1"/>
                          </a:solidFill>
                          <a:latin typeface="+mn-lt"/>
                          <a:cs typeface="Arial"/>
                        </a:rPr>
                        <a:t>fournit des conseils sur l'efficacité du produit</a:t>
                      </a:r>
                      <a:endParaRPr lang="en-US" sz="1200">
                        <a:solidFill>
                          <a:schemeClr val="tx1"/>
                        </a:solidFill>
                        <a:latin typeface="+mn-lt"/>
                        <a:cs typeface="Arial"/>
                      </a:endParaRPr>
                    </a:p>
                  </a:txBody>
                  <a:tcPr marL="107235" marR="107235" marT="53618" marB="53618" anchor="ctr">
                    <a:solidFill>
                      <a:srgbClr val="FFCD00"/>
                    </a:solid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3693F3EC-744F-4A25-9466-2FD082FFF758}"/>
              </a:ext>
            </a:extLst>
          </p:cNvPr>
          <p:cNvGraphicFramePr>
            <a:graphicFrameLocks noGrp="1"/>
          </p:cNvGraphicFramePr>
          <p:nvPr/>
        </p:nvGraphicFramePr>
        <p:xfrm>
          <a:off x="4523665" y="1604919"/>
          <a:ext cx="2925056" cy="2434240"/>
        </p:xfrm>
        <a:graphic>
          <a:graphicData uri="http://schemas.openxmlformats.org/drawingml/2006/table">
            <a:tbl>
              <a:tblPr firstRow="1" bandRow="1">
                <a:tableStyleId>{37CE84F3-28C3-443E-9E96-99CF82512B78}</a:tableStyleId>
              </a:tblPr>
              <a:tblGrid>
                <a:gridCol w="2925056">
                  <a:extLst>
                    <a:ext uri="{9D8B030D-6E8A-4147-A177-3AD203B41FA5}">
                      <a16:colId xmlns:a16="http://schemas.microsoft.com/office/drawing/2014/main" val="20000"/>
                    </a:ext>
                  </a:extLst>
                </a:gridCol>
              </a:tblGrid>
              <a:tr h="1081296">
                <a:tc>
                  <a:txBody>
                    <a:bodyPr/>
                    <a:lstStyle/>
                    <a:p>
                      <a:pPr algn="ctr">
                        <a:lnSpc>
                          <a:spcPct val="90000"/>
                        </a:lnSpc>
                      </a:pPr>
                      <a:r>
                        <a:rPr lang="en-US" sz="1800">
                          <a:latin typeface="+mn-lt"/>
                          <a:cs typeface="Arial"/>
                        </a:rPr>
                        <a:t>CONFORT</a:t>
                      </a:r>
                      <a:endParaRPr lang="en-US" sz="1800" b="1" i="0">
                        <a:solidFill>
                          <a:srgbClr val="000000"/>
                        </a:solidFill>
                        <a:latin typeface="+mn-lt"/>
                        <a:cs typeface="Arial"/>
                      </a:endParaRPr>
                    </a:p>
                  </a:txBody>
                  <a:tcPr marL="107235" marR="107235" marT="53618" marB="53618" anchor="ctr"/>
                </a:tc>
                <a:extLst>
                  <a:ext uri="{0D108BD9-81ED-4DB2-BD59-A6C34878D82A}">
                    <a16:rowId xmlns:a16="http://schemas.microsoft.com/office/drawing/2014/main" val="10000"/>
                  </a:ext>
                </a:extLst>
              </a:tr>
              <a:tr h="1352944">
                <a:tc>
                  <a:txBody>
                    <a:bodyPr/>
                    <a:lstStyle/>
                    <a:p>
                      <a:pPr marL="0" lvl="1" indent="-171450" algn="ctr" defTabSz="800100">
                        <a:lnSpc>
                          <a:spcPct val="90000"/>
                        </a:lnSpc>
                        <a:spcBef>
                          <a:spcPct val="0"/>
                        </a:spcBef>
                      </a:pPr>
                      <a:r>
                        <a:rPr lang="fr-FR" sz="1200">
                          <a:solidFill>
                            <a:schemeClr val="tx1"/>
                          </a:solidFill>
                          <a:latin typeface="+mn-lt"/>
                          <a:cs typeface="Arial"/>
                        </a:rPr>
                        <a:t>Les matériaux de marque FUTURO™  sont conçus pour répondre aux exigences de douceur, de rétention de chaleur, </a:t>
                      </a:r>
                      <a:r>
                        <a:rPr lang="fr-FR" sz="1200" kern="1200">
                          <a:solidFill>
                            <a:schemeClr val="tx1"/>
                          </a:solidFill>
                          <a:latin typeface="+mn-lt"/>
                          <a:ea typeface="+mn-ea"/>
                          <a:cs typeface="Arial"/>
                        </a:rPr>
                        <a:t>d'évacuation d’humidité </a:t>
                      </a:r>
                      <a:r>
                        <a:rPr lang="fr-FR" sz="1200">
                          <a:solidFill>
                            <a:schemeClr val="tx1"/>
                          </a:solidFill>
                          <a:latin typeface="+mn-lt"/>
                          <a:cs typeface="Arial"/>
                        </a:rPr>
                        <a:t>et de respirabilité </a:t>
                      </a:r>
                      <a:endParaRPr lang="fr-FR" sz="1100">
                        <a:solidFill>
                          <a:schemeClr val="tx1"/>
                        </a:solidFill>
                        <a:latin typeface="+mn-lt"/>
                        <a:cs typeface="Arial"/>
                      </a:endParaRPr>
                    </a:p>
                  </a:txBody>
                  <a:tcPr marL="107235" marR="107235" marT="53618" marB="53618" anchor="ctr">
                    <a:solidFill>
                      <a:srgbClr val="FFCD00"/>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E8B39404-F947-4335-94B1-47CA96F7CEA3}"/>
              </a:ext>
            </a:extLst>
          </p:cNvPr>
          <p:cNvGraphicFramePr>
            <a:graphicFrameLocks noGrp="1"/>
          </p:cNvGraphicFramePr>
          <p:nvPr/>
        </p:nvGraphicFramePr>
        <p:xfrm>
          <a:off x="8092719" y="1604919"/>
          <a:ext cx="2981681" cy="2434241"/>
        </p:xfrm>
        <a:graphic>
          <a:graphicData uri="http://schemas.openxmlformats.org/drawingml/2006/table">
            <a:tbl>
              <a:tblPr firstRow="1" bandRow="1">
                <a:tableStyleId>{D03447BB-5D67-496B-8E87-E561075AD55C}</a:tableStyleId>
              </a:tblPr>
              <a:tblGrid>
                <a:gridCol w="2981681">
                  <a:extLst>
                    <a:ext uri="{9D8B030D-6E8A-4147-A177-3AD203B41FA5}">
                      <a16:colId xmlns:a16="http://schemas.microsoft.com/office/drawing/2014/main" val="20000"/>
                    </a:ext>
                  </a:extLst>
                </a:gridCol>
              </a:tblGrid>
              <a:tr h="1081296">
                <a:tc>
                  <a:txBody>
                    <a:bodyPr/>
                    <a:lstStyle/>
                    <a:p>
                      <a:pPr algn="ctr">
                        <a:lnSpc>
                          <a:spcPct val="90000"/>
                        </a:lnSpc>
                      </a:pPr>
                      <a:r>
                        <a:rPr lang="nl-BE" sz="1800" b="1" i="0">
                          <a:solidFill>
                            <a:schemeClr val="bg1"/>
                          </a:solidFill>
                          <a:latin typeface="+mn-lt"/>
                          <a:cs typeface="Arial"/>
                        </a:rPr>
                        <a:t>AJUSTEMENT</a:t>
                      </a:r>
                      <a:endParaRPr lang="en-US" sz="1800" b="1" i="0">
                        <a:solidFill>
                          <a:schemeClr val="bg1"/>
                        </a:solidFill>
                        <a:latin typeface="+mn-lt"/>
                        <a:cs typeface="Arial"/>
                      </a:endParaRPr>
                    </a:p>
                  </a:txBody>
                  <a:tcPr marL="107235" marR="107235" marT="53618" marB="53618" anchor="ctr"/>
                </a:tc>
                <a:extLst>
                  <a:ext uri="{0D108BD9-81ED-4DB2-BD59-A6C34878D82A}">
                    <a16:rowId xmlns:a16="http://schemas.microsoft.com/office/drawing/2014/main" val="10000"/>
                  </a:ext>
                </a:extLst>
              </a:tr>
              <a:tr h="1352945">
                <a:tc>
                  <a:txBody>
                    <a:bodyPr/>
                    <a:lstStyle/>
                    <a:p>
                      <a:pPr marL="0" lvl="1" indent="-171450" algn="ctr" defTabSz="800100">
                        <a:lnSpc>
                          <a:spcPct val="90000"/>
                        </a:lnSpc>
                        <a:spcBef>
                          <a:spcPct val="0"/>
                        </a:spcBef>
                      </a:pPr>
                      <a:r>
                        <a:rPr lang="fr-FR" sz="1200">
                          <a:solidFill>
                            <a:schemeClr val="tx1"/>
                          </a:solidFill>
                          <a:latin typeface="+mn-lt"/>
                          <a:cs typeface="Arial"/>
                        </a:rPr>
                        <a:t>Les matériaux de la marque FUTURO™  sont optimisés pour permettre un bon mouvement des articulations</a:t>
                      </a:r>
                    </a:p>
                  </a:txBody>
                  <a:tcPr marL="107235" marR="107235" marT="53618" marB="53618" anchor="ctr">
                    <a:solidFill>
                      <a:srgbClr val="FFCD00"/>
                    </a:solidFill>
                  </a:tcPr>
                </a:tc>
                <a:extLst>
                  <a:ext uri="{0D108BD9-81ED-4DB2-BD59-A6C34878D82A}">
                    <a16:rowId xmlns:a16="http://schemas.microsoft.com/office/drawing/2014/main" val="10001"/>
                  </a:ext>
                </a:extLst>
              </a:tr>
            </a:tbl>
          </a:graphicData>
        </a:graphic>
      </p:graphicFrame>
      <p:cxnSp>
        <p:nvCxnSpPr>
          <p:cNvPr id="8" name="Straight Connector 7">
            <a:extLst>
              <a:ext uri="{FF2B5EF4-FFF2-40B4-BE49-F238E27FC236}">
                <a16:creationId xmlns:a16="http://schemas.microsoft.com/office/drawing/2014/main" id="{17613ED1-17B9-4E6E-9DF1-530F16E1A5ED}"/>
              </a:ext>
            </a:extLst>
          </p:cNvPr>
          <p:cNvCxnSpPr>
            <a:cxnSpLocks/>
          </p:cNvCxnSpPr>
          <p:nvPr/>
        </p:nvCxnSpPr>
        <p:spPr>
          <a:xfrm flipH="1">
            <a:off x="8092719" y="1589532"/>
            <a:ext cx="2981681"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DAEB6D9E-5C61-4372-9056-E15F22145C5D}"/>
              </a:ext>
            </a:extLst>
          </p:cNvPr>
          <p:cNvSpPr>
            <a:spLocks noChangeAspect="1"/>
          </p:cNvSpPr>
          <p:nvPr/>
        </p:nvSpPr>
        <p:spPr>
          <a:xfrm>
            <a:off x="1016000" y="4533900"/>
            <a:ext cx="10058400" cy="873013"/>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0E6CC69E-50B1-4474-B570-B4EAB366D0BB}"/>
              </a:ext>
            </a:extLst>
          </p:cNvPr>
          <p:cNvSpPr txBox="1">
            <a:spLocks noChangeAspect="1"/>
          </p:cNvSpPr>
          <p:nvPr/>
        </p:nvSpPr>
        <p:spPr>
          <a:xfrm>
            <a:off x="1049337" y="4554907"/>
            <a:ext cx="9991725" cy="830997"/>
          </a:xfrm>
          <a:prstGeom prst="rect">
            <a:avLst/>
          </a:prstGeom>
          <a:noFill/>
        </p:spPr>
        <p:txBody>
          <a:bodyPr wrap="square" rtlCol="0">
            <a:spAutoFit/>
          </a:bodyPr>
          <a:lstStyle/>
          <a:p>
            <a:pPr algn="ctr"/>
            <a:r>
              <a:rPr lang="fr-FR" sz="2400" b="1" dirty="0">
                <a:solidFill>
                  <a:prstClr val="black"/>
                </a:solidFill>
                <a:cs typeface="Arial"/>
              </a:rPr>
              <a:t>La conformité est Clé. Le soutien, le confort et l'ajustement aident à augmenter la capacité de convenance.</a:t>
            </a:r>
          </a:p>
        </p:txBody>
      </p:sp>
      <p:cxnSp>
        <p:nvCxnSpPr>
          <p:cNvPr id="11" name="Straight Connector 10">
            <a:extLst>
              <a:ext uri="{FF2B5EF4-FFF2-40B4-BE49-F238E27FC236}">
                <a16:creationId xmlns:a16="http://schemas.microsoft.com/office/drawing/2014/main" id="{B6BE16FB-499C-4652-AA53-621682F74F1F}"/>
              </a:ext>
            </a:extLst>
          </p:cNvPr>
          <p:cNvCxnSpPr>
            <a:cxnSpLocks/>
          </p:cNvCxnSpPr>
          <p:nvPr/>
        </p:nvCxnSpPr>
        <p:spPr>
          <a:xfrm flipH="1">
            <a:off x="1016000" y="4506468"/>
            <a:ext cx="10058400" cy="0"/>
          </a:xfrm>
          <a:prstGeom prst="line">
            <a:avLst/>
          </a:prstGeom>
          <a:ln w="635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5FD3876-E571-49FB-9422-1B6D4C1F025A}"/>
              </a:ext>
            </a:extLst>
          </p:cNvPr>
          <p:cNvCxnSpPr>
            <a:cxnSpLocks/>
          </p:cNvCxnSpPr>
          <p:nvPr/>
        </p:nvCxnSpPr>
        <p:spPr>
          <a:xfrm flipH="1">
            <a:off x="4523665" y="1589532"/>
            <a:ext cx="2925057"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7963F33-5675-4B6C-8869-4E2E1A86E972}"/>
              </a:ext>
            </a:extLst>
          </p:cNvPr>
          <p:cNvCxnSpPr>
            <a:cxnSpLocks/>
          </p:cNvCxnSpPr>
          <p:nvPr/>
        </p:nvCxnSpPr>
        <p:spPr>
          <a:xfrm flipH="1">
            <a:off x="1049337" y="1589532"/>
            <a:ext cx="2830332"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86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8C2AA9-F62D-476C-B3DB-95DEB4D7F000}"/>
              </a:ext>
            </a:extLst>
          </p:cNvPr>
          <p:cNvSpPr/>
          <p:nvPr/>
        </p:nvSpPr>
        <p:spPr>
          <a:xfrm>
            <a:off x="171449" y="1020729"/>
            <a:ext cx="6976111" cy="4357969"/>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 name="TextBox 2">
            <a:extLst>
              <a:ext uri="{FF2B5EF4-FFF2-40B4-BE49-F238E27FC236}">
                <a16:creationId xmlns:a16="http://schemas.microsoft.com/office/drawing/2014/main" id="{5FF253D0-028C-4C18-8170-EBF671B998A7}"/>
              </a:ext>
            </a:extLst>
          </p:cNvPr>
          <p:cNvSpPr txBox="1"/>
          <p:nvPr/>
        </p:nvSpPr>
        <p:spPr>
          <a:xfrm>
            <a:off x="529211" y="1130860"/>
            <a:ext cx="6521554" cy="3890809"/>
          </a:xfrm>
          <a:prstGeom prst="rect">
            <a:avLst/>
          </a:prstGeom>
          <a:noFill/>
        </p:spPr>
        <p:txBody>
          <a:bodyPr wrap="square" rtlCol="0">
            <a:spAutoFit/>
          </a:bodyPr>
          <a:lstStyle/>
          <a:p>
            <a:pPr marL="173736" indent="-173736">
              <a:spcBef>
                <a:spcPts val="600"/>
              </a:spcBef>
              <a:spcAft>
                <a:spcPts val="900"/>
              </a:spcAft>
              <a:buFont typeface="Wingdings" charset="2"/>
              <a:buChar char="§"/>
            </a:pPr>
            <a:r>
              <a:rPr lang="fr-FR">
                <a:cs typeface="Arial"/>
              </a:rPr>
              <a:t>Une prise de mesure correcte est extrêmement importante pour une orthèse ou un bandage,  car ceux-ci sont conçus pour un confort supérieur, un ajustement optimal et pour fournir le soutien ou la compression prévu pour aider à réduire les douleurs musculaires et l’enflure</a:t>
            </a:r>
            <a:endParaRPr lang="en-US">
              <a:cs typeface="Arial"/>
            </a:endParaRPr>
          </a:p>
          <a:p>
            <a:pPr marL="171450" indent="-171450">
              <a:spcBef>
                <a:spcPts val="600"/>
              </a:spcBef>
              <a:spcAft>
                <a:spcPts val="500"/>
              </a:spcAft>
              <a:buFont typeface="Wingdings" charset="2"/>
              <a:buChar char="§"/>
            </a:pPr>
            <a:r>
              <a:rPr lang="en-US">
                <a:solidFill>
                  <a:prstClr val="black"/>
                </a:solidFill>
                <a:cs typeface="Arial"/>
              </a:rPr>
              <a:t>Nos </a:t>
            </a:r>
            <a:r>
              <a:rPr lang="en-US" err="1">
                <a:solidFill>
                  <a:prstClr val="black"/>
                </a:solidFill>
                <a:cs typeface="Arial"/>
              </a:rPr>
              <a:t>orthèses</a:t>
            </a:r>
            <a:r>
              <a:rPr lang="en-US">
                <a:solidFill>
                  <a:prstClr val="black"/>
                </a:solidFill>
                <a:cs typeface="Arial"/>
              </a:rPr>
              <a:t> et bandages </a:t>
            </a:r>
            <a:r>
              <a:rPr lang="en-US" err="1">
                <a:solidFill>
                  <a:prstClr val="black"/>
                </a:solidFill>
                <a:cs typeface="Arial"/>
              </a:rPr>
              <a:t>sont</a:t>
            </a:r>
            <a:r>
              <a:rPr lang="en-US">
                <a:solidFill>
                  <a:prstClr val="black"/>
                </a:solidFill>
                <a:cs typeface="Arial"/>
              </a:rPr>
              <a:t> </a:t>
            </a:r>
            <a:r>
              <a:rPr lang="en-US" err="1">
                <a:solidFill>
                  <a:prstClr val="black"/>
                </a:solidFill>
                <a:cs typeface="Arial"/>
              </a:rPr>
              <a:t>dimensionnés</a:t>
            </a:r>
            <a:r>
              <a:rPr lang="en-US">
                <a:solidFill>
                  <a:prstClr val="black"/>
                </a:solidFill>
                <a:cs typeface="Arial"/>
              </a:rPr>
              <a:t> sur base des </a:t>
            </a:r>
            <a:r>
              <a:rPr lang="en-US" err="1">
                <a:solidFill>
                  <a:prstClr val="black"/>
                </a:solidFill>
                <a:cs typeface="Arial"/>
              </a:rPr>
              <a:t>données</a:t>
            </a:r>
            <a:r>
              <a:rPr lang="en-US">
                <a:solidFill>
                  <a:prstClr val="black"/>
                </a:solidFill>
                <a:cs typeface="Arial"/>
              </a:rPr>
              <a:t> de </a:t>
            </a:r>
            <a:r>
              <a:rPr lang="en-US" err="1">
                <a:solidFill>
                  <a:prstClr val="black"/>
                </a:solidFill>
                <a:cs typeface="Arial"/>
              </a:rPr>
              <a:t>l’enquête</a:t>
            </a:r>
            <a:r>
              <a:rPr lang="en-US">
                <a:solidFill>
                  <a:prstClr val="black"/>
                </a:solidFill>
                <a:cs typeface="Arial"/>
              </a:rPr>
              <a:t> People Size and </a:t>
            </a:r>
            <a:r>
              <a:rPr lang="en-US" err="1">
                <a:solidFill>
                  <a:prstClr val="black"/>
                </a:solidFill>
                <a:cs typeface="Arial"/>
              </a:rPr>
              <a:t>SizeUSA</a:t>
            </a:r>
            <a:r>
              <a:rPr lang="en-US" baseline="30000">
                <a:solidFill>
                  <a:prstClr val="black"/>
                </a:solidFill>
                <a:cs typeface="Arial"/>
              </a:rPr>
              <a:t>™</a:t>
            </a:r>
            <a:endParaRPr lang="en-US">
              <a:solidFill>
                <a:prstClr val="black"/>
              </a:solidFill>
              <a:cs typeface="Arial"/>
            </a:endParaRPr>
          </a:p>
          <a:p>
            <a:pPr marL="171450" indent="-171450">
              <a:spcBef>
                <a:spcPts val="600"/>
              </a:spcBef>
              <a:spcAft>
                <a:spcPts val="500"/>
              </a:spcAft>
              <a:buFont typeface="Wingdings" charset="2"/>
              <a:buChar char="§"/>
            </a:pPr>
            <a:r>
              <a:rPr lang="fr-FR">
                <a:solidFill>
                  <a:prstClr val="black"/>
                </a:solidFill>
                <a:cs typeface="Arial"/>
              </a:rPr>
              <a:t>Les données </a:t>
            </a:r>
            <a:r>
              <a:rPr lang="fr-FR" err="1">
                <a:solidFill>
                  <a:prstClr val="black"/>
                </a:solidFill>
                <a:cs typeface="Arial"/>
              </a:rPr>
              <a:t>SizeUSA</a:t>
            </a:r>
            <a:r>
              <a:rPr lang="fr-FR">
                <a:solidFill>
                  <a:prstClr val="black"/>
                </a:solidFill>
                <a:cs typeface="Arial"/>
              </a:rPr>
              <a:t>™ sont des mesures numérisées de plus de 10 000 personnes, catégorisées en six groupes d’âge et quatre groupes ethniques/démographiques</a:t>
            </a:r>
            <a:endParaRPr lang="en-US">
              <a:solidFill>
                <a:prstClr val="black"/>
              </a:solidFill>
              <a:cs typeface="Arial"/>
            </a:endParaRPr>
          </a:p>
          <a:p>
            <a:pPr marL="171450" indent="-171450">
              <a:spcBef>
                <a:spcPts val="600"/>
              </a:spcBef>
              <a:spcAft>
                <a:spcPts val="500"/>
              </a:spcAft>
              <a:buFont typeface="Wingdings" charset="2"/>
              <a:buChar char="§"/>
            </a:pPr>
            <a:r>
              <a:rPr lang="fr-FR">
                <a:solidFill>
                  <a:prstClr val="black"/>
                </a:solidFill>
                <a:cs typeface="Arial"/>
              </a:rPr>
              <a:t>Les données sont également recueillies auprès du ministère du Commerce et de l’Industrie</a:t>
            </a:r>
            <a:endParaRPr lang="en-US">
              <a:solidFill>
                <a:prstClr val="black"/>
              </a:solidFill>
              <a:cs typeface="Arial"/>
            </a:endParaRPr>
          </a:p>
        </p:txBody>
      </p:sp>
      <p:sp>
        <p:nvSpPr>
          <p:cNvPr id="5" name="TextBox 4">
            <a:extLst>
              <a:ext uri="{FF2B5EF4-FFF2-40B4-BE49-F238E27FC236}">
                <a16:creationId xmlns:a16="http://schemas.microsoft.com/office/drawing/2014/main" id="{AF9556F4-A1FA-4CF3-977A-28304550CC84}"/>
              </a:ext>
            </a:extLst>
          </p:cNvPr>
          <p:cNvSpPr txBox="1"/>
          <p:nvPr/>
        </p:nvSpPr>
        <p:spPr>
          <a:xfrm>
            <a:off x="7506977" y="315052"/>
            <a:ext cx="1411729" cy="369332"/>
          </a:xfrm>
          <a:prstGeom prst="rect">
            <a:avLst/>
          </a:prstGeom>
          <a:solidFill>
            <a:schemeClr val="bg2"/>
          </a:solidFill>
        </p:spPr>
        <p:txBody>
          <a:bodyPr wrap="square" rtlCol="0">
            <a:spAutoFit/>
          </a:bodyPr>
          <a:lstStyle/>
          <a:p>
            <a:pPr algn="ctr"/>
            <a:r>
              <a:rPr lang="en-US" b="1">
                <a:solidFill>
                  <a:schemeClr val="tx2"/>
                </a:solidFill>
                <a:cs typeface="Arial"/>
              </a:rPr>
              <a:t>SUPPORT</a:t>
            </a:r>
            <a:endParaRPr lang="en-US" b="1">
              <a:solidFill>
                <a:schemeClr val="tx2"/>
              </a:solidFill>
            </a:endParaRPr>
          </a:p>
        </p:txBody>
      </p:sp>
      <p:sp>
        <p:nvSpPr>
          <p:cNvPr id="6" name="TextBox 5">
            <a:extLst>
              <a:ext uri="{FF2B5EF4-FFF2-40B4-BE49-F238E27FC236}">
                <a16:creationId xmlns:a16="http://schemas.microsoft.com/office/drawing/2014/main" id="{F8B5A886-8815-46AF-944E-EBD72270878D}"/>
              </a:ext>
            </a:extLst>
          </p:cNvPr>
          <p:cNvSpPr txBox="1"/>
          <p:nvPr/>
        </p:nvSpPr>
        <p:spPr>
          <a:xfrm>
            <a:off x="8969506" y="315052"/>
            <a:ext cx="1411729" cy="369332"/>
          </a:xfrm>
          <a:prstGeom prst="rect">
            <a:avLst/>
          </a:prstGeom>
          <a:solidFill>
            <a:schemeClr val="bg2"/>
          </a:solidFill>
        </p:spPr>
        <p:txBody>
          <a:bodyPr wrap="square" rtlCol="0">
            <a:spAutoFit/>
          </a:bodyPr>
          <a:lstStyle/>
          <a:p>
            <a:pPr algn="ctr"/>
            <a:r>
              <a:rPr lang="en-US" b="1">
                <a:solidFill>
                  <a:schemeClr val="tx2"/>
                </a:solidFill>
                <a:cs typeface="Arial"/>
              </a:rPr>
              <a:t>CONFORT</a:t>
            </a:r>
            <a:endParaRPr lang="en-US" b="1">
              <a:solidFill>
                <a:schemeClr val="tx2"/>
              </a:solidFill>
            </a:endParaRPr>
          </a:p>
        </p:txBody>
      </p:sp>
      <p:sp>
        <p:nvSpPr>
          <p:cNvPr id="7" name="TextBox 6">
            <a:extLst>
              <a:ext uri="{FF2B5EF4-FFF2-40B4-BE49-F238E27FC236}">
                <a16:creationId xmlns:a16="http://schemas.microsoft.com/office/drawing/2014/main" id="{ECF6C907-7C1C-428E-AE8B-8F4C3B11300A}"/>
              </a:ext>
            </a:extLst>
          </p:cNvPr>
          <p:cNvSpPr txBox="1"/>
          <p:nvPr/>
        </p:nvSpPr>
        <p:spPr>
          <a:xfrm>
            <a:off x="10432035" y="315052"/>
            <a:ext cx="1411729" cy="369332"/>
          </a:xfrm>
          <a:prstGeom prst="rect">
            <a:avLst/>
          </a:prstGeom>
          <a:solidFill>
            <a:schemeClr val="bg2"/>
          </a:solidFill>
          <a:ln w="15875">
            <a:solidFill>
              <a:srgbClr val="FFCD00"/>
            </a:solidFill>
          </a:ln>
        </p:spPr>
        <p:txBody>
          <a:bodyPr wrap="square" rtlCol="0">
            <a:spAutoFit/>
          </a:bodyPr>
          <a:lstStyle/>
          <a:p>
            <a:pPr algn="ctr"/>
            <a:r>
              <a:rPr lang="en-US" b="1">
                <a:solidFill>
                  <a:prstClr val="white"/>
                </a:solidFill>
                <a:cs typeface="Arial"/>
              </a:rPr>
              <a:t>AJUSTAGE</a:t>
            </a:r>
            <a:endParaRPr lang="en-US" b="1">
              <a:solidFill>
                <a:prstClr val="white"/>
              </a:solidFill>
            </a:endParaRPr>
          </a:p>
        </p:txBody>
      </p:sp>
      <p:pic>
        <p:nvPicPr>
          <p:cNvPr id="8" name="Picture 7" descr="size graphic.png">
            <a:extLst>
              <a:ext uri="{FF2B5EF4-FFF2-40B4-BE49-F238E27FC236}">
                <a16:creationId xmlns:a16="http://schemas.microsoft.com/office/drawing/2014/main" id="{36872CCB-ADA7-4255-8631-833D9CECA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6002" y="1250015"/>
            <a:ext cx="4336787" cy="4108805"/>
          </a:xfrm>
          <a:prstGeom prst="rect">
            <a:avLst/>
          </a:prstGeom>
          <a:effectLst>
            <a:glow rad="12700">
              <a:srgbClr val="FFCD00">
                <a:alpha val="50000"/>
              </a:srgbClr>
            </a:glow>
          </a:effectLst>
        </p:spPr>
      </p:pic>
      <p:pic>
        <p:nvPicPr>
          <p:cNvPr id="9" name="Picture 8" descr="size graphic.png">
            <a:extLst>
              <a:ext uri="{FF2B5EF4-FFF2-40B4-BE49-F238E27FC236}">
                <a16:creationId xmlns:a16="http://schemas.microsoft.com/office/drawing/2014/main" id="{AC7700A1-89D6-4518-874D-2C39932699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0475" y="4024313"/>
            <a:ext cx="352425" cy="1334507"/>
          </a:xfrm>
          <a:prstGeom prst="rect">
            <a:avLst/>
          </a:prstGeom>
          <a:effectLst>
            <a:glow rad="12700">
              <a:srgbClr val="FFCD00">
                <a:alpha val="23000"/>
              </a:srgbClr>
            </a:glow>
          </a:effectLst>
        </p:spPr>
      </p:pic>
      <p:sp>
        <p:nvSpPr>
          <p:cNvPr id="11" name="Text Placeholder 10">
            <a:extLst>
              <a:ext uri="{FF2B5EF4-FFF2-40B4-BE49-F238E27FC236}">
                <a16:creationId xmlns:a16="http://schemas.microsoft.com/office/drawing/2014/main" id="{B196E2E5-74FD-4019-AE8B-FDC25FF51EBD}"/>
              </a:ext>
            </a:extLst>
          </p:cNvPr>
          <p:cNvSpPr>
            <a:spLocks noGrp="1"/>
          </p:cNvSpPr>
          <p:nvPr>
            <p:ph type="body" sz="quarter" idx="10"/>
          </p:nvPr>
        </p:nvSpPr>
        <p:spPr/>
        <p:txBody>
          <a:bodyPr/>
          <a:lstStyle/>
          <a:p>
            <a:r>
              <a:rPr lang="nl-BE"/>
              <a:t>Tailles &amp; Mesures</a:t>
            </a:r>
            <a:endParaRPr lang="en-US"/>
          </a:p>
        </p:txBody>
      </p:sp>
    </p:spTree>
    <p:extLst>
      <p:ext uri="{BB962C8B-B14F-4D97-AF65-F5344CB8AC3E}">
        <p14:creationId xmlns:p14="http://schemas.microsoft.com/office/powerpoint/2010/main" val="269927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6AC06-3FDA-4E83-A881-62E080DF5724}"/>
              </a:ext>
            </a:extLst>
          </p:cNvPr>
          <p:cNvSpPr txBox="1"/>
          <p:nvPr/>
        </p:nvSpPr>
        <p:spPr>
          <a:xfrm>
            <a:off x="171659" y="1088615"/>
            <a:ext cx="5100003" cy="4680769"/>
          </a:xfrm>
          <a:prstGeom prst="rect">
            <a:avLst/>
          </a:prstGeom>
          <a:noFill/>
        </p:spPr>
        <p:txBody>
          <a:bodyPr wrap="square" rtlCol="0">
            <a:spAutoFit/>
          </a:bodyPr>
          <a:lstStyle/>
          <a:p>
            <a:pPr marL="173736" indent="-173736">
              <a:spcBef>
                <a:spcPts val="600"/>
              </a:spcBef>
              <a:spcAft>
                <a:spcPts val="500"/>
              </a:spcAft>
              <a:buFont typeface="Wingdings" charset="2"/>
              <a:buChar char="§"/>
            </a:pPr>
            <a:r>
              <a:rPr lang="en-US" dirty="0">
                <a:cs typeface="Arial"/>
              </a:rPr>
              <a:t>Premier support de la </a:t>
            </a:r>
            <a:r>
              <a:rPr lang="en-US" dirty="0" err="1">
                <a:cs typeface="Arial"/>
              </a:rPr>
              <a:t>voûte</a:t>
            </a:r>
            <a:r>
              <a:rPr lang="en-US" dirty="0">
                <a:cs typeface="Arial"/>
              </a:rPr>
              <a:t> </a:t>
            </a:r>
            <a:r>
              <a:rPr lang="en-US" dirty="0" err="1">
                <a:cs typeface="Arial"/>
              </a:rPr>
              <a:t>plantaire</a:t>
            </a:r>
            <a:r>
              <a:rPr lang="en-US" dirty="0">
                <a:cs typeface="Arial"/>
              </a:rPr>
              <a:t> </a:t>
            </a:r>
            <a:r>
              <a:rPr lang="en-US" dirty="0" err="1">
                <a:cs typeface="Arial"/>
              </a:rPr>
              <a:t>développé</a:t>
            </a:r>
            <a:r>
              <a:rPr lang="en-US" dirty="0">
                <a:cs typeface="Arial"/>
              </a:rPr>
              <a:t> </a:t>
            </a:r>
            <a:r>
              <a:rPr lang="en-US" dirty="0" err="1">
                <a:cs typeface="Arial"/>
              </a:rPr>
              <a:t>en</a:t>
            </a:r>
            <a:r>
              <a:rPr lang="en-US" dirty="0">
                <a:cs typeface="Arial"/>
              </a:rPr>
              <a:t> 1917</a:t>
            </a:r>
          </a:p>
          <a:p>
            <a:pPr marL="173736" indent="-173736">
              <a:spcBef>
                <a:spcPts val="600"/>
              </a:spcBef>
              <a:spcAft>
                <a:spcPts val="500"/>
              </a:spcAft>
              <a:buFont typeface="Wingdings" charset="2"/>
              <a:buChar char="§"/>
            </a:pPr>
            <a:r>
              <a:rPr lang="en-US" dirty="0">
                <a:cs typeface="Arial"/>
              </a:rPr>
              <a:t>La marque FUTURO</a:t>
            </a:r>
            <a:r>
              <a:rPr lang="en-US" baseline="30000" dirty="0">
                <a:cs typeface="Arial"/>
              </a:rPr>
              <a:t>™</a:t>
            </a:r>
            <a:r>
              <a:rPr lang="en-US" dirty="0">
                <a:cs typeface="Arial"/>
              </a:rPr>
              <a:t> a </a:t>
            </a:r>
            <a:r>
              <a:rPr lang="en-US" dirty="0" err="1">
                <a:cs typeface="Arial"/>
              </a:rPr>
              <a:t>débuté</a:t>
            </a:r>
            <a:r>
              <a:rPr lang="en-US" dirty="0">
                <a:cs typeface="Arial"/>
              </a:rPr>
              <a:t> en 1936</a:t>
            </a:r>
          </a:p>
          <a:p>
            <a:pPr marL="173736" indent="-173736">
              <a:spcBef>
                <a:spcPts val="600"/>
              </a:spcBef>
              <a:spcAft>
                <a:spcPts val="500"/>
              </a:spcAft>
              <a:buFont typeface="Wingdings" charset="2"/>
              <a:buChar char="§"/>
            </a:pPr>
            <a:r>
              <a:rPr lang="en-US" dirty="0">
                <a:cs typeface="Arial"/>
              </a:rPr>
              <a:t>100 </a:t>
            </a:r>
            <a:r>
              <a:rPr lang="en-US" dirty="0" err="1">
                <a:cs typeface="Arial"/>
              </a:rPr>
              <a:t>ans</a:t>
            </a:r>
            <a:r>
              <a:rPr lang="en-US" dirty="0">
                <a:cs typeface="Arial"/>
              </a:rPr>
              <a:t> de </a:t>
            </a:r>
            <a:r>
              <a:rPr lang="en-US" dirty="0" err="1">
                <a:cs typeface="Arial"/>
              </a:rPr>
              <a:t>connaissances</a:t>
            </a:r>
            <a:r>
              <a:rPr lang="en-US" dirty="0">
                <a:cs typeface="Arial"/>
              </a:rPr>
              <a:t> et </a:t>
            </a:r>
            <a:r>
              <a:rPr lang="en-US" dirty="0" err="1">
                <a:cs typeface="Arial"/>
              </a:rPr>
              <a:t>d’experience</a:t>
            </a:r>
            <a:r>
              <a:rPr lang="en-US" dirty="0">
                <a:cs typeface="Arial"/>
              </a:rPr>
              <a:t> dans la </a:t>
            </a:r>
            <a:r>
              <a:rPr lang="en-US" dirty="0" err="1">
                <a:cs typeface="Arial"/>
              </a:rPr>
              <a:t>technologie</a:t>
            </a:r>
            <a:r>
              <a:rPr lang="en-US" dirty="0">
                <a:cs typeface="Arial"/>
              </a:rPr>
              <a:t> de compression</a:t>
            </a:r>
          </a:p>
          <a:p>
            <a:pPr marL="173736" indent="-173736">
              <a:spcBef>
                <a:spcPts val="600"/>
              </a:spcBef>
              <a:spcAft>
                <a:spcPts val="500"/>
              </a:spcAft>
              <a:buFont typeface="Wingdings" charset="2"/>
              <a:buChar char="§"/>
            </a:pPr>
            <a:r>
              <a:rPr lang="en-US" dirty="0">
                <a:cs typeface="Arial"/>
              </a:rPr>
              <a:t>Une </a:t>
            </a:r>
            <a:r>
              <a:rPr lang="en-US" dirty="0" err="1">
                <a:cs typeface="Arial"/>
              </a:rPr>
              <a:t>qualité</a:t>
            </a:r>
            <a:r>
              <a:rPr lang="en-US" dirty="0">
                <a:cs typeface="Arial"/>
              </a:rPr>
              <a:t> sans </a:t>
            </a:r>
            <a:r>
              <a:rPr lang="en-US" dirty="0" err="1">
                <a:cs typeface="Arial"/>
              </a:rPr>
              <a:t>compromis</a:t>
            </a:r>
            <a:endParaRPr lang="en-US" dirty="0">
              <a:cs typeface="Arial"/>
            </a:endParaRPr>
          </a:p>
          <a:p>
            <a:pPr marL="173736" indent="-173736">
              <a:spcBef>
                <a:spcPts val="600"/>
              </a:spcBef>
              <a:spcAft>
                <a:spcPts val="500"/>
              </a:spcAft>
              <a:buFont typeface="Wingdings" charset="2"/>
              <a:buChar char="§"/>
            </a:pPr>
            <a:r>
              <a:rPr lang="fr-FR" dirty="0">
                <a:cs typeface="Arial"/>
              </a:rPr>
              <a:t>Soutenu par plus de 50 ans d'innovations en matière de santé</a:t>
            </a:r>
          </a:p>
          <a:p>
            <a:pPr marL="173736" indent="-173736">
              <a:spcBef>
                <a:spcPts val="600"/>
              </a:spcBef>
              <a:spcAft>
                <a:spcPts val="500"/>
              </a:spcAft>
              <a:buFont typeface="Wingdings" charset="2"/>
              <a:buChar char="§"/>
            </a:pPr>
            <a:r>
              <a:rPr lang="en-US" dirty="0">
                <a:cs typeface="Arial"/>
              </a:rPr>
              <a:t>Acquis par 3M </a:t>
            </a:r>
            <a:r>
              <a:rPr lang="en-US" dirty="0" err="1">
                <a:cs typeface="Arial"/>
              </a:rPr>
              <a:t>en</a:t>
            </a:r>
            <a:r>
              <a:rPr lang="en-US" dirty="0">
                <a:cs typeface="Arial"/>
              </a:rPr>
              <a:t> 2008</a:t>
            </a:r>
          </a:p>
          <a:p>
            <a:pPr marL="173736" indent="-173736">
              <a:spcBef>
                <a:spcPts val="600"/>
              </a:spcBef>
              <a:spcAft>
                <a:spcPts val="500"/>
              </a:spcAft>
              <a:buFont typeface="Wingdings" charset="2"/>
              <a:buChar char="§"/>
            </a:pPr>
            <a:r>
              <a:rPr lang="en-US" dirty="0" err="1">
                <a:cs typeface="Arial"/>
              </a:rPr>
              <a:t>Gamme</a:t>
            </a:r>
            <a:r>
              <a:rPr lang="en-US" dirty="0">
                <a:cs typeface="Arial"/>
              </a:rPr>
              <a:t> de </a:t>
            </a:r>
            <a:r>
              <a:rPr lang="en-US" dirty="0" err="1">
                <a:cs typeface="Arial"/>
              </a:rPr>
              <a:t>produits</a:t>
            </a:r>
            <a:r>
              <a:rPr lang="en-US" dirty="0">
                <a:cs typeface="Arial"/>
              </a:rPr>
              <a:t> </a:t>
            </a:r>
            <a:r>
              <a:rPr lang="en-US" dirty="0" err="1">
                <a:cs typeface="Arial"/>
              </a:rPr>
              <a:t>complète</a:t>
            </a:r>
            <a:r>
              <a:rPr lang="en-US" dirty="0">
                <a:cs typeface="Arial"/>
              </a:rPr>
              <a:t> dans 42 pays</a:t>
            </a:r>
          </a:p>
          <a:p>
            <a:pPr marL="173736" indent="-173736">
              <a:spcBef>
                <a:spcPts val="600"/>
              </a:spcBef>
              <a:spcAft>
                <a:spcPts val="500"/>
              </a:spcAft>
              <a:buFont typeface="Wingdings" charset="2"/>
              <a:buChar char="§"/>
            </a:pPr>
            <a:r>
              <a:rPr lang="en-US" dirty="0">
                <a:cs typeface="Arial"/>
              </a:rPr>
              <a:t>3M FUTURO™ innovation: plus de 50 brevets </a:t>
            </a:r>
            <a:r>
              <a:rPr lang="en-US" dirty="0" err="1">
                <a:cs typeface="Arial"/>
              </a:rPr>
              <a:t>d’invention</a:t>
            </a:r>
            <a:r>
              <a:rPr lang="en-US" dirty="0">
                <a:cs typeface="Arial"/>
              </a:rPr>
              <a:t> et de conception </a:t>
            </a:r>
            <a:r>
              <a:rPr lang="en-US" dirty="0" err="1">
                <a:cs typeface="Arial"/>
              </a:rPr>
              <a:t>enregistrés</a:t>
            </a:r>
            <a:r>
              <a:rPr lang="en-US" dirty="0">
                <a:cs typeface="Arial"/>
              </a:rPr>
              <a:t> pour les </a:t>
            </a:r>
            <a:r>
              <a:rPr lang="en-US" dirty="0" err="1">
                <a:cs typeface="Arial"/>
              </a:rPr>
              <a:t>orthèses</a:t>
            </a:r>
            <a:r>
              <a:rPr lang="en-US" dirty="0">
                <a:cs typeface="Arial"/>
              </a:rPr>
              <a:t> &amp; supports</a:t>
            </a:r>
          </a:p>
        </p:txBody>
      </p:sp>
      <p:pic>
        <p:nvPicPr>
          <p:cNvPr id="5" name="Picture 4">
            <a:extLst>
              <a:ext uri="{FF2B5EF4-FFF2-40B4-BE49-F238E27FC236}">
                <a16:creationId xmlns:a16="http://schemas.microsoft.com/office/drawing/2014/main" id="{BF848527-BE2C-4577-AA7D-B176CC5461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22950" y="0"/>
            <a:ext cx="6369050" cy="3184525"/>
          </a:xfrm>
          <a:prstGeom prst="rect">
            <a:avLst/>
          </a:prstGeom>
        </p:spPr>
      </p:pic>
      <p:pic>
        <p:nvPicPr>
          <p:cNvPr id="6" name="Picture 5" descr="Getty ID 125769624.jpg">
            <a:extLst>
              <a:ext uri="{FF2B5EF4-FFF2-40B4-BE49-F238E27FC236}">
                <a16:creationId xmlns:a16="http://schemas.microsoft.com/office/drawing/2014/main" id="{C9B7B3FD-8AB9-4E2F-889E-E67B0B2BFE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22950" y="3166487"/>
            <a:ext cx="6369049" cy="2746269"/>
          </a:xfrm>
          <a:prstGeom prst="rect">
            <a:avLst/>
          </a:prstGeom>
        </p:spPr>
      </p:pic>
      <p:grpSp>
        <p:nvGrpSpPr>
          <p:cNvPr id="10" name="Group 9">
            <a:extLst>
              <a:ext uri="{FF2B5EF4-FFF2-40B4-BE49-F238E27FC236}">
                <a16:creationId xmlns:a16="http://schemas.microsoft.com/office/drawing/2014/main" id="{C50FEB68-900F-450B-90C4-3B2CDFF56FAE}"/>
              </a:ext>
            </a:extLst>
          </p:cNvPr>
          <p:cNvGrpSpPr/>
          <p:nvPr/>
        </p:nvGrpSpPr>
        <p:grpSpPr>
          <a:xfrm>
            <a:off x="5924808" y="4370244"/>
            <a:ext cx="6094157" cy="1308982"/>
            <a:chOff x="5924808" y="4370244"/>
            <a:chExt cx="6094157" cy="1308982"/>
          </a:xfrm>
        </p:grpSpPr>
        <p:pic>
          <p:nvPicPr>
            <p:cNvPr id="7" name="Picture 6">
              <a:extLst>
                <a:ext uri="{FF2B5EF4-FFF2-40B4-BE49-F238E27FC236}">
                  <a16:creationId xmlns:a16="http://schemas.microsoft.com/office/drawing/2014/main" id="{8CFC65CE-6297-48C6-A3E7-F2A41D9184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5914241" y="4389779"/>
              <a:ext cx="1300012" cy="1278877"/>
            </a:xfrm>
            <a:prstGeom prst="rect">
              <a:avLst/>
            </a:prstGeom>
          </p:spPr>
        </p:pic>
        <p:pic>
          <p:nvPicPr>
            <p:cNvPr id="8" name="Picture 7">
              <a:extLst>
                <a:ext uri="{FF2B5EF4-FFF2-40B4-BE49-F238E27FC236}">
                  <a16:creationId xmlns:a16="http://schemas.microsoft.com/office/drawing/2014/main" id="{7A178D3C-CC0D-4B6F-AD05-7E9EED37E3E4}"/>
                </a:ext>
              </a:extLst>
            </p:cNvPr>
            <p:cNvPicPr>
              <a:picLocks noChangeAspect="1"/>
            </p:cNvPicPr>
            <p:nvPr/>
          </p:nvPicPr>
          <p:blipFill>
            <a:blip r:embed="rId6"/>
            <a:stretch>
              <a:fillRect/>
            </a:stretch>
          </p:blipFill>
          <p:spPr>
            <a:xfrm>
              <a:off x="7254783" y="4379210"/>
              <a:ext cx="1560991" cy="1300013"/>
            </a:xfrm>
            <a:prstGeom prst="rect">
              <a:avLst/>
            </a:prstGeom>
          </p:spPr>
        </p:pic>
        <p:pic>
          <p:nvPicPr>
            <p:cNvPr id="9" name="Picture 8">
              <a:extLst>
                <a:ext uri="{FF2B5EF4-FFF2-40B4-BE49-F238E27FC236}">
                  <a16:creationId xmlns:a16="http://schemas.microsoft.com/office/drawing/2014/main" id="{87D0DDB0-0D34-46C4-99F1-CD116D450E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5400000">
              <a:off x="8737300" y="4513571"/>
              <a:ext cx="1308982" cy="1022328"/>
            </a:xfrm>
            <a:prstGeom prst="rect">
              <a:avLst/>
            </a:prstGeom>
          </p:spPr>
        </p:pic>
        <p:pic>
          <p:nvPicPr>
            <p:cNvPr id="7170" name="Picture 2" descr="C:\Users\it010172\AppData\Roaming\PixelMetrics\CaptureWiz\Temp\62.png">
              <a:extLst>
                <a:ext uri="{FF2B5EF4-FFF2-40B4-BE49-F238E27FC236}">
                  <a16:creationId xmlns:a16="http://schemas.microsoft.com/office/drawing/2014/main" id="{2903D6A0-43B4-4E5B-819C-C012C016F9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6656" y="4370244"/>
              <a:ext cx="1195390" cy="130897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it010172\AppData\Roaming\PixelMetrics\CaptureWiz\Temp\63.png">
              <a:extLst>
                <a:ext uri="{FF2B5EF4-FFF2-40B4-BE49-F238E27FC236}">
                  <a16:creationId xmlns:a16="http://schemas.microsoft.com/office/drawing/2014/main" id="{E9C3CC5F-0CA6-48FE-BBB5-A124C89444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0227" y="4379210"/>
              <a:ext cx="768738" cy="130001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Arrow: Right 3">
            <a:extLst>
              <a:ext uri="{FF2B5EF4-FFF2-40B4-BE49-F238E27FC236}">
                <a16:creationId xmlns:a16="http://schemas.microsoft.com/office/drawing/2014/main" id="{97B03201-B10E-4A6A-A7AE-0EBD5EB98BC8}"/>
              </a:ext>
            </a:extLst>
          </p:cNvPr>
          <p:cNvSpPr/>
          <p:nvPr/>
        </p:nvSpPr>
        <p:spPr>
          <a:xfrm>
            <a:off x="5893997" y="3379541"/>
            <a:ext cx="6124968" cy="913548"/>
          </a:xfrm>
          <a:prstGeom prst="rightArrow">
            <a:avLst/>
          </a:prstGeom>
          <a:solidFill>
            <a:srgbClr val="FFCD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ext Placeholder 1">
            <a:extLst>
              <a:ext uri="{FF2B5EF4-FFF2-40B4-BE49-F238E27FC236}">
                <a16:creationId xmlns:a16="http://schemas.microsoft.com/office/drawing/2014/main" id="{43A0F1D3-AEEC-4561-A00E-D7BD21F67C57}"/>
              </a:ext>
            </a:extLst>
          </p:cNvPr>
          <p:cNvSpPr>
            <a:spLocks noGrp="1"/>
          </p:cNvSpPr>
          <p:nvPr>
            <p:ph type="body" sz="quarter" idx="10"/>
          </p:nvPr>
        </p:nvSpPr>
        <p:spPr>
          <a:xfrm>
            <a:off x="418697" y="173719"/>
            <a:ext cx="8461930" cy="771525"/>
          </a:xfrm>
        </p:spPr>
        <p:txBody>
          <a:bodyPr/>
          <a:lstStyle/>
          <a:p>
            <a:r>
              <a:rPr lang="en-US" sz="2800" dirty="0"/>
              <a:t>FUTURO™  </a:t>
            </a:r>
            <a:r>
              <a:rPr lang="en-US" sz="2800" dirty="0" err="1"/>
              <a:t>L’histoire</a:t>
            </a:r>
            <a:r>
              <a:rPr lang="en-US" sz="2800" dirty="0"/>
              <a:t> </a:t>
            </a:r>
            <a:r>
              <a:rPr lang="en-US" sz="2800" dirty="0" err="1"/>
              <a:t>d’innovation</a:t>
            </a:r>
            <a:r>
              <a:rPr lang="en-US" sz="2800" dirty="0"/>
              <a:t> de la marque</a:t>
            </a:r>
          </a:p>
        </p:txBody>
      </p:sp>
    </p:spTree>
    <p:extLst>
      <p:ext uri="{BB962C8B-B14F-4D97-AF65-F5344CB8AC3E}">
        <p14:creationId xmlns:p14="http://schemas.microsoft.com/office/powerpoint/2010/main" val="22102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par>
                                <p:cTn id="8" presetID="22" presetClass="entr" presetSubtype="8"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AB2813D-9DE1-4BFC-873E-98FC67C8EF70}"/>
              </a:ext>
            </a:extLst>
          </p:cNvPr>
          <p:cNvPicPr>
            <a:picLocks noChangeAspect="1"/>
          </p:cNvPicPr>
          <p:nvPr/>
        </p:nvPicPr>
        <p:blipFill>
          <a:blip r:embed="rId2"/>
          <a:stretch>
            <a:fillRect/>
          </a:stretch>
        </p:blipFill>
        <p:spPr>
          <a:xfrm>
            <a:off x="2949277" y="881389"/>
            <a:ext cx="5063351" cy="4926167"/>
          </a:xfrm>
          <a:prstGeom prst="rect">
            <a:avLst/>
          </a:prstGeom>
          <a:effectLst>
            <a:outerShdw blurRad="482600" dist="38100" algn="l" rotWithShape="0">
              <a:prstClr val="black">
                <a:alpha val="40000"/>
              </a:prstClr>
            </a:outerShdw>
          </a:effectLst>
        </p:spPr>
      </p:pic>
      <p:sp>
        <p:nvSpPr>
          <p:cNvPr id="4" name="Text Placeholder 1">
            <a:extLst>
              <a:ext uri="{FF2B5EF4-FFF2-40B4-BE49-F238E27FC236}">
                <a16:creationId xmlns:a16="http://schemas.microsoft.com/office/drawing/2014/main" id="{D9F43D66-6F5E-48FD-B0AD-ED24B2DDA1C5}"/>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t>Main et </a:t>
            </a:r>
            <a:r>
              <a:rPr lang="de-DE" sz="3200" err="1"/>
              <a:t>Poignet</a:t>
            </a:r>
            <a:endParaRPr lang="de-DE" sz="3200"/>
          </a:p>
        </p:txBody>
      </p:sp>
      <p:sp>
        <p:nvSpPr>
          <p:cNvPr id="6" name="TextBox 8">
            <a:extLst>
              <a:ext uri="{FF2B5EF4-FFF2-40B4-BE49-F238E27FC236}">
                <a16:creationId xmlns:a16="http://schemas.microsoft.com/office/drawing/2014/main" id="{794A6C4D-54F1-49FF-88D1-A240955446D4}"/>
              </a:ext>
            </a:extLst>
          </p:cNvPr>
          <p:cNvSpPr txBox="1"/>
          <p:nvPr/>
        </p:nvSpPr>
        <p:spPr>
          <a:xfrm flipH="1">
            <a:off x="8712367" y="3414414"/>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a:t>Main</a:t>
            </a:r>
          </a:p>
        </p:txBody>
      </p:sp>
      <p:sp>
        <p:nvSpPr>
          <p:cNvPr id="7" name="TextBox 8">
            <a:extLst>
              <a:ext uri="{FF2B5EF4-FFF2-40B4-BE49-F238E27FC236}">
                <a16:creationId xmlns:a16="http://schemas.microsoft.com/office/drawing/2014/main" id="{524F8EAD-E421-44D8-B90D-5AD85C94BE5C}"/>
              </a:ext>
            </a:extLst>
          </p:cNvPr>
          <p:cNvSpPr txBox="1"/>
          <p:nvPr/>
        </p:nvSpPr>
        <p:spPr>
          <a:xfrm flipH="1">
            <a:off x="8712367" y="3073043"/>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Poignet</a:t>
            </a:r>
            <a:endParaRPr lang="en-US"/>
          </a:p>
        </p:txBody>
      </p:sp>
      <p:cxnSp>
        <p:nvCxnSpPr>
          <p:cNvPr id="28" name="Gerade Verbindung mit Pfeil 27">
            <a:extLst>
              <a:ext uri="{FF2B5EF4-FFF2-40B4-BE49-F238E27FC236}">
                <a16:creationId xmlns:a16="http://schemas.microsoft.com/office/drawing/2014/main" id="{27135673-65D6-4ABC-9BB0-52E4FE2C82D6}"/>
              </a:ext>
            </a:extLst>
          </p:cNvPr>
          <p:cNvCxnSpPr>
            <a:cxnSpLocks/>
          </p:cNvCxnSpPr>
          <p:nvPr/>
        </p:nvCxnSpPr>
        <p:spPr>
          <a:xfrm>
            <a:off x="5865541" y="3237570"/>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138F67B9-54BF-4A3E-A1A9-2C3895E5DF67}"/>
              </a:ext>
            </a:extLst>
          </p:cNvPr>
          <p:cNvCxnSpPr>
            <a:cxnSpLocks/>
          </p:cNvCxnSpPr>
          <p:nvPr/>
        </p:nvCxnSpPr>
        <p:spPr>
          <a:xfrm>
            <a:off x="5865541" y="3534935"/>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02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5.jpg">
            <a:extLst>
              <a:ext uri="{FF2B5EF4-FFF2-40B4-BE49-F238E27FC236}">
                <a16:creationId xmlns:a16="http://schemas.microsoft.com/office/drawing/2014/main" id="{4F121E7C-24F3-495F-BC82-62B7CEAAC5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82718" y="713169"/>
            <a:ext cx="4515095" cy="4791893"/>
          </a:xfrm>
          <a:prstGeom prst="rect">
            <a:avLst/>
          </a:prstGeom>
          <a:effectLst>
            <a:outerShdw blurRad="482600" dist="38100" algn="l" rotWithShape="0">
              <a:prstClr val="black">
                <a:alpha val="40000"/>
              </a:prstClr>
            </a:outerShdw>
          </a:effectLst>
        </p:spPr>
      </p:pic>
      <p:sp>
        <p:nvSpPr>
          <p:cNvPr id="3" name="Inhaltsplatzhalter 1">
            <a:extLst>
              <a:ext uri="{FF2B5EF4-FFF2-40B4-BE49-F238E27FC236}">
                <a16:creationId xmlns:a16="http://schemas.microsoft.com/office/drawing/2014/main" id="{AD6486B0-D933-4C7C-84BF-0B3210B520C5}"/>
              </a:ext>
            </a:extLst>
          </p:cNvPr>
          <p:cNvSpPr txBox="1">
            <a:spLocks/>
          </p:cNvSpPr>
          <p:nvPr/>
        </p:nvSpPr>
        <p:spPr>
          <a:xfrm>
            <a:off x="1065599" y="2016000"/>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a:solidFill>
                  <a:prstClr val="black"/>
                </a:solidFill>
                <a:latin typeface="Arial" panose="020B0604020202020204" pitchFamily="34" charset="0"/>
                <a:cs typeface="Arial" panose="020B0604020202020204" pitchFamily="34" charset="0"/>
              </a:rPr>
              <a:t>Domaines</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Radius/Ulna</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Os carpiens</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Phalanges du milieu et de la fin</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Pouce</a:t>
            </a:r>
          </a:p>
          <a:p>
            <a:endParaRPr lang="de-CH" sz="2000" b="1">
              <a:solidFill>
                <a:prstClr val="black"/>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2AB24F0A-763C-405C-8537-DE5A0F0D01ED}"/>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latin typeface="+mj-lt"/>
              </a:rPr>
              <a:t>Main et </a:t>
            </a:r>
            <a:r>
              <a:rPr lang="de-DE" sz="3200" err="1">
                <a:latin typeface="+mj-lt"/>
              </a:rPr>
              <a:t>Pouce</a:t>
            </a:r>
            <a:endParaRPr lang="de-DE" sz="3200">
              <a:latin typeface="+mj-lt"/>
            </a:endParaRPr>
          </a:p>
        </p:txBody>
      </p:sp>
      <p:sp>
        <p:nvSpPr>
          <p:cNvPr id="5" name="Textfeld 4">
            <a:extLst>
              <a:ext uri="{FF2B5EF4-FFF2-40B4-BE49-F238E27FC236}">
                <a16:creationId xmlns:a16="http://schemas.microsoft.com/office/drawing/2014/main" id="{967EE018-B182-4766-9F7E-9D701244DA1D}"/>
              </a:ext>
            </a:extLst>
          </p:cNvPr>
          <p:cNvSpPr txBox="1"/>
          <p:nvPr/>
        </p:nvSpPr>
        <p:spPr>
          <a:xfrm>
            <a:off x="6426732" y="5467738"/>
            <a:ext cx="4329300" cy="169277"/>
          </a:xfrm>
          <a:prstGeom prst="rect">
            <a:avLst/>
          </a:prstGeom>
          <a:noFill/>
        </p:spPr>
        <p:txBody>
          <a:bodyPr wrap="square" rtlCol="0">
            <a:spAutoFit/>
          </a:bodyPr>
          <a:lstStyle/>
          <a:p>
            <a:r>
              <a:rPr lang="de-DE" sz="500">
                <a:latin typeface="Arial" panose="020B0604020202020204" pitchFamily="34" charset="0"/>
                <a:cs typeface="Arial" panose="020B0604020202020204" pitchFamily="34" charset="0"/>
              </a:rPr>
              <a:t>Abb. Hand: Vereinfachte Durchzeichnung einer Röntgenaufnahme der rechten Hand in einer Ansicht von dorsal.</a:t>
            </a:r>
          </a:p>
        </p:txBody>
      </p:sp>
    </p:spTree>
    <p:extLst>
      <p:ext uri="{BB962C8B-B14F-4D97-AF65-F5344CB8AC3E}">
        <p14:creationId xmlns:p14="http://schemas.microsoft.com/office/powerpoint/2010/main" val="9432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40C4B2-0BC2-4985-A80E-7B9E06F2A064}"/>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p:txBody>
      </p:sp>
      <p:sp>
        <p:nvSpPr>
          <p:cNvPr id="3" name="Inhaltsplatzhalter 1">
            <a:extLst>
              <a:ext uri="{FF2B5EF4-FFF2-40B4-BE49-F238E27FC236}">
                <a16:creationId xmlns:a16="http://schemas.microsoft.com/office/drawing/2014/main" id="{CADBBADB-AF15-4432-8F0A-AE3CD76B094F}"/>
              </a:ext>
            </a:extLst>
          </p:cNvPr>
          <p:cNvSpPr txBox="1">
            <a:spLocks/>
          </p:cNvSpPr>
          <p:nvPr/>
        </p:nvSpPr>
        <p:spPr>
          <a:xfrm>
            <a:off x="1065599" y="2016000"/>
            <a:ext cx="4633865"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Fracture du radius distal/scaphoïde</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Syndrome du canal carpien</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Tendinite</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Arthrite rhumatoïde </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Pouce de ski </a:t>
            </a:r>
          </a:p>
        </p:txBody>
      </p:sp>
      <p:pic>
        <p:nvPicPr>
          <p:cNvPr id="4" name="image17.jpg">
            <a:extLst>
              <a:ext uri="{FF2B5EF4-FFF2-40B4-BE49-F238E27FC236}">
                <a16:creationId xmlns:a16="http://schemas.microsoft.com/office/drawing/2014/main" id="{6D13CFB8-05C2-4588-8EE6-E49300538B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1292" y="2069937"/>
            <a:ext cx="2172627" cy="2831968"/>
          </a:xfrm>
          <a:prstGeom prst="rect">
            <a:avLst/>
          </a:prstGeom>
          <a:effectLst>
            <a:outerShdw blurRad="482600" dist="38100" algn="l" rotWithShape="0">
              <a:prstClr val="black">
                <a:alpha val="40000"/>
              </a:prstClr>
            </a:outerShdw>
          </a:effectLst>
        </p:spPr>
      </p:pic>
      <p:pic>
        <p:nvPicPr>
          <p:cNvPr id="5" name="image16.jpg">
            <a:extLst>
              <a:ext uri="{FF2B5EF4-FFF2-40B4-BE49-F238E27FC236}">
                <a16:creationId xmlns:a16="http://schemas.microsoft.com/office/drawing/2014/main" id="{77823E8C-7227-472B-ABA8-01C2C2E37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9355" y="2069938"/>
            <a:ext cx="2292981" cy="2831968"/>
          </a:xfrm>
          <a:prstGeom prst="rect">
            <a:avLst/>
          </a:prstGeom>
          <a:effectLst>
            <a:outerShdw blurRad="482600" dist="38100" algn="l" rotWithShape="0">
              <a:prstClr val="black">
                <a:alpha val="40000"/>
              </a:prstClr>
            </a:outerShdw>
          </a:effectLst>
        </p:spPr>
      </p:pic>
      <p:sp>
        <p:nvSpPr>
          <p:cNvPr id="6" name="Textfeld 5">
            <a:extLst>
              <a:ext uri="{FF2B5EF4-FFF2-40B4-BE49-F238E27FC236}">
                <a16:creationId xmlns:a16="http://schemas.microsoft.com/office/drawing/2014/main" id="{01C18D85-7EA5-4371-9E17-3CAEDACB98CE}"/>
              </a:ext>
            </a:extLst>
          </p:cNvPr>
          <p:cNvSpPr txBox="1"/>
          <p:nvPr/>
        </p:nvSpPr>
        <p:spPr>
          <a:xfrm>
            <a:off x="5621292" y="4971664"/>
            <a:ext cx="1586103" cy="307777"/>
          </a:xfrm>
          <a:prstGeom prst="rect">
            <a:avLst/>
          </a:prstGeom>
          <a:noFill/>
        </p:spPr>
        <p:txBody>
          <a:bodyPr wrap="square" rtlCol="0">
            <a:spAutoFit/>
          </a:bodyPr>
          <a:lstStyle/>
          <a:p>
            <a:r>
              <a:rPr lang="de-DE" sz="1400">
                <a:latin typeface="Arial" panose="020B0604020202020204" pitchFamily="34" charset="0"/>
                <a:cs typeface="Arial" panose="020B0604020202020204" pitchFamily="34" charset="0"/>
              </a:rPr>
              <a:t>Radius </a:t>
            </a:r>
            <a:r>
              <a:rPr lang="de-DE" sz="1400" err="1">
                <a:latin typeface="Arial" panose="020B0604020202020204" pitchFamily="34" charset="0"/>
                <a:cs typeface="Arial" panose="020B0604020202020204" pitchFamily="34" charset="0"/>
              </a:rPr>
              <a:t>Fracture</a:t>
            </a:r>
            <a:r>
              <a:rPr lang="de-DE" sz="1400">
                <a:latin typeface="Arial" panose="020B0604020202020204" pitchFamily="34" charset="0"/>
                <a:cs typeface="Arial" panose="020B0604020202020204" pitchFamily="34" charset="0"/>
              </a:rPr>
              <a:t> </a:t>
            </a:r>
          </a:p>
        </p:txBody>
      </p:sp>
      <p:sp>
        <p:nvSpPr>
          <p:cNvPr id="7" name="Textfeld 6">
            <a:extLst>
              <a:ext uri="{FF2B5EF4-FFF2-40B4-BE49-F238E27FC236}">
                <a16:creationId xmlns:a16="http://schemas.microsoft.com/office/drawing/2014/main" id="{E3829173-77EC-4093-878F-13A8B9C0EC82}"/>
              </a:ext>
            </a:extLst>
          </p:cNvPr>
          <p:cNvSpPr txBox="1"/>
          <p:nvPr/>
        </p:nvSpPr>
        <p:spPr>
          <a:xfrm>
            <a:off x="8029355" y="4971664"/>
            <a:ext cx="2225802" cy="307777"/>
          </a:xfrm>
          <a:prstGeom prst="rect">
            <a:avLst/>
          </a:prstGeom>
          <a:noFill/>
        </p:spPr>
        <p:txBody>
          <a:bodyPr wrap="square" rtlCol="0">
            <a:spAutoFit/>
          </a:bodyPr>
          <a:lstStyle/>
          <a:p>
            <a:r>
              <a:rPr lang="de-DE" sz="1400" err="1">
                <a:latin typeface="Arial" panose="020B0604020202020204" pitchFamily="34" charset="0"/>
                <a:cs typeface="Arial" panose="020B0604020202020204" pitchFamily="34" charset="0"/>
              </a:rPr>
              <a:t>Scaphoid</a:t>
            </a:r>
            <a:r>
              <a:rPr lang="de-DE" sz="1400">
                <a:latin typeface="Arial" panose="020B0604020202020204" pitchFamily="34" charset="0"/>
                <a:cs typeface="Arial" panose="020B0604020202020204" pitchFamily="34" charset="0"/>
              </a:rPr>
              <a:t> </a:t>
            </a:r>
            <a:r>
              <a:rPr lang="de-DE" sz="1400" err="1">
                <a:latin typeface="Arial" panose="020B0604020202020204" pitchFamily="34" charset="0"/>
                <a:cs typeface="Arial" panose="020B0604020202020204" pitchFamily="34" charset="0"/>
              </a:rPr>
              <a:t>Fracture</a:t>
            </a:r>
            <a:r>
              <a:rPr lang="de-DE" sz="1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159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8.tif">
            <a:extLst>
              <a:ext uri="{FF2B5EF4-FFF2-40B4-BE49-F238E27FC236}">
                <a16:creationId xmlns:a16="http://schemas.microsoft.com/office/drawing/2014/main" id="{3A407922-52C1-4C39-B1BE-2B550E701336}"/>
              </a:ext>
            </a:extLst>
          </p:cNvPr>
          <p:cNvPicPr>
            <a:picLocks noChangeAspect="1"/>
          </p:cNvPicPr>
          <p:nvPr/>
        </p:nvPicPr>
        <p:blipFill>
          <a:blip r:embed="rId2"/>
          <a:stretch>
            <a:fillRect/>
          </a:stretch>
        </p:blipFill>
        <p:spPr>
          <a:xfrm>
            <a:off x="347142" y="2216608"/>
            <a:ext cx="5640502" cy="3040010"/>
          </a:xfrm>
          <a:prstGeom prst="rect">
            <a:avLst/>
          </a:prstGeom>
          <a:effectLst>
            <a:outerShdw blurRad="482600" dist="38100" algn="l" rotWithShape="0">
              <a:prstClr val="black">
                <a:alpha val="40000"/>
              </a:prstClr>
            </a:outerShdw>
          </a:effectLst>
        </p:spPr>
      </p:pic>
      <p:sp>
        <p:nvSpPr>
          <p:cNvPr id="3" name="Inhaltsplatzhalter 1">
            <a:extLst>
              <a:ext uri="{FF2B5EF4-FFF2-40B4-BE49-F238E27FC236}">
                <a16:creationId xmlns:a16="http://schemas.microsoft.com/office/drawing/2014/main" id="{8F7E997F-5410-42E2-B3A7-BFBC33C6799A}"/>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Syndrome du canal carpien</a:t>
            </a:r>
          </a:p>
        </p:txBody>
      </p:sp>
      <p:sp>
        <p:nvSpPr>
          <p:cNvPr id="4" name="Text Placeholder 1">
            <a:extLst>
              <a:ext uri="{FF2B5EF4-FFF2-40B4-BE49-F238E27FC236}">
                <a16:creationId xmlns:a16="http://schemas.microsoft.com/office/drawing/2014/main" id="{8A43879A-CBE0-451D-A90B-FC2AC5632902}"/>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latin typeface="+mj-lt"/>
              </a:rPr>
              <a:t>Tableaux </a:t>
            </a:r>
            <a:r>
              <a:rPr lang="de-DE" sz="3200" err="1">
                <a:latin typeface="+mj-lt"/>
              </a:rPr>
              <a:t>cliniques</a:t>
            </a:r>
            <a:r>
              <a:rPr lang="de-DE" sz="3200">
                <a:latin typeface="+mj-lt"/>
              </a:rPr>
              <a:t> </a:t>
            </a:r>
            <a:r>
              <a:rPr lang="de-DE" sz="3200" err="1">
                <a:latin typeface="+mj-lt"/>
              </a:rPr>
              <a:t>courants</a:t>
            </a:r>
            <a:endParaRPr lang="de-DE" sz="3200">
              <a:latin typeface="+mj-lt"/>
            </a:endParaRPr>
          </a:p>
        </p:txBody>
      </p:sp>
      <p:pic>
        <p:nvPicPr>
          <p:cNvPr id="5" name="image19.tif">
            <a:extLst>
              <a:ext uri="{FF2B5EF4-FFF2-40B4-BE49-F238E27FC236}">
                <a16:creationId xmlns:a16="http://schemas.microsoft.com/office/drawing/2014/main" id="{8A9AA3F2-8235-47A5-9953-DB6D5B2AF1AC}"/>
              </a:ext>
            </a:extLst>
          </p:cNvPr>
          <p:cNvPicPr>
            <a:picLocks noChangeAspect="1"/>
          </p:cNvPicPr>
          <p:nvPr/>
        </p:nvPicPr>
        <p:blipFill>
          <a:blip r:embed="rId3"/>
          <a:stretch>
            <a:fillRect/>
          </a:stretch>
        </p:blipFill>
        <p:spPr>
          <a:xfrm>
            <a:off x="6327649" y="2216608"/>
            <a:ext cx="5640502" cy="3040010"/>
          </a:xfrm>
          <a:prstGeom prst="rect">
            <a:avLst/>
          </a:prstGeom>
          <a:effectLst>
            <a:outerShdw blurRad="482600" dist="38100" algn="l" rotWithShape="0">
              <a:prstClr val="black">
                <a:alpha val="40000"/>
              </a:prstClr>
            </a:outerShdw>
          </a:effectLst>
        </p:spPr>
      </p:pic>
      <p:sp>
        <p:nvSpPr>
          <p:cNvPr id="6" name="Inhaltsplatzhalter 1">
            <a:extLst>
              <a:ext uri="{FF2B5EF4-FFF2-40B4-BE49-F238E27FC236}">
                <a16:creationId xmlns:a16="http://schemas.microsoft.com/office/drawing/2014/main" id="{76581251-9E64-4A88-9F4E-B774C06D12B3}"/>
              </a:ext>
            </a:extLst>
          </p:cNvPr>
          <p:cNvSpPr txBox="1">
            <a:spLocks/>
          </p:cNvSpPr>
          <p:nvPr/>
        </p:nvSpPr>
        <p:spPr>
          <a:xfrm>
            <a:off x="6327649" y="1806161"/>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latin typeface="Arial" panose="020B0604020202020204" pitchFamily="34" charset="0"/>
                <a:cs typeface="Arial" panose="020B0604020202020204" pitchFamily="34" charset="0"/>
              </a:rPr>
              <a:t>Tendinite</a:t>
            </a:r>
            <a:endParaRPr lang="de-CH" sz="200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FB2F3C-C908-49B5-8236-A24515E7A6D2}"/>
              </a:ext>
            </a:extLst>
          </p:cNvPr>
          <p:cNvSpPr txBox="1"/>
          <p:nvPr/>
        </p:nvSpPr>
        <p:spPr>
          <a:xfrm>
            <a:off x="8094201" y="5246839"/>
            <a:ext cx="3868519" cy="169277"/>
          </a:xfrm>
          <a:prstGeom prst="rect">
            <a:avLst/>
          </a:prstGeom>
          <a:noFill/>
        </p:spPr>
        <p:txBody>
          <a:bodyPr wrap="square" rtlCol="0">
            <a:spAutoFit/>
          </a:bodyPr>
          <a:lstStyle/>
          <a:p>
            <a:pPr algn="r"/>
            <a:r>
              <a:rPr lang="de-DE" sz="500">
                <a:latin typeface="Arial" panose="020B0604020202020204" pitchFamily="34" charset="0"/>
                <a:cs typeface="Arial" panose="020B0604020202020204" pitchFamily="34" charset="0"/>
              </a:rPr>
              <a:t>Quelle: </a:t>
            </a:r>
            <a:r>
              <a:rPr lang="de-DE" sz="500" err="1">
                <a:latin typeface="Arial" panose="020B0604020202020204" pitchFamily="34" charset="0"/>
                <a:cs typeface="Arial" panose="020B0604020202020204" pitchFamily="34" charset="0"/>
              </a:rPr>
              <a:t>www.neuropraxis-ffm.de</a:t>
            </a:r>
            <a:endParaRPr lang="de-DE" sz="50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21E5960C-B210-461C-9B9F-69B69381606D}"/>
              </a:ext>
            </a:extLst>
          </p:cNvPr>
          <p:cNvSpPr txBox="1"/>
          <p:nvPr/>
        </p:nvSpPr>
        <p:spPr>
          <a:xfrm>
            <a:off x="2163540" y="5246838"/>
            <a:ext cx="3868519" cy="169277"/>
          </a:xfrm>
          <a:prstGeom prst="rect">
            <a:avLst/>
          </a:prstGeom>
          <a:noFill/>
        </p:spPr>
        <p:txBody>
          <a:bodyPr wrap="square" rtlCol="0">
            <a:spAutoFit/>
          </a:bodyPr>
          <a:lstStyle/>
          <a:p>
            <a:pPr algn="r"/>
            <a:r>
              <a:rPr lang="de-DE" sz="500">
                <a:latin typeface="Arial" panose="020B0604020202020204" pitchFamily="34" charset="0"/>
                <a:cs typeface="Arial" panose="020B0604020202020204" pitchFamily="34" charset="0"/>
              </a:rPr>
              <a:t>Quelle: </a:t>
            </a:r>
            <a:r>
              <a:rPr lang="de-DE" sz="500" err="1">
                <a:latin typeface="Arial" panose="020B0604020202020204" pitchFamily="34" charset="0"/>
                <a:cs typeface="Arial" panose="020B0604020202020204" pitchFamily="34" charset="0"/>
              </a:rPr>
              <a:t>www.neuropraxis-ffm.de</a:t>
            </a:r>
            <a:endParaRPr lang="de-DE" sz="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9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el 2"/>
          <p:cNvSpPr>
            <a:spLocks noGrp="1"/>
          </p:cNvSpPr>
          <p:nvPr>
            <p:ph type="body" sz="quarter" idx="10"/>
          </p:nvPr>
        </p:nvSpPr>
        <p:spPr/>
        <p:txBody>
          <a:bodyPr/>
          <a:lstStyle/>
          <a:p>
            <a:r>
              <a:rPr lang="de-DE" err="1"/>
              <a:t>Tableaux</a:t>
            </a:r>
            <a:r>
              <a:rPr lang="de-DE"/>
              <a:t> </a:t>
            </a:r>
            <a:r>
              <a:rPr lang="de-DE" err="1"/>
              <a:t>cliniques</a:t>
            </a:r>
            <a:r>
              <a:rPr lang="de-DE"/>
              <a:t> </a:t>
            </a:r>
            <a:r>
              <a:rPr lang="de-DE" err="1"/>
              <a:t>courants</a:t>
            </a:r>
            <a:endParaRPr lang="de-DE"/>
          </a:p>
          <a:p>
            <a:pPr eaLnBrk="1" hangingPunct="1">
              <a:buFont typeface="Arial" charset="0"/>
              <a:buNone/>
            </a:pPr>
            <a:endParaRPr lang="nl-NL"/>
          </a:p>
          <a:p>
            <a:pPr eaLnBrk="1" hangingPunct="1"/>
            <a:endParaRPr lang="nl-NL"/>
          </a:p>
          <a:p>
            <a:pPr eaLnBrk="1" hangingPunct="1">
              <a:buFont typeface="Arial" charset="0"/>
              <a:buNone/>
            </a:pPr>
            <a:endParaRPr lang="nl-NL"/>
          </a:p>
          <a:p>
            <a:pPr eaLnBrk="1" hangingPunct="1">
              <a:buFont typeface="Arial" charset="0"/>
              <a:buNone/>
            </a:pPr>
            <a:endParaRPr lang="nl-NL"/>
          </a:p>
          <a:p>
            <a:pPr eaLnBrk="1" hangingPunct="1">
              <a:buFont typeface="Arial" charset="0"/>
              <a:buNone/>
            </a:pPr>
            <a:endParaRPr lang="nl-NL"/>
          </a:p>
          <a:p>
            <a:pPr eaLnBrk="1" hangingPunct="1">
              <a:buFont typeface="Arial" charset="0"/>
              <a:buNone/>
            </a:pPr>
            <a:endParaRPr lang="nl-NL"/>
          </a:p>
        </p:txBody>
      </p:sp>
      <p:sp>
        <p:nvSpPr>
          <p:cNvPr id="58373" name="Subtitel 2"/>
          <p:cNvSpPr txBox="1">
            <a:spLocks/>
          </p:cNvSpPr>
          <p:nvPr/>
        </p:nvSpPr>
        <p:spPr bwMode="auto">
          <a:xfrm>
            <a:off x="1676400" y="1270000"/>
            <a:ext cx="5164139" cy="1354139"/>
          </a:xfrm>
          <a:prstGeom prst="rect">
            <a:avLst/>
          </a:prstGeom>
          <a:noFill/>
          <a:ln w="9525">
            <a:noFill/>
            <a:miter lim="800000"/>
            <a:headEnd/>
            <a:tailEnd/>
          </a:ln>
        </p:spPr>
        <p:txBody>
          <a:bodyPr/>
          <a:lstStyle/>
          <a:p>
            <a:pPr marL="342891" indent="-342891">
              <a:spcBef>
                <a:spcPct val="20000"/>
              </a:spcBef>
              <a:buFont typeface="Arial" charset="0"/>
              <a:buChar char="•"/>
            </a:pPr>
            <a:endParaRPr lang="nl-NL" sz="3200">
              <a:latin typeface="Calibri" pitchFamily="34" charset="0"/>
            </a:endParaRPr>
          </a:p>
          <a:p>
            <a:pPr marL="342891" indent="-342891">
              <a:spcBef>
                <a:spcPct val="20000"/>
              </a:spcBef>
            </a:pPr>
            <a:endParaRPr lang="nl-NL" sz="3200">
              <a:latin typeface="Calibri" pitchFamily="34" charset="0"/>
            </a:endParaRPr>
          </a:p>
        </p:txBody>
      </p:sp>
      <p:pic>
        <p:nvPicPr>
          <p:cNvPr id="58376" name="Afbeelding 14" descr="chmg0377rheart002.jpg"/>
          <p:cNvPicPr>
            <a:picLocks noChangeAspect="1"/>
          </p:cNvPicPr>
          <p:nvPr/>
        </p:nvPicPr>
        <p:blipFill>
          <a:blip r:embed="rId3" cstate="print"/>
          <a:srcRect/>
          <a:stretch>
            <a:fillRect/>
          </a:stretch>
        </p:blipFill>
        <p:spPr bwMode="auto">
          <a:xfrm>
            <a:off x="639390" y="2448692"/>
            <a:ext cx="4343309" cy="2778591"/>
          </a:xfrm>
          <a:prstGeom prst="rect">
            <a:avLst/>
          </a:prstGeom>
          <a:effectLst>
            <a:outerShdw blurRad="482600" dist="38100" algn="l" rotWithShape="0">
              <a:prstClr val="black">
                <a:alpha val="40000"/>
              </a:prstClr>
            </a:outerShdw>
          </a:effectLst>
        </p:spPr>
      </p:pic>
      <p:sp>
        <p:nvSpPr>
          <p:cNvPr id="9" name="Inhaltsplatzhalter 1">
            <a:extLst>
              <a:ext uri="{FF2B5EF4-FFF2-40B4-BE49-F238E27FC236}">
                <a16:creationId xmlns:a16="http://schemas.microsoft.com/office/drawing/2014/main" id="{CD306498-1541-47F2-8A43-F6B4E18A767B}"/>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solidFill>
                  <a:prstClr val="black"/>
                </a:solidFill>
                <a:latin typeface="Arial" panose="020B0604020202020204" pitchFamily="34" charset="0"/>
                <a:cs typeface="Arial" panose="020B0604020202020204" pitchFamily="34" charset="0"/>
              </a:rPr>
              <a:t>Osteoartritis</a:t>
            </a:r>
            <a:endParaRPr lang="de-CH" sz="2000">
              <a:solidFill>
                <a:prstClr val="black"/>
              </a:solidFill>
              <a:latin typeface="Arial" panose="020B0604020202020204" pitchFamily="34" charset="0"/>
              <a:cs typeface="Arial" panose="020B0604020202020204" pitchFamily="34" charset="0"/>
            </a:endParaRPr>
          </a:p>
        </p:txBody>
      </p:sp>
      <p:sp>
        <p:nvSpPr>
          <p:cNvPr id="10" name="Inhaltsplatzhalter 1">
            <a:extLst>
              <a:ext uri="{FF2B5EF4-FFF2-40B4-BE49-F238E27FC236}">
                <a16:creationId xmlns:a16="http://schemas.microsoft.com/office/drawing/2014/main" id="{F76C490C-5E32-4DAC-BCB5-C25AE726DD80}"/>
              </a:ext>
            </a:extLst>
          </p:cNvPr>
          <p:cNvSpPr txBox="1">
            <a:spLocks/>
          </p:cNvSpPr>
          <p:nvPr/>
        </p:nvSpPr>
        <p:spPr>
          <a:xfrm>
            <a:off x="6327649" y="1806161"/>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Pouce de ski </a:t>
            </a:r>
          </a:p>
        </p:txBody>
      </p:sp>
      <p:pic>
        <p:nvPicPr>
          <p:cNvPr id="13" name="image25.tif">
            <a:extLst>
              <a:ext uri="{FF2B5EF4-FFF2-40B4-BE49-F238E27FC236}">
                <a16:creationId xmlns:a16="http://schemas.microsoft.com/office/drawing/2014/main" id="{3E0B079B-BC0A-4C35-B905-57C4CFBBAF09}"/>
              </a:ext>
            </a:extLst>
          </p:cNvPr>
          <p:cNvPicPr>
            <a:picLocks noChangeAspect="1"/>
          </p:cNvPicPr>
          <p:nvPr/>
        </p:nvPicPr>
        <p:blipFill>
          <a:blip r:embed="rId4"/>
          <a:stretch>
            <a:fillRect/>
          </a:stretch>
        </p:blipFill>
        <p:spPr>
          <a:xfrm>
            <a:off x="6694542" y="2428016"/>
            <a:ext cx="2570756" cy="2799267"/>
          </a:xfrm>
          <a:prstGeom prst="rect">
            <a:avLst/>
          </a:prstGeom>
          <a:effectLst>
            <a:outerShdw blurRad="482600" dist="38100" algn="l" rotWithShape="0">
              <a:prstClr val="black">
                <a:alpha val="40000"/>
              </a:prstClr>
            </a:outerShdw>
          </a:effectLst>
        </p:spPr>
      </p:pic>
    </p:spTree>
    <p:extLst>
      <p:ext uri="{BB962C8B-B14F-4D97-AF65-F5344CB8AC3E}">
        <p14:creationId xmlns:p14="http://schemas.microsoft.com/office/powerpoint/2010/main" val="184835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7886E5-C47E-4E67-BFAC-5FE47D4B6353}"/>
              </a:ext>
            </a:extLst>
          </p:cNvPr>
          <p:cNvPicPr>
            <a:picLocks noChangeAspect="1"/>
          </p:cNvPicPr>
          <p:nvPr/>
        </p:nvPicPr>
        <p:blipFill>
          <a:blip r:embed="rId2"/>
          <a:stretch>
            <a:fillRect/>
          </a:stretch>
        </p:blipFill>
        <p:spPr>
          <a:xfrm>
            <a:off x="162778" y="1361985"/>
            <a:ext cx="6123018" cy="3634356"/>
          </a:xfrm>
          <a:prstGeom prst="rect">
            <a:avLst/>
          </a:prstGeom>
        </p:spPr>
      </p:pic>
      <p:sp>
        <p:nvSpPr>
          <p:cNvPr id="2" name="Text Placeholder 1">
            <a:extLst>
              <a:ext uri="{FF2B5EF4-FFF2-40B4-BE49-F238E27FC236}">
                <a16:creationId xmlns:a16="http://schemas.microsoft.com/office/drawing/2014/main" id="{84031FC7-4D34-4274-9257-28A23D81E559}"/>
              </a:ext>
            </a:extLst>
          </p:cNvPr>
          <p:cNvSpPr>
            <a:spLocks noGrp="1"/>
          </p:cNvSpPr>
          <p:nvPr>
            <p:ph type="body" sz="quarter" idx="10"/>
          </p:nvPr>
        </p:nvSpPr>
        <p:spPr/>
        <p:txBody>
          <a:bodyPr/>
          <a:lstStyle/>
          <a:p>
            <a:endParaRPr lang="en-US"/>
          </a:p>
        </p:txBody>
      </p:sp>
      <p:sp>
        <p:nvSpPr>
          <p:cNvPr id="5" name="Rectangle 4">
            <a:extLst>
              <a:ext uri="{FF2B5EF4-FFF2-40B4-BE49-F238E27FC236}">
                <a16:creationId xmlns:a16="http://schemas.microsoft.com/office/drawing/2014/main" id="{8C67AD7E-6E98-4E38-B73C-0165E25D4F02}"/>
              </a:ext>
            </a:extLst>
          </p:cNvPr>
          <p:cNvSpPr/>
          <p:nvPr/>
        </p:nvSpPr>
        <p:spPr>
          <a:xfrm>
            <a:off x="1386672" y="5123790"/>
            <a:ext cx="2826186"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Compression</a:t>
            </a:r>
          </a:p>
        </p:txBody>
      </p:sp>
      <p:sp>
        <p:nvSpPr>
          <p:cNvPr id="6" name="Rectangle 5">
            <a:extLst>
              <a:ext uri="{FF2B5EF4-FFF2-40B4-BE49-F238E27FC236}">
                <a16:creationId xmlns:a16="http://schemas.microsoft.com/office/drawing/2014/main" id="{EC08AB9C-B50D-449B-AF03-33EC483CF0C4}"/>
              </a:ext>
            </a:extLst>
          </p:cNvPr>
          <p:cNvSpPr/>
          <p:nvPr/>
        </p:nvSpPr>
        <p:spPr>
          <a:xfrm>
            <a:off x="4270060" y="5143565"/>
            <a:ext cx="1887136"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Stabilization</a:t>
            </a:r>
          </a:p>
        </p:txBody>
      </p:sp>
      <p:sp>
        <p:nvSpPr>
          <p:cNvPr id="7" name="Rectangle 6">
            <a:extLst>
              <a:ext uri="{FF2B5EF4-FFF2-40B4-BE49-F238E27FC236}">
                <a16:creationId xmlns:a16="http://schemas.microsoft.com/office/drawing/2014/main" id="{4D8CE4C4-645D-45EF-A9DA-9C356546607E}"/>
              </a:ext>
            </a:extLst>
          </p:cNvPr>
          <p:cNvSpPr/>
          <p:nvPr/>
        </p:nvSpPr>
        <p:spPr>
          <a:xfrm>
            <a:off x="8701873" y="5143565"/>
            <a:ext cx="3490125"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Stabilization</a:t>
            </a:r>
          </a:p>
        </p:txBody>
      </p:sp>
      <p:sp>
        <p:nvSpPr>
          <p:cNvPr id="8" name="Rectangle 7">
            <a:extLst>
              <a:ext uri="{FF2B5EF4-FFF2-40B4-BE49-F238E27FC236}">
                <a16:creationId xmlns:a16="http://schemas.microsoft.com/office/drawing/2014/main" id="{B139F5B5-E554-49C2-8824-56F1A3077037}"/>
              </a:ext>
            </a:extLst>
          </p:cNvPr>
          <p:cNvSpPr/>
          <p:nvPr/>
        </p:nvSpPr>
        <p:spPr>
          <a:xfrm>
            <a:off x="7586504" y="5143565"/>
            <a:ext cx="1086767"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900">
                <a:solidFill>
                  <a:srgbClr val="FFC000"/>
                </a:solidFill>
              </a:rPr>
              <a:t>Compression</a:t>
            </a:r>
          </a:p>
        </p:txBody>
      </p:sp>
      <p:sp>
        <p:nvSpPr>
          <p:cNvPr id="9" name="Rectangle 8">
            <a:extLst>
              <a:ext uri="{FF2B5EF4-FFF2-40B4-BE49-F238E27FC236}">
                <a16:creationId xmlns:a16="http://schemas.microsoft.com/office/drawing/2014/main" id="{B16316CD-788D-46E1-94D0-5C1391FAD498}"/>
              </a:ext>
            </a:extLst>
          </p:cNvPr>
          <p:cNvSpPr/>
          <p:nvPr/>
        </p:nvSpPr>
        <p:spPr>
          <a:xfrm>
            <a:off x="4308196" y="1347840"/>
            <a:ext cx="681135" cy="263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200"/>
              <a:t>BNL</a:t>
            </a:r>
          </a:p>
        </p:txBody>
      </p:sp>
      <p:sp>
        <p:nvSpPr>
          <p:cNvPr id="10" name="Rectangle 9">
            <a:extLst>
              <a:ext uri="{FF2B5EF4-FFF2-40B4-BE49-F238E27FC236}">
                <a16:creationId xmlns:a16="http://schemas.microsoft.com/office/drawing/2014/main" id="{D93AE8A7-E958-4770-95D6-2C19E161EA15}"/>
              </a:ext>
            </a:extLst>
          </p:cNvPr>
          <p:cNvSpPr/>
          <p:nvPr/>
        </p:nvSpPr>
        <p:spPr>
          <a:xfrm>
            <a:off x="2459197" y="1347841"/>
            <a:ext cx="681135" cy="263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200"/>
              <a:t>BNL</a:t>
            </a:r>
          </a:p>
        </p:txBody>
      </p:sp>
      <p:pic>
        <p:nvPicPr>
          <p:cNvPr id="12" name="Picture 11">
            <a:extLst>
              <a:ext uri="{FF2B5EF4-FFF2-40B4-BE49-F238E27FC236}">
                <a16:creationId xmlns:a16="http://schemas.microsoft.com/office/drawing/2014/main" id="{CDBA6D68-FFEC-4C03-829B-42A9BFD70ADC}"/>
              </a:ext>
            </a:extLst>
          </p:cNvPr>
          <p:cNvPicPr>
            <a:picLocks noChangeAspect="1"/>
          </p:cNvPicPr>
          <p:nvPr/>
        </p:nvPicPr>
        <p:blipFill>
          <a:blip r:embed="rId3"/>
          <a:stretch>
            <a:fillRect/>
          </a:stretch>
        </p:blipFill>
        <p:spPr>
          <a:xfrm>
            <a:off x="6622307" y="1347840"/>
            <a:ext cx="5487954" cy="3648501"/>
          </a:xfrm>
          <a:prstGeom prst="rect">
            <a:avLst/>
          </a:prstGeom>
        </p:spPr>
      </p:pic>
    </p:spTree>
    <p:extLst>
      <p:ext uri="{BB962C8B-B14F-4D97-AF65-F5344CB8AC3E}">
        <p14:creationId xmlns:p14="http://schemas.microsoft.com/office/powerpoint/2010/main" val="25728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FFA430-0712-4C1B-881B-E760C5CADD04}"/>
              </a:ext>
            </a:extLst>
          </p:cNvPr>
          <p:cNvSpPr>
            <a:spLocks noGrp="1"/>
          </p:cNvSpPr>
          <p:nvPr>
            <p:ph type="body" sz="quarter" idx="10"/>
          </p:nvPr>
        </p:nvSpPr>
        <p:spPr>
          <a:xfrm>
            <a:off x="0" y="213175"/>
            <a:ext cx="12287459" cy="771525"/>
          </a:xfrm>
        </p:spPr>
        <p:txBody>
          <a:bodyPr/>
          <a:lstStyle/>
          <a:p>
            <a:r>
              <a:rPr lang="fr-FR" dirty="0"/>
              <a:t>Comment choisir et recommander la bonne orthèse de poignet</a:t>
            </a:r>
            <a:r>
              <a:rPr lang="en-US" dirty="0"/>
              <a:t>?</a:t>
            </a:r>
          </a:p>
        </p:txBody>
      </p:sp>
      <p:pic>
        <p:nvPicPr>
          <p:cNvPr id="4" name="Picture 3">
            <a:extLst>
              <a:ext uri="{FF2B5EF4-FFF2-40B4-BE49-F238E27FC236}">
                <a16:creationId xmlns:a16="http://schemas.microsoft.com/office/drawing/2014/main" id="{30C738C7-2493-478C-B99D-E0C63286FF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29459" y="1684068"/>
            <a:ext cx="1396516" cy="1981655"/>
          </a:xfrm>
          <a:prstGeom prst="rect">
            <a:avLst/>
          </a:prstGeom>
        </p:spPr>
      </p:pic>
      <p:pic>
        <p:nvPicPr>
          <p:cNvPr id="6" name="Picture 5">
            <a:extLst>
              <a:ext uri="{FF2B5EF4-FFF2-40B4-BE49-F238E27FC236}">
                <a16:creationId xmlns:a16="http://schemas.microsoft.com/office/drawing/2014/main" id="{47AB2F39-40AF-422D-A421-5C17B0643F2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1841" y="1337978"/>
            <a:ext cx="915580" cy="2327745"/>
          </a:xfrm>
          <a:prstGeom prst="rect">
            <a:avLst/>
          </a:prstGeom>
        </p:spPr>
      </p:pic>
      <p:pic>
        <p:nvPicPr>
          <p:cNvPr id="7" name="Picture 6">
            <a:extLst>
              <a:ext uri="{FF2B5EF4-FFF2-40B4-BE49-F238E27FC236}">
                <a16:creationId xmlns:a16="http://schemas.microsoft.com/office/drawing/2014/main" id="{8D0D1671-E266-4929-B7F2-48AF78FD6A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75116" y="1309496"/>
            <a:ext cx="1058993" cy="2356227"/>
          </a:xfrm>
          <a:prstGeom prst="rect">
            <a:avLst/>
          </a:prstGeom>
        </p:spPr>
      </p:pic>
      <p:sp>
        <p:nvSpPr>
          <p:cNvPr id="8" name="TextBox 7">
            <a:extLst>
              <a:ext uri="{FF2B5EF4-FFF2-40B4-BE49-F238E27FC236}">
                <a16:creationId xmlns:a16="http://schemas.microsoft.com/office/drawing/2014/main" id="{B067B09C-CBB4-4DA5-90EE-25153552D3EB}"/>
              </a:ext>
            </a:extLst>
          </p:cNvPr>
          <p:cNvSpPr txBox="1"/>
          <p:nvPr/>
        </p:nvSpPr>
        <p:spPr>
          <a:xfrm>
            <a:off x="2159024" y="956837"/>
            <a:ext cx="7873950" cy="369332"/>
          </a:xfrm>
          <a:prstGeom prst="rect">
            <a:avLst/>
          </a:prstGeom>
          <a:noFill/>
        </p:spPr>
        <p:txBody>
          <a:bodyPr wrap="none" lIns="0" tIns="0" rIns="0" bIns="0" rtlCol="0">
            <a:spAutoFit/>
          </a:bodyPr>
          <a:lstStyle/>
          <a:p>
            <a:pPr lvl="0" algn="ctr">
              <a:defRPr/>
            </a:pPr>
            <a:r>
              <a:rPr lang="fr-FR" sz="2400" b="1" dirty="0">
                <a:solidFill>
                  <a:prstClr val="black"/>
                </a:solidFill>
              </a:rPr>
              <a:t>Il existe une relation inverse entre le confort et le soutien</a:t>
            </a:r>
            <a:endParaRPr kumimoji="0" lang="en-US" sz="2400" b="1"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23" name="TextBox 22">
            <a:extLst>
              <a:ext uri="{FF2B5EF4-FFF2-40B4-BE49-F238E27FC236}">
                <a16:creationId xmlns:a16="http://schemas.microsoft.com/office/drawing/2014/main" id="{4EAF6E8B-60B9-4422-A5FF-7E63DBEBF603}"/>
              </a:ext>
            </a:extLst>
          </p:cNvPr>
          <p:cNvSpPr txBox="1"/>
          <p:nvPr/>
        </p:nvSpPr>
        <p:spPr>
          <a:xfrm>
            <a:off x="741872" y="4243753"/>
            <a:ext cx="3083775" cy="1538883"/>
          </a:xfrm>
          <a:prstGeom prst="rect">
            <a:avLst/>
          </a:prstGeom>
          <a:noFill/>
        </p:spPr>
        <p:txBody>
          <a:bodyPr wrap="square" lIns="0" tIns="0" rIns="0" bIns="0" rtlCol="0">
            <a:spAutoFit/>
          </a:bodyPr>
          <a:lstStyle/>
          <a:p>
            <a:pPr lvl="0" algn="ctr">
              <a:defRPr/>
            </a:pPr>
            <a:r>
              <a:rPr lang="fr-FR" sz="2000" dirty="0">
                <a:solidFill>
                  <a:prstClr val="black"/>
                </a:solidFill>
              </a:rPr>
              <a:t>Compression</a:t>
            </a:r>
          </a:p>
          <a:p>
            <a:pPr lvl="0" algn="ctr">
              <a:defRPr/>
            </a:pPr>
            <a:r>
              <a:rPr lang="fr-FR" sz="2000" dirty="0">
                <a:solidFill>
                  <a:prstClr val="black"/>
                </a:solidFill>
              </a:rPr>
              <a:t>Support léger</a:t>
            </a:r>
          </a:p>
          <a:p>
            <a:pPr lvl="0" algn="ctr">
              <a:defRPr/>
            </a:pPr>
            <a:r>
              <a:rPr lang="fr-FR" sz="2000" dirty="0">
                <a:solidFill>
                  <a:prstClr val="black"/>
                </a:solidFill>
              </a:rPr>
              <a:t>Plus de mobilité active du poignet et de la main</a:t>
            </a:r>
          </a:p>
          <a:p>
            <a:pPr lvl="0" algn="ctr">
              <a:defRPr/>
            </a:pPr>
            <a:endParaRPr lang="en-US" sz="2000" dirty="0">
              <a:solidFill>
                <a:prstClr val="black"/>
              </a:solidFill>
            </a:endParaRPr>
          </a:p>
        </p:txBody>
      </p:sp>
      <p:grpSp>
        <p:nvGrpSpPr>
          <p:cNvPr id="26" name="Group 25">
            <a:extLst>
              <a:ext uri="{FF2B5EF4-FFF2-40B4-BE49-F238E27FC236}">
                <a16:creationId xmlns:a16="http://schemas.microsoft.com/office/drawing/2014/main" id="{B88378F0-D358-4972-B41C-93175126F420}"/>
              </a:ext>
            </a:extLst>
          </p:cNvPr>
          <p:cNvGrpSpPr/>
          <p:nvPr/>
        </p:nvGrpSpPr>
        <p:grpSpPr>
          <a:xfrm>
            <a:off x="3696062" y="3974367"/>
            <a:ext cx="5303717" cy="1462103"/>
            <a:chOff x="3803545" y="4666859"/>
            <a:chExt cx="5303717" cy="1462103"/>
          </a:xfrm>
        </p:grpSpPr>
        <p:pic>
          <p:nvPicPr>
            <p:cNvPr id="3076" name="Picture 4" descr="Children teeter, children teeter totter, seesaw, teeter, teeter ...">
              <a:extLst>
                <a:ext uri="{FF2B5EF4-FFF2-40B4-BE49-F238E27FC236}">
                  <a16:creationId xmlns:a16="http://schemas.microsoft.com/office/drawing/2014/main" id="{6BE69C3C-129A-47CE-88E6-421A22BC0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545" y="4773496"/>
              <a:ext cx="5303717" cy="13554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B9CB476-C4AE-4554-BB1E-DB73E972EB31}"/>
                </a:ext>
              </a:extLst>
            </p:cNvPr>
            <p:cNvSpPr txBox="1"/>
            <p:nvPr/>
          </p:nvSpPr>
          <p:spPr>
            <a:xfrm>
              <a:off x="4167399" y="4903511"/>
              <a:ext cx="117660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3M Circular TT Book"/>
                  <a:ea typeface="+mn-ea"/>
                  <a:cs typeface="+mn-cs"/>
                </a:rPr>
                <a:t>Comfort</a:t>
              </a:r>
            </a:p>
          </p:txBody>
        </p:sp>
        <p:sp>
          <p:nvSpPr>
            <p:cNvPr id="28" name="TextBox 27">
              <a:extLst>
                <a:ext uri="{FF2B5EF4-FFF2-40B4-BE49-F238E27FC236}">
                  <a16:creationId xmlns:a16="http://schemas.microsoft.com/office/drawing/2014/main" id="{1FFCF716-968F-426F-8D14-4D9FC429761A}"/>
                </a:ext>
              </a:extLst>
            </p:cNvPr>
            <p:cNvSpPr txBox="1"/>
            <p:nvPr/>
          </p:nvSpPr>
          <p:spPr>
            <a:xfrm>
              <a:off x="7293980" y="4666859"/>
              <a:ext cx="11172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3M Circular TT Book"/>
                  <a:ea typeface="+mn-ea"/>
                  <a:cs typeface="+mn-cs"/>
                </a:rPr>
                <a:t>Support</a:t>
              </a:r>
            </a:p>
          </p:txBody>
        </p:sp>
      </p:grpSp>
      <p:sp>
        <p:nvSpPr>
          <p:cNvPr id="30" name="TextBox 29">
            <a:extLst>
              <a:ext uri="{FF2B5EF4-FFF2-40B4-BE49-F238E27FC236}">
                <a16:creationId xmlns:a16="http://schemas.microsoft.com/office/drawing/2014/main" id="{DE48F6D2-FCE7-49DC-B418-19ADAB4D5A04}"/>
              </a:ext>
            </a:extLst>
          </p:cNvPr>
          <p:cNvSpPr txBox="1"/>
          <p:nvPr/>
        </p:nvSpPr>
        <p:spPr>
          <a:xfrm>
            <a:off x="9224433" y="4243753"/>
            <a:ext cx="2867773" cy="1231106"/>
          </a:xfrm>
          <a:prstGeom prst="rect">
            <a:avLst/>
          </a:prstGeom>
          <a:noFill/>
        </p:spPr>
        <p:txBody>
          <a:bodyPr wrap="none" lIns="0" tIns="0" rIns="0" bIns="0" rtlCol="0">
            <a:spAutoFit/>
          </a:bodyPr>
          <a:lstStyle/>
          <a:p>
            <a:pPr lvl="0" algn="ctr">
              <a:defRPr/>
            </a:pPr>
            <a:r>
              <a:rPr lang="fr-FR" sz="2000" dirty="0">
                <a:solidFill>
                  <a:prstClr val="black"/>
                </a:solidFill>
              </a:rPr>
              <a:t>Stabilisation</a:t>
            </a:r>
          </a:p>
          <a:p>
            <a:pPr lvl="0" algn="ctr">
              <a:defRPr/>
            </a:pPr>
            <a:r>
              <a:rPr lang="fr-FR" sz="2000" dirty="0">
                <a:solidFill>
                  <a:prstClr val="black"/>
                </a:solidFill>
              </a:rPr>
              <a:t>Un soutien ferme</a:t>
            </a:r>
          </a:p>
          <a:p>
            <a:pPr lvl="0" algn="ctr">
              <a:defRPr/>
            </a:pPr>
            <a:r>
              <a:rPr lang="fr-FR" sz="2000" dirty="0">
                <a:solidFill>
                  <a:prstClr val="black"/>
                </a:solidFill>
              </a:rPr>
              <a:t>Restriction de la mobilité</a:t>
            </a:r>
          </a:p>
          <a:p>
            <a:pPr lvl="0" algn="ctr">
              <a:defRPr/>
            </a:pPr>
            <a:r>
              <a:rPr lang="fr-FR" sz="2000" dirty="0">
                <a:solidFill>
                  <a:prstClr val="black"/>
                </a:solidFill>
              </a:rPr>
              <a:t>du poignet et de la main</a:t>
            </a:r>
          </a:p>
        </p:txBody>
      </p:sp>
      <p:pic>
        <p:nvPicPr>
          <p:cNvPr id="15" name="Picture 14" descr="A close up of text on a black background&#10;&#10;Description automatically generated">
            <a:extLst>
              <a:ext uri="{FF2B5EF4-FFF2-40B4-BE49-F238E27FC236}">
                <a16:creationId xmlns:a16="http://schemas.microsoft.com/office/drawing/2014/main" id="{180487A3-93E2-4459-8C11-2ECA35F9C7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3329" t="2176" r="15823" b="3656"/>
          <a:stretch/>
        </p:blipFill>
        <p:spPr>
          <a:xfrm>
            <a:off x="4527950" y="1462298"/>
            <a:ext cx="1033947" cy="2286000"/>
          </a:xfrm>
          <a:prstGeom prst="rect">
            <a:avLst/>
          </a:prstGeom>
        </p:spPr>
      </p:pic>
      <p:sp>
        <p:nvSpPr>
          <p:cNvPr id="9" name="TextBox 8">
            <a:extLst>
              <a:ext uri="{FF2B5EF4-FFF2-40B4-BE49-F238E27FC236}">
                <a16:creationId xmlns:a16="http://schemas.microsoft.com/office/drawing/2014/main" id="{677E35AC-8184-4AA0-B911-26CBD7F00FD1}"/>
              </a:ext>
            </a:extLst>
          </p:cNvPr>
          <p:cNvSpPr txBox="1"/>
          <p:nvPr/>
        </p:nvSpPr>
        <p:spPr>
          <a:xfrm>
            <a:off x="4580052" y="3674487"/>
            <a:ext cx="929742"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3M Circular TT Book"/>
                <a:ea typeface="+mn-ea"/>
                <a:cs typeface="+mn-cs"/>
              </a:rPr>
              <a:t>Cat# 47853-5</a:t>
            </a:r>
            <a:endParaRPr kumimoji="0" lang="en-US" sz="11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18" name="TextBox 17">
            <a:extLst>
              <a:ext uri="{FF2B5EF4-FFF2-40B4-BE49-F238E27FC236}">
                <a16:creationId xmlns:a16="http://schemas.microsoft.com/office/drawing/2014/main" id="{31AD5A30-E1DB-4BC9-86CD-29CC0242C52F}"/>
              </a:ext>
            </a:extLst>
          </p:cNvPr>
          <p:cNvSpPr txBox="1"/>
          <p:nvPr/>
        </p:nvSpPr>
        <p:spPr>
          <a:xfrm>
            <a:off x="7528880" y="3663686"/>
            <a:ext cx="801501"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3M Circular TT Book"/>
                <a:ea typeface="+mn-ea"/>
                <a:cs typeface="+mn-cs"/>
              </a:rPr>
              <a:t>Cat# 48462</a:t>
            </a:r>
            <a:endParaRPr kumimoji="0" lang="en-US" sz="11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19" name="TextBox 18">
            <a:extLst>
              <a:ext uri="{FF2B5EF4-FFF2-40B4-BE49-F238E27FC236}">
                <a16:creationId xmlns:a16="http://schemas.microsoft.com/office/drawing/2014/main" id="{9BB1B59B-F50B-464F-B76D-BCF9BA129A7C}"/>
              </a:ext>
            </a:extLst>
          </p:cNvPr>
          <p:cNvSpPr txBox="1"/>
          <p:nvPr/>
        </p:nvSpPr>
        <p:spPr>
          <a:xfrm>
            <a:off x="10219704" y="3659612"/>
            <a:ext cx="867225"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3M Circular TT Book"/>
                <a:ea typeface="+mn-ea"/>
                <a:cs typeface="+mn-cs"/>
              </a:rPr>
              <a:t>Cat# 601602</a:t>
            </a:r>
            <a:endParaRPr kumimoji="0" lang="en-US" sz="11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20" name="TextBox 19">
            <a:extLst>
              <a:ext uri="{FF2B5EF4-FFF2-40B4-BE49-F238E27FC236}">
                <a16:creationId xmlns:a16="http://schemas.microsoft.com/office/drawing/2014/main" id="{D9D91402-53AC-4A5A-84E1-E789AAA628F0}"/>
              </a:ext>
            </a:extLst>
          </p:cNvPr>
          <p:cNvSpPr txBox="1"/>
          <p:nvPr/>
        </p:nvSpPr>
        <p:spPr>
          <a:xfrm>
            <a:off x="1620554" y="3674487"/>
            <a:ext cx="814325"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3M Circular TT Book"/>
                <a:ea typeface="+mn-ea"/>
                <a:cs typeface="+mn-cs"/>
              </a:rPr>
              <a:t>Cat# 09033</a:t>
            </a:r>
            <a:endParaRPr kumimoji="0" lang="en-US" sz="11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21" name="Rectangle 20">
            <a:extLst>
              <a:ext uri="{FF2B5EF4-FFF2-40B4-BE49-F238E27FC236}">
                <a16:creationId xmlns:a16="http://schemas.microsoft.com/office/drawing/2014/main" id="{62957831-5CC8-4D65-AA7C-9BB4CF1F73F5}"/>
              </a:ext>
            </a:extLst>
          </p:cNvPr>
          <p:cNvSpPr/>
          <p:nvPr/>
        </p:nvSpPr>
        <p:spPr>
          <a:xfrm>
            <a:off x="11141997" y="3675328"/>
            <a:ext cx="287236" cy="279409"/>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22" name="Rectangle 21">
            <a:extLst>
              <a:ext uri="{FF2B5EF4-FFF2-40B4-BE49-F238E27FC236}">
                <a16:creationId xmlns:a16="http://schemas.microsoft.com/office/drawing/2014/main" id="{0D414CDA-CB00-408B-B042-115830B70BD5}"/>
              </a:ext>
            </a:extLst>
          </p:cNvPr>
          <p:cNvSpPr/>
          <p:nvPr/>
        </p:nvSpPr>
        <p:spPr>
          <a:xfrm>
            <a:off x="8385449" y="3670642"/>
            <a:ext cx="303793" cy="283464"/>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24" name="Rectangle 23">
            <a:extLst>
              <a:ext uri="{FF2B5EF4-FFF2-40B4-BE49-F238E27FC236}">
                <a16:creationId xmlns:a16="http://schemas.microsoft.com/office/drawing/2014/main" id="{81F47AD2-A0E6-4069-AE42-D19C7DFEA5F0}"/>
              </a:ext>
            </a:extLst>
          </p:cNvPr>
          <p:cNvSpPr/>
          <p:nvPr/>
        </p:nvSpPr>
        <p:spPr>
          <a:xfrm>
            <a:off x="5548726" y="3695036"/>
            <a:ext cx="303793" cy="283464"/>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27" name="Rectangle 26">
            <a:extLst>
              <a:ext uri="{FF2B5EF4-FFF2-40B4-BE49-F238E27FC236}">
                <a16:creationId xmlns:a16="http://schemas.microsoft.com/office/drawing/2014/main" id="{A1B42769-B60F-44CC-ADF9-48B21FADFF47}"/>
              </a:ext>
            </a:extLst>
          </p:cNvPr>
          <p:cNvSpPr/>
          <p:nvPr/>
        </p:nvSpPr>
        <p:spPr>
          <a:xfrm>
            <a:off x="2498000" y="3670642"/>
            <a:ext cx="303793" cy="283464"/>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Tree>
    <p:extLst>
      <p:ext uri="{BB962C8B-B14F-4D97-AF65-F5344CB8AC3E}">
        <p14:creationId xmlns:p14="http://schemas.microsoft.com/office/powerpoint/2010/main" val="108442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83629" y="142875"/>
            <a:ext cx="9336325" cy="771525"/>
          </a:xfrm>
        </p:spPr>
        <p:txBody>
          <a:bodyPr/>
          <a:lstStyle/>
          <a:p>
            <a:r>
              <a:rPr lang="en-US"/>
              <a:t>ATTELLE POUCE </a:t>
            </a:r>
            <a:r>
              <a:rPr lang="en-US">
                <a:solidFill>
                  <a:schemeClr val="tx1">
                    <a:lumMod val="50000"/>
                    <a:lumOff val="50000"/>
                  </a:schemeClr>
                </a:solidFill>
              </a:rPr>
              <a:t>45841-42</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857072" y="1218438"/>
            <a:ext cx="6430507" cy="4202066"/>
            <a:chOff x="2961847" y="1222594"/>
            <a:chExt cx="6430507" cy="4202066"/>
          </a:xfrm>
        </p:grpSpPr>
        <p:grpSp>
          <p:nvGrpSpPr>
            <p:cNvPr id="21" name="Group 20">
              <a:extLst>
                <a:ext uri="{FF2B5EF4-FFF2-40B4-BE49-F238E27FC236}">
                  <a16:creationId xmlns:a16="http://schemas.microsoft.com/office/drawing/2014/main" id="{4C4168AA-C3A6-49E9-B565-05CD0A2466D9}"/>
                </a:ext>
              </a:extLst>
            </p:cNvPr>
            <p:cNvGrpSpPr/>
            <p:nvPr/>
          </p:nvGrpSpPr>
          <p:grpSpPr>
            <a:xfrm>
              <a:off x="6676112" y="1222594"/>
              <a:ext cx="2638043" cy="745212"/>
              <a:chOff x="8346002" y="2145940"/>
              <a:chExt cx="1972306" cy="729955"/>
            </a:xfrm>
          </p:grpSpPr>
          <p:sp>
            <p:nvSpPr>
              <p:cNvPr id="42" name="TextBox 41">
                <a:extLst>
                  <a:ext uri="{FF2B5EF4-FFF2-40B4-BE49-F238E27FC236}">
                    <a16:creationId xmlns:a16="http://schemas.microsoft.com/office/drawing/2014/main" id="{F7744122-2A48-4BD7-90FE-16B2BAA6C75B}"/>
                  </a:ext>
                </a:extLst>
              </p:cNvPr>
              <p:cNvSpPr txBox="1"/>
              <p:nvPr/>
            </p:nvSpPr>
            <p:spPr>
              <a:xfrm>
                <a:off x="8362258" y="2145940"/>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46002" y="2423682"/>
                <a:ext cx="1972306" cy="452213"/>
              </a:xfrm>
              <a:prstGeom prst="rect">
                <a:avLst/>
              </a:prstGeom>
              <a:noFill/>
            </p:spPr>
            <p:txBody>
              <a:bodyPr wrap="square" lIns="0" tIns="0" rIns="0" bIns="0" rtlCol="0">
                <a:spAutoFit/>
              </a:bodyPr>
              <a:lstStyle/>
              <a:p>
                <a:r>
                  <a:rPr lang="en-US" sz="1500" err="1">
                    <a:solidFill>
                      <a:prstClr val="black"/>
                    </a:solidFill>
                    <a:latin typeface="3M Circular TT Book"/>
                  </a:rPr>
                  <a:t>Activités</a:t>
                </a:r>
                <a:r>
                  <a:rPr lang="en-US" sz="1500">
                    <a:solidFill>
                      <a:prstClr val="black"/>
                    </a:solidFill>
                    <a:latin typeface="3M Circular TT Book"/>
                  </a:rPr>
                  <a:t> </a:t>
                </a:r>
                <a:r>
                  <a:rPr lang="en-US" sz="1500" err="1">
                    <a:solidFill>
                      <a:prstClr val="black"/>
                    </a:solidFill>
                    <a:latin typeface="3M Circular TT Book"/>
                  </a:rPr>
                  <a:t>quotidiennes</a:t>
                </a:r>
                <a:r>
                  <a:rPr lang="en-US" sz="1500">
                    <a:solidFill>
                      <a:prstClr val="black"/>
                    </a:solidFill>
                    <a:latin typeface="3M Circular TT Book"/>
                  </a:rPr>
                  <a:t>, </a:t>
                </a:r>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r>
                  <a:rPr lang="en-US" sz="1500">
                    <a:solidFill>
                      <a:prstClr val="black"/>
                    </a:solidFill>
                    <a:latin typeface="3M Circular TT Book"/>
                  </a:rPr>
                  <a:t> et bricolage</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8" y="3985559"/>
              <a:ext cx="2644196" cy="530763"/>
              <a:chOff x="8379545" y="4542686"/>
              <a:chExt cx="1976906" cy="519896"/>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542686"/>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84145" y="4836476"/>
                <a:ext cx="1972306" cy="226106"/>
              </a:xfrm>
              <a:prstGeom prst="rect">
                <a:avLst/>
              </a:prstGeom>
              <a:noFill/>
            </p:spPr>
            <p:txBody>
              <a:bodyPr wrap="square" lIns="0" tIns="0" rIns="0" bIns="0" rtlCol="0">
                <a:spAutoFit/>
              </a:bodyPr>
              <a:lstStyle/>
              <a:p>
                <a:r>
                  <a:rPr lang="nl-BE" sz="1500">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3" y="2424896"/>
              <a:ext cx="3525259"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Permet</a:t>
              </a:r>
              <a:r>
                <a:rPr lang="en-US" sz="1500" i="1">
                  <a:solidFill>
                    <a:prstClr val="black"/>
                  </a:solidFill>
                  <a:latin typeface="3M Circular TT Bold" panose="020B0804020101010102" pitchFamily="34" charset="0"/>
                  <a:cs typeface="3M Circular TT Bold" panose="020B0804020101010102" pitchFamily="34" charset="0"/>
                </a:rPr>
                <a:t> de </a:t>
              </a:r>
              <a:r>
                <a:rPr lang="en-US" sz="1500" i="1" err="1">
                  <a:solidFill>
                    <a:prstClr val="black"/>
                  </a:solidFill>
                  <a:latin typeface="3M Circular TT Bold" panose="020B0804020101010102" pitchFamily="34" charset="0"/>
                  <a:cs typeface="3M Circular TT Bold" panose="020B0804020101010102" pitchFamily="34" charset="0"/>
                </a:rPr>
                <a:t>soutenir</a:t>
              </a:r>
              <a:r>
                <a:rPr lang="en-US" sz="1500" i="1">
                  <a:solidFill>
                    <a:prstClr val="black"/>
                  </a:solidFill>
                  <a:latin typeface="3M Circular TT Bold" panose="020B0804020101010102" pitchFamily="34" charset="0"/>
                  <a:cs typeface="3M Circular TT Bold" panose="020B0804020101010102" pitchFamily="34" charset="0"/>
                </a:rPr>
                <a:t> et de </a:t>
              </a:r>
              <a:r>
                <a:rPr lang="en-US" sz="1500" i="1" err="1">
                  <a:solidFill>
                    <a:prstClr val="black"/>
                  </a:solidFill>
                  <a:latin typeface="3M Circular TT Bold" panose="020B0804020101010102" pitchFamily="34" charset="0"/>
                  <a:cs typeface="3M Circular TT Bold" panose="020B0804020101010102" pitchFamily="34" charset="0"/>
                </a:rPr>
                <a:t>stabiliser</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pouce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endolori</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faible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a:t>
              </a:r>
              <a:r>
                <a:rPr lang="en-US" sz="1500" i="1">
                  <a:solidFill>
                    <a:prstClr val="black"/>
                  </a:solidFill>
                  <a:latin typeface="3M Circular TT Bold" panose="020B0804020101010102" pitchFamily="34" charset="0"/>
                  <a:cs typeface="3M Circular TT Bold" panose="020B0804020101010102" pitchFamily="34" charset="0"/>
                </a:rPr>
                <a:t>.</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Deux </a:t>
              </a:r>
              <a:r>
                <a:rPr lang="en-US" sz="1500" err="1"/>
                <a:t>baleines</a:t>
              </a:r>
              <a:r>
                <a:rPr lang="en-US" sz="1500"/>
                <a:t> pour la </a:t>
              </a:r>
              <a:r>
                <a:rPr lang="en-US" sz="1500" err="1"/>
                <a:t>stabilité</a:t>
              </a:r>
              <a:r>
                <a:rPr lang="en-US" sz="1500"/>
                <a:t> du </a:t>
              </a:r>
              <a:r>
                <a:rPr lang="en-US" sz="1500" err="1"/>
                <a:t>pouce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err="1"/>
                <a:t>Sangle</a:t>
              </a:r>
              <a:r>
                <a:rPr lang="en-US" sz="1500"/>
                <a:t> de </a:t>
              </a:r>
              <a:r>
                <a:rPr lang="en-US" sz="1500" err="1"/>
                <a:t>poignet</a:t>
              </a:r>
              <a:r>
                <a:rPr lang="en-US" sz="1500"/>
                <a:t> </a:t>
              </a:r>
              <a:r>
                <a:rPr lang="en-US" sz="1500" err="1"/>
                <a:t>réglable</a:t>
              </a:r>
              <a:r>
                <a:rPr lang="en-US" sz="1500"/>
                <a:t> pour un </a:t>
              </a:r>
              <a:r>
                <a:rPr lang="en-US" sz="1500" err="1"/>
                <a:t>soutien</a:t>
              </a:r>
              <a:r>
                <a:rPr lang="en-US" sz="1500"/>
                <a:t> </a:t>
              </a:r>
              <a:r>
                <a:rPr lang="en-US" sz="1500" err="1"/>
                <a:t>supplémentaire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err="1"/>
                <a:t>Permet</a:t>
              </a:r>
              <a:r>
                <a:rPr lang="en-US" sz="1500"/>
                <a:t> le libre </a:t>
              </a:r>
              <a:r>
                <a:rPr lang="en-US" sz="1500" err="1"/>
                <a:t>mouvement</a:t>
              </a:r>
              <a:r>
                <a:rPr lang="en-US" sz="1500"/>
                <a:t> des </a:t>
              </a:r>
              <a:r>
                <a:rPr lang="en-US" sz="1500" err="1"/>
                <a:t>doigts</a:t>
              </a:r>
              <a:r>
                <a:rPr lang="en-US" sz="1500"/>
                <a:t> </a:t>
              </a:r>
              <a:r>
                <a:rPr lang="en-US" sz="1500" err="1"/>
                <a:t>restants</a:t>
              </a:r>
              <a:r>
                <a:rPr lang="en-US" sz="1500"/>
                <a:t>.</a:t>
              </a:r>
              <a:r>
                <a:rPr lang="en-US" sz="1500" b="1">
                  <a:solidFill>
                    <a:schemeClr val="accent3">
                      <a:lumMod val="50000"/>
                    </a:schemeClr>
                  </a:solidFill>
                </a:rPr>
                <a:t> </a:t>
              </a:r>
            </a:p>
          </p:txBody>
        </p:sp>
        <p:sp>
          <p:nvSpPr>
            <p:cNvPr id="32" name="Oval 31">
              <a:extLst>
                <a:ext uri="{FF2B5EF4-FFF2-40B4-BE49-F238E27FC236}">
                  <a16:creationId xmlns:a16="http://schemas.microsoft.com/office/drawing/2014/main" id="{125E5758-23DC-4898-A768-D1B3705D7720}"/>
                </a:ext>
              </a:extLst>
            </p:cNvPr>
            <p:cNvSpPr/>
            <p:nvPr/>
          </p:nvSpPr>
          <p:spPr>
            <a:xfrm>
              <a:off x="2966771" y="427667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31D9259B-D32A-49C2-9716-0D43E1277EB2}"/>
              </a:ext>
            </a:extLst>
          </p:cNvPr>
          <p:cNvPicPr>
            <a:picLocks noChangeAspect="1"/>
          </p:cNvPicPr>
          <p:nvPr/>
        </p:nvPicPr>
        <p:blipFill>
          <a:blip r:embed="rId5"/>
          <a:stretch>
            <a:fillRect/>
          </a:stretch>
        </p:blipFill>
        <p:spPr>
          <a:xfrm>
            <a:off x="775013" y="1114606"/>
            <a:ext cx="1075456" cy="2581094"/>
          </a:xfrm>
          <a:prstGeom prst="rect">
            <a:avLst/>
          </a:prstGeom>
        </p:spPr>
      </p:pic>
      <p:pic>
        <p:nvPicPr>
          <p:cNvPr id="7" name="Picture 6">
            <a:extLst>
              <a:ext uri="{FF2B5EF4-FFF2-40B4-BE49-F238E27FC236}">
                <a16:creationId xmlns:a16="http://schemas.microsoft.com/office/drawing/2014/main" id="{9FC7E084-AB50-437B-8193-9FA7D791CCF2}"/>
              </a:ext>
            </a:extLst>
          </p:cNvPr>
          <p:cNvPicPr>
            <a:picLocks noChangeAspect="1"/>
          </p:cNvPicPr>
          <p:nvPr/>
        </p:nvPicPr>
        <p:blipFill>
          <a:blip r:embed="rId6"/>
          <a:stretch>
            <a:fillRect/>
          </a:stretch>
        </p:blipFill>
        <p:spPr>
          <a:xfrm>
            <a:off x="6495997" y="2095483"/>
            <a:ext cx="2657475" cy="1809750"/>
          </a:xfrm>
          <a:prstGeom prst="rect">
            <a:avLst/>
          </a:prstGeom>
        </p:spPr>
      </p:pic>
      <p:pic>
        <p:nvPicPr>
          <p:cNvPr id="28" name="Picture 27">
            <a:extLst>
              <a:ext uri="{FF2B5EF4-FFF2-40B4-BE49-F238E27FC236}">
                <a16:creationId xmlns:a16="http://schemas.microsoft.com/office/drawing/2014/main" id="{07CF25E6-15BF-4AE3-A351-504B7FE3AD32}"/>
              </a:ext>
            </a:extLst>
          </p:cNvPr>
          <p:cNvPicPr>
            <a:picLocks noChangeAspect="1"/>
          </p:cNvPicPr>
          <p:nvPr/>
        </p:nvPicPr>
        <p:blipFill>
          <a:blip r:embed="rId7"/>
          <a:stretch>
            <a:fillRect/>
          </a:stretch>
        </p:blipFill>
        <p:spPr>
          <a:xfrm>
            <a:off x="6784154" y="4512166"/>
            <a:ext cx="527594" cy="646728"/>
          </a:xfrm>
          <a:prstGeom prst="rect">
            <a:avLst/>
          </a:prstGeom>
        </p:spPr>
      </p:pic>
      <p:pic>
        <p:nvPicPr>
          <p:cNvPr id="29" name="Picture 28">
            <a:extLst>
              <a:ext uri="{FF2B5EF4-FFF2-40B4-BE49-F238E27FC236}">
                <a16:creationId xmlns:a16="http://schemas.microsoft.com/office/drawing/2014/main" id="{8ACE872A-C4F3-4550-B6DA-CD3A277FE1B7}"/>
              </a:ext>
            </a:extLst>
          </p:cNvPr>
          <p:cNvPicPr>
            <a:picLocks noChangeAspect="1"/>
          </p:cNvPicPr>
          <p:nvPr/>
        </p:nvPicPr>
        <p:blipFill>
          <a:blip r:embed="rId8"/>
          <a:stretch>
            <a:fillRect/>
          </a:stretch>
        </p:blipFill>
        <p:spPr>
          <a:xfrm>
            <a:off x="7890358" y="4447980"/>
            <a:ext cx="496049" cy="664706"/>
          </a:xfrm>
          <a:prstGeom prst="rect">
            <a:avLst/>
          </a:prstGeom>
        </p:spPr>
      </p:pic>
      <p:pic>
        <p:nvPicPr>
          <p:cNvPr id="9" name="Picture 8">
            <a:extLst>
              <a:ext uri="{FF2B5EF4-FFF2-40B4-BE49-F238E27FC236}">
                <a16:creationId xmlns:a16="http://schemas.microsoft.com/office/drawing/2014/main" id="{34799A40-8426-41DF-B7FA-4F8E90887D56}"/>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0036" y="3650646"/>
            <a:ext cx="1536269" cy="2194758"/>
          </a:xfrm>
          <a:prstGeom prst="rect">
            <a:avLst/>
          </a:prstGeom>
        </p:spPr>
      </p:pic>
      <p:pic>
        <p:nvPicPr>
          <p:cNvPr id="8" name="Picture 7">
            <a:extLst>
              <a:ext uri="{FF2B5EF4-FFF2-40B4-BE49-F238E27FC236}">
                <a16:creationId xmlns:a16="http://schemas.microsoft.com/office/drawing/2014/main" id="{A0FB6283-8463-46A7-95C4-7AE3C1D8391F}"/>
              </a:ext>
            </a:extLst>
          </p:cNvPr>
          <p:cNvPicPr>
            <a:picLocks noChangeAspect="1"/>
          </p:cNvPicPr>
          <p:nvPr/>
        </p:nvPicPr>
        <p:blipFill>
          <a:blip r:embed="rId10"/>
          <a:stretch>
            <a:fillRect/>
          </a:stretch>
        </p:blipFill>
        <p:spPr>
          <a:xfrm>
            <a:off x="9511645" y="-13880"/>
            <a:ext cx="2667905" cy="5895740"/>
          </a:xfrm>
          <a:prstGeom prst="rect">
            <a:avLst/>
          </a:prstGeom>
        </p:spPr>
      </p:pic>
    </p:spTree>
    <p:extLst>
      <p:ext uri="{BB962C8B-B14F-4D97-AF65-F5344CB8AC3E}">
        <p14:creationId xmlns:p14="http://schemas.microsoft.com/office/powerpoint/2010/main" val="199391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ATTELLE DE POUCE DELUXE </a:t>
            </a:r>
            <a:r>
              <a:rPr lang="en-US">
                <a:solidFill>
                  <a:schemeClr val="tx1">
                    <a:lumMod val="50000"/>
                    <a:lumOff val="50000"/>
                  </a:schemeClr>
                </a:solidFill>
              </a:rPr>
              <a:t>45843, 45844</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406014" y="1000852"/>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err="1">
                    <a:solidFill>
                      <a:prstClr val="black"/>
                    </a:solidFill>
                  </a:rPr>
                  <a:t>Activités</a:t>
                </a:r>
                <a:r>
                  <a:rPr lang="en-US" sz="1500">
                    <a:solidFill>
                      <a:prstClr val="black"/>
                    </a:solidFill>
                  </a:rPr>
                  <a:t> </a:t>
                </a:r>
                <a:r>
                  <a:rPr lang="en-US" sz="1500" err="1">
                    <a:solidFill>
                      <a:prstClr val="black"/>
                    </a:solidFill>
                  </a:rPr>
                  <a:t>quotidiennes</a:t>
                </a:r>
                <a:r>
                  <a:rPr lang="en-US" sz="1500">
                    <a:solidFill>
                      <a:prstClr val="black"/>
                    </a:solidFill>
                  </a:rPr>
                  <a:t>, </a:t>
                </a:r>
                <a:r>
                  <a:rPr lang="en-US" sz="1500" err="1">
                    <a:solidFill>
                      <a:prstClr val="black"/>
                    </a:solidFill>
                  </a:rPr>
                  <a:t>textos</a:t>
                </a:r>
                <a:r>
                  <a:rPr lang="en-US" sz="1500">
                    <a:solidFill>
                      <a:prstClr val="black"/>
                    </a:solidFill>
                  </a:rPr>
                  <a:t>, </a:t>
                </a:r>
                <a:r>
                  <a:rPr lang="en-US" sz="1500" err="1">
                    <a:solidFill>
                      <a:prstClr val="black"/>
                    </a:solidFill>
                  </a:rPr>
                  <a:t>jeux</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3" y="2424896"/>
              <a:ext cx="3291231"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Stabilise</a:t>
              </a:r>
              <a:r>
                <a:rPr lang="en-US" sz="1500" i="1">
                  <a:solidFill>
                    <a:prstClr val="black"/>
                  </a:solidFill>
                  <a:latin typeface="3M Circular TT Bold" panose="020B0804020101010102" pitchFamily="34" charset="0"/>
                  <a:cs typeface="3M Circular TT Bold" panose="020B0804020101010102" pitchFamily="34" charset="0"/>
                </a:rPr>
                <a:t> et </a:t>
              </a:r>
              <a:r>
                <a:rPr lang="en-US" sz="1500" i="1" err="1">
                  <a:solidFill>
                    <a:prstClr val="black"/>
                  </a:solidFill>
                  <a:latin typeface="3M Circular TT Bold" panose="020B0804020101010102" pitchFamily="34" charset="0"/>
                  <a:cs typeface="3M Circular TT Bold" panose="020B0804020101010102" pitchFamily="34" charset="0"/>
                </a:rPr>
                <a:t>soutient</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pouce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raide</a:t>
              </a:r>
              <a:r>
                <a:rPr lang="en-US" sz="1500" i="1">
                  <a:solidFill>
                    <a:prstClr val="black"/>
                  </a:solidFill>
                  <a:latin typeface="3M Circular TT Bold" panose="020B0804020101010102" pitchFamily="34" charset="0"/>
                  <a:cs typeface="3M Circular TT Bold" panose="020B0804020101010102" pitchFamily="34" charset="0"/>
                </a:rPr>
                <a:t>, douloureux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a:t>
              </a:r>
              <a:r>
                <a:rPr lang="en-US" sz="1500" i="1">
                  <a:solidFill>
                    <a:prstClr val="black"/>
                  </a:solidFill>
                  <a:latin typeface="3M Circular TT Bold" panose="020B0804020101010102" pitchFamily="34" charset="0"/>
                  <a:cs typeface="3M Circular TT Bold" panose="020B0804020101010102" pitchFamily="34" charset="0"/>
                </a:rPr>
                <a:t>.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276998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Deux </a:t>
              </a:r>
              <a:r>
                <a:rPr lang="en-US" sz="1500" err="1"/>
                <a:t>stabilisateurs</a:t>
              </a:r>
              <a:r>
                <a:rPr lang="en-US" sz="1500"/>
                <a:t> </a:t>
              </a:r>
              <a:r>
                <a:rPr lang="en-US" sz="1500" err="1"/>
                <a:t>renforcés</a:t>
              </a:r>
              <a:r>
                <a:rPr lang="en-US" sz="1500"/>
                <a:t> </a:t>
              </a:r>
              <a:r>
                <a:rPr lang="en-US" sz="1500" err="1"/>
                <a:t>soutiennent</a:t>
              </a:r>
              <a:r>
                <a:rPr lang="en-US" sz="1500"/>
                <a:t> le </a:t>
              </a:r>
              <a:r>
                <a:rPr lang="en-US" sz="1500" err="1"/>
                <a:t>pouce</a:t>
              </a:r>
              <a:r>
                <a:rPr lang="en-US" sz="1500"/>
                <a:t>. </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err="1"/>
                <a:t>Attelle</a:t>
              </a:r>
              <a:r>
                <a:rPr lang="en-US" sz="1500"/>
                <a:t> </a:t>
              </a:r>
              <a:r>
                <a:rPr lang="en-US" sz="1500" err="1"/>
                <a:t>confortable</a:t>
              </a:r>
              <a:r>
                <a:rPr lang="en-US" sz="1500"/>
                <a:t> pour le </a:t>
              </a:r>
              <a:r>
                <a:rPr lang="en-US" sz="1500" err="1"/>
                <a:t>pouce</a:t>
              </a:r>
              <a:r>
                <a:rPr lang="en-US" sz="1500"/>
                <a:t>. </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err="1"/>
                <a:t>Système</a:t>
              </a:r>
              <a:r>
                <a:rPr lang="en-US" sz="1500"/>
                <a:t> de </a:t>
              </a:r>
              <a:r>
                <a:rPr lang="en-US" sz="1500" err="1"/>
                <a:t>laçage</a:t>
              </a:r>
              <a:r>
                <a:rPr lang="en-US" sz="1500"/>
                <a:t> facile et mise </a:t>
              </a:r>
              <a:r>
                <a:rPr lang="en-US" sz="1500" err="1"/>
                <a:t>en</a:t>
              </a:r>
              <a:r>
                <a:rPr lang="en-US" sz="1500"/>
                <a:t> place </a:t>
              </a:r>
              <a:r>
                <a:rPr lang="en-US" sz="1500" err="1"/>
                <a:t>rapide</a:t>
              </a:r>
              <a:r>
                <a:rPr lang="en-US" sz="1500"/>
                <a:t> et </a:t>
              </a:r>
              <a:r>
                <a:rPr lang="en-US" sz="1500" err="1"/>
                <a:t>ajustée</a:t>
              </a:r>
              <a:r>
                <a:rPr lang="en-US" sz="1500"/>
                <a:t>.</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Le </a:t>
              </a:r>
              <a:r>
                <a:rPr lang="en-US" sz="1500" err="1"/>
                <a:t>profil</a:t>
              </a:r>
              <a:r>
                <a:rPr lang="en-US" sz="1500"/>
                <a:t> bas de </a:t>
              </a:r>
              <a:r>
                <a:rPr lang="en-US" sz="1500" err="1"/>
                <a:t>l’attelle</a:t>
              </a:r>
              <a:r>
                <a:rPr lang="en-US" sz="1500"/>
                <a:t> </a:t>
              </a:r>
              <a:r>
                <a:rPr lang="en-US" sz="1500" err="1"/>
                <a:t>permet</a:t>
              </a:r>
              <a:r>
                <a:rPr lang="en-US" sz="1500"/>
                <a:t> le libre </a:t>
              </a:r>
              <a:r>
                <a:rPr lang="en-US" sz="1500" err="1"/>
                <a:t>mouvement</a:t>
              </a:r>
              <a:r>
                <a:rPr lang="en-US" sz="1500"/>
                <a:t> des </a:t>
              </a:r>
              <a:r>
                <a:rPr lang="en-US" sz="1500" err="1"/>
                <a:t>doigts</a:t>
              </a:r>
              <a:r>
                <a:rPr lang="en-US" sz="1500"/>
                <a:t> </a:t>
              </a:r>
              <a:r>
                <a:rPr lang="en-US" sz="1500" err="1"/>
                <a:t>restants</a:t>
              </a:r>
              <a:r>
                <a:rPr lang="en-US" sz="1500"/>
                <a:t>.</a:t>
              </a:r>
              <a:r>
                <a:rPr lang="en-US" sz="1500" b="1">
                  <a:solidFill>
                    <a:schemeClr val="accent3">
                      <a:lumMod val="50000"/>
                    </a:schemeClr>
                  </a:solidFill>
                </a:rPr>
                <a:t> </a:t>
              </a:r>
            </a:p>
          </p:txBody>
        </p:sp>
        <p:sp>
          <p:nvSpPr>
            <p:cNvPr id="32" name="Oval 31">
              <a:extLst>
                <a:ext uri="{FF2B5EF4-FFF2-40B4-BE49-F238E27FC236}">
                  <a16:creationId xmlns:a16="http://schemas.microsoft.com/office/drawing/2014/main" id="{125E5758-23DC-4898-A768-D1B3705D7720}"/>
                </a:ext>
              </a:extLst>
            </p:cNvPr>
            <p:cNvSpPr/>
            <p:nvPr/>
          </p:nvSpPr>
          <p:spPr>
            <a:xfrm>
              <a:off x="2966771" y="427667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346DB5F6-D0F6-4AB9-AA78-D800C52D1D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3667" y="1138045"/>
            <a:ext cx="1137489" cy="2500505"/>
          </a:xfrm>
          <a:prstGeom prst="rect">
            <a:avLst/>
          </a:prstGeom>
        </p:spPr>
      </p:pic>
      <p:pic>
        <p:nvPicPr>
          <p:cNvPr id="7" name="Picture 6">
            <a:extLst>
              <a:ext uri="{FF2B5EF4-FFF2-40B4-BE49-F238E27FC236}">
                <a16:creationId xmlns:a16="http://schemas.microsoft.com/office/drawing/2014/main" id="{2254DEF0-402B-4713-B331-C3B965C69C3B}"/>
              </a:ext>
            </a:extLst>
          </p:cNvPr>
          <p:cNvPicPr>
            <a:picLocks noChangeAspect="1"/>
          </p:cNvPicPr>
          <p:nvPr/>
        </p:nvPicPr>
        <p:blipFill>
          <a:blip r:embed="rId6"/>
          <a:stretch>
            <a:fillRect/>
          </a:stretch>
        </p:blipFill>
        <p:spPr>
          <a:xfrm>
            <a:off x="6546926" y="2435424"/>
            <a:ext cx="2714625" cy="1104900"/>
          </a:xfrm>
          <a:prstGeom prst="rect">
            <a:avLst/>
          </a:prstGeom>
        </p:spPr>
      </p:pic>
      <p:pic>
        <p:nvPicPr>
          <p:cNvPr id="28" name="Picture 27">
            <a:extLst>
              <a:ext uri="{FF2B5EF4-FFF2-40B4-BE49-F238E27FC236}">
                <a16:creationId xmlns:a16="http://schemas.microsoft.com/office/drawing/2014/main" id="{B48B52C1-7388-463F-9106-804775E372B8}"/>
              </a:ext>
            </a:extLst>
          </p:cNvPr>
          <p:cNvPicPr>
            <a:picLocks noChangeAspect="1"/>
          </p:cNvPicPr>
          <p:nvPr/>
        </p:nvPicPr>
        <p:blipFill>
          <a:blip r:embed="rId7"/>
          <a:stretch>
            <a:fillRect/>
          </a:stretch>
        </p:blipFill>
        <p:spPr>
          <a:xfrm>
            <a:off x="7913460" y="4366914"/>
            <a:ext cx="721207" cy="966418"/>
          </a:xfrm>
          <a:prstGeom prst="rect">
            <a:avLst/>
          </a:prstGeom>
        </p:spPr>
      </p:pic>
      <p:pic>
        <p:nvPicPr>
          <p:cNvPr id="29" name="Picture 28">
            <a:extLst>
              <a:ext uri="{FF2B5EF4-FFF2-40B4-BE49-F238E27FC236}">
                <a16:creationId xmlns:a16="http://schemas.microsoft.com/office/drawing/2014/main" id="{9E24E3AA-603B-4249-BC41-2CB7E4D67A13}"/>
              </a:ext>
            </a:extLst>
          </p:cNvPr>
          <p:cNvPicPr>
            <a:picLocks noChangeAspect="1"/>
          </p:cNvPicPr>
          <p:nvPr/>
        </p:nvPicPr>
        <p:blipFill>
          <a:blip r:embed="rId8"/>
          <a:stretch>
            <a:fillRect/>
          </a:stretch>
        </p:blipFill>
        <p:spPr>
          <a:xfrm>
            <a:off x="6784154" y="4512166"/>
            <a:ext cx="527594" cy="646728"/>
          </a:xfrm>
          <a:prstGeom prst="rect">
            <a:avLst/>
          </a:prstGeom>
        </p:spPr>
      </p:pic>
      <p:pic>
        <p:nvPicPr>
          <p:cNvPr id="9" name="Picture 8">
            <a:extLst>
              <a:ext uri="{FF2B5EF4-FFF2-40B4-BE49-F238E27FC236}">
                <a16:creationId xmlns:a16="http://schemas.microsoft.com/office/drawing/2014/main" id="{23899A02-9F81-465E-86B1-8C3A2BEE8267}"/>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3697" y="3705378"/>
            <a:ext cx="1560025" cy="2228698"/>
          </a:xfrm>
          <a:prstGeom prst="rect">
            <a:avLst/>
          </a:prstGeom>
        </p:spPr>
      </p:pic>
      <p:pic>
        <p:nvPicPr>
          <p:cNvPr id="8" name="Grafik 7">
            <a:extLst>
              <a:ext uri="{FF2B5EF4-FFF2-40B4-BE49-F238E27FC236}">
                <a16:creationId xmlns:a16="http://schemas.microsoft.com/office/drawing/2014/main" id="{B6B1C790-3BF0-4B12-8152-E5C1D409C6C8}"/>
              </a:ext>
            </a:extLst>
          </p:cNvPr>
          <p:cNvPicPr>
            <a:picLocks noChangeAspect="1"/>
          </p:cNvPicPr>
          <p:nvPr/>
        </p:nvPicPr>
        <p:blipFill>
          <a:blip r:embed="rId10"/>
          <a:stretch>
            <a:fillRect/>
          </a:stretch>
        </p:blipFill>
        <p:spPr>
          <a:xfrm>
            <a:off x="9768239" y="0"/>
            <a:ext cx="2423762" cy="5891753"/>
          </a:xfrm>
          <a:prstGeom prst="rect">
            <a:avLst/>
          </a:prstGeom>
        </p:spPr>
      </p:pic>
    </p:spTree>
    <p:extLst>
      <p:ext uri="{BB962C8B-B14F-4D97-AF65-F5344CB8AC3E}">
        <p14:creationId xmlns:p14="http://schemas.microsoft.com/office/powerpoint/2010/main" val="311375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BANDAGE DU POIGNET </a:t>
            </a:r>
            <a:r>
              <a:rPr lang="en-US">
                <a:solidFill>
                  <a:schemeClr val="tx1">
                    <a:lumMod val="50000"/>
                    <a:lumOff val="50000"/>
                  </a:schemeClr>
                </a:solidFill>
              </a:rPr>
              <a:t>46709</a:t>
            </a:r>
            <a:r>
              <a:rPr lang="en-US"/>
              <a:t> </a:t>
            </a:r>
            <a:r>
              <a:rPr lang="en-US">
                <a:solidFill>
                  <a:schemeClr val="tx1">
                    <a:lumMod val="50000"/>
                    <a:lumOff val="50000"/>
                  </a:schemeClr>
                </a:solidFill>
              </a:rPr>
              <a:t>46378</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461930" y="877628"/>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r>
                  <a:rPr lang="en-US" sz="1500">
                    <a:solidFill>
                      <a:prstClr val="black"/>
                    </a:solidFill>
                    <a:latin typeface="3M Circular TT Book"/>
                  </a:rPr>
                  <a:t>, </a:t>
                </a:r>
                <a:r>
                  <a:rPr lang="en-US" sz="1500" err="1">
                    <a:solidFill>
                      <a:prstClr val="black"/>
                    </a:solidFill>
                    <a:latin typeface="3M Circular TT Book"/>
                  </a:rPr>
                  <a:t>activités</a:t>
                </a:r>
                <a:r>
                  <a:rPr lang="en-US" sz="1500">
                    <a:solidFill>
                      <a:prstClr val="black"/>
                    </a:solidFill>
                    <a:latin typeface="3M Circular TT Book"/>
                  </a:rPr>
                  <a:t> </a:t>
                </a:r>
                <a:r>
                  <a:rPr lang="en-US" sz="1500" err="1">
                    <a:solidFill>
                      <a:prstClr val="black"/>
                    </a:solidFill>
                    <a:latin typeface="3M Circular TT Book"/>
                  </a:rPr>
                  <a:t>sportives</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M</a:t>
                </a:r>
                <a:r>
                  <a:rPr lang="en-US" sz="1500" err="1">
                    <a:solidFill>
                      <a:prstClr val="black"/>
                    </a:solidFill>
                    <a:latin typeface="3M Circular TT Book"/>
                  </a:rPr>
                  <a:t>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099008" y="2324578"/>
              <a:ext cx="3282304"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Soutient</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poignet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raide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faible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a:t>
              </a:r>
              <a:r>
                <a:rPr lang="en-US" sz="1500" i="1">
                  <a:solidFill>
                    <a:prstClr val="black"/>
                  </a:solidFill>
                  <a:latin typeface="3M Circular TT Bold" panose="020B0804020101010102" pitchFamily="34" charset="0"/>
                  <a:cs typeface="3M Circular TT Bold" panose="020B0804020101010102" pitchFamily="34" charset="0"/>
                </a:rPr>
                <a:t>.</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38499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Deux </a:t>
              </a:r>
              <a:r>
                <a:rPr lang="en-US" sz="1500" err="1"/>
                <a:t>sangles</a:t>
              </a:r>
              <a:r>
                <a:rPr lang="en-US" sz="1500"/>
                <a:t> </a:t>
              </a:r>
              <a:r>
                <a:rPr lang="en-US" sz="1500" err="1"/>
                <a:t>réglables</a:t>
              </a:r>
              <a:r>
                <a:rPr lang="en-US" sz="1500"/>
                <a:t> pour </a:t>
              </a:r>
              <a:r>
                <a:rPr lang="en-US" sz="1500" err="1"/>
                <a:t>une</a:t>
              </a:r>
              <a:r>
                <a:rPr lang="en-US" sz="1500"/>
                <a:t> mise </a:t>
              </a:r>
              <a:r>
                <a:rPr lang="en-US" sz="1500" err="1"/>
                <a:t>en</a:t>
              </a:r>
              <a:r>
                <a:rPr lang="en-US" sz="1500"/>
                <a:t> place </a:t>
              </a:r>
              <a:r>
                <a:rPr lang="en-US" sz="1500" err="1"/>
                <a:t>ajustée</a:t>
              </a:r>
              <a:r>
                <a:rPr lang="en-US" sz="1500"/>
                <a:t>. </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Design </a:t>
              </a:r>
              <a:r>
                <a:rPr lang="en-US" sz="1500" err="1"/>
                <a:t>profilé</a:t>
              </a:r>
              <a:r>
                <a:rPr lang="en-US" sz="1500"/>
                <a:t>. </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Aide à </a:t>
              </a:r>
              <a:r>
                <a:rPr lang="en-US" sz="1500" err="1"/>
                <a:t>protéger</a:t>
              </a:r>
              <a:r>
                <a:rPr lang="en-US" sz="1500"/>
                <a:t> le </a:t>
              </a:r>
              <a:r>
                <a:rPr lang="en-US" sz="1500" err="1"/>
                <a:t>poignet</a:t>
              </a:r>
              <a:r>
                <a:rPr lang="en-US" sz="1500"/>
                <a:t>.</a:t>
              </a:r>
              <a:r>
                <a:rPr lang="en-US" sz="1500" b="1">
                  <a:solidFill>
                    <a:schemeClr val="accent3">
                      <a:lumMod val="50000"/>
                    </a:schemeClr>
                  </a:solidFill>
                </a:rPr>
                <a:t> </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4121CC76-871E-4101-9669-3737A933EA43}"/>
              </a:ext>
            </a:extLst>
          </p:cNvPr>
          <p:cNvPicPr>
            <a:picLocks noChangeAspect="1"/>
          </p:cNvPicPr>
          <p:nvPr/>
        </p:nvPicPr>
        <p:blipFill>
          <a:blip r:embed="rId5"/>
          <a:stretch>
            <a:fillRect/>
          </a:stretch>
        </p:blipFill>
        <p:spPr>
          <a:xfrm>
            <a:off x="652698" y="1304602"/>
            <a:ext cx="1154782" cy="1993518"/>
          </a:xfrm>
          <a:prstGeom prst="rect">
            <a:avLst/>
          </a:prstGeom>
        </p:spPr>
      </p:pic>
      <p:pic>
        <p:nvPicPr>
          <p:cNvPr id="7" name="Picture 6">
            <a:extLst>
              <a:ext uri="{FF2B5EF4-FFF2-40B4-BE49-F238E27FC236}">
                <a16:creationId xmlns:a16="http://schemas.microsoft.com/office/drawing/2014/main" id="{474B4114-6E83-4264-BA60-2ECA48B2139F}"/>
              </a:ext>
            </a:extLst>
          </p:cNvPr>
          <p:cNvPicPr>
            <a:picLocks noChangeAspect="1"/>
          </p:cNvPicPr>
          <p:nvPr/>
        </p:nvPicPr>
        <p:blipFill>
          <a:blip r:embed="rId6"/>
          <a:stretch>
            <a:fillRect/>
          </a:stretch>
        </p:blipFill>
        <p:spPr>
          <a:xfrm>
            <a:off x="6595419" y="2444218"/>
            <a:ext cx="2790825" cy="1085850"/>
          </a:xfrm>
          <a:prstGeom prst="rect">
            <a:avLst/>
          </a:prstGeom>
        </p:spPr>
      </p:pic>
      <p:pic>
        <p:nvPicPr>
          <p:cNvPr id="28" name="Picture 27">
            <a:extLst>
              <a:ext uri="{FF2B5EF4-FFF2-40B4-BE49-F238E27FC236}">
                <a16:creationId xmlns:a16="http://schemas.microsoft.com/office/drawing/2014/main" id="{DD2CF4CD-57F0-408A-A6E1-17BAD76F9EBD}"/>
              </a:ext>
            </a:extLst>
          </p:cNvPr>
          <p:cNvPicPr>
            <a:picLocks noChangeAspect="1"/>
          </p:cNvPicPr>
          <p:nvPr/>
        </p:nvPicPr>
        <p:blipFill>
          <a:blip r:embed="rId7"/>
          <a:stretch>
            <a:fillRect/>
          </a:stretch>
        </p:blipFill>
        <p:spPr>
          <a:xfrm>
            <a:off x="6722965" y="4295907"/>
            <a:ext cx="590550" cy="723900"/>
          </a:xfrm>
          <a:prstGeom prst="rect">
            <a:avLst/>
          </a:prstGeom>
        </p:spPr>
      </p:pic>
      <p:pic>
        <p:nvPicPr>
          <p:cNvPr id="9" name="Picture 8">
            <a:extLst>
              <a:ext uri="{FF2B5EF4-FFF2-40B4-BE49-F238E27FC236}">
                <a16:creationId xmlns:a16="http://schemas.microsoft.com/office/drawing/2014/main" id="{5352E663-4292-4870-A9D1-AD14BCB81C12}"/>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311" y="3290250"/>
            <a:ext cx="1939814" cy="2771273"/>
          </a:xfrm>
          <a:prstGeom prst="rect">
            <a:avLst/>
          </a:prstGeom>
        </p:spPr>
      </p:pic>
      <p:pic>
        <p:nvPicPr>
          <p:cNvPr id="10" name="Grafik 9">
            <a:extLst>
              <a:ext uri="{FF2B5EF4-FFF2-40B4-BE49-F238E27FC236}">
                <a16:creationId xmlns:a16="http://schemas.microsoft.com/office/drawing/2014/main" id="{2F901421-F03C-4C85-A6C6-A3B542FB3304}"/>
              </a:ext>
            </a:extLst>
          </p:cNvPr>
          <p:cNvPicPr>
            <a:picLocks noChangeAspect="1"/>
          </p:cNvPicPr>
          <p:nvPr/>
        </p:nvPicPr>
        <p:blipFill>
          <a:blip r:embed="rId9"/>
          <a:stretch>
            <a:fillRect/>
          </a:stretch>
        </p:blipFill>
        <p:spPr>
          <a:xfrm>
            <a:off x="9658350" y="1181100"/>
            <a:ext cx="2343150" cy="4114800"/>
          </a:xfrm>
          <a:prstGeom prst="rect">
            <a:avLst/>
          </a:prstGeom>
        </p:spPr>
      </p:pic>
      <p:pic>
        <p:nvPicPr>
          <p:cNvPr id="8" name="Picture 7">
            <a:extLst>
              <a:ext uri="{FF2B5EF4-FFF2-40B4-BE49-F238E27FC236}">
                <a16:creationId xmlns:a16="http://schemas.microsoft.com/office/drawing/2014/main" id="{78267186-2A55-432F-B0E7-C5AD5F938BD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5961" y="2309714"/>
            <a:ext cx="1251739" cy="1361061"/>
          </a:xfrm>
          <a:prstGeom prst="rect">
            <a:avLst/>
          </a:prstGeom>
        </p:spPr>
      </p:pic>
      <p:pic>
        <p:nvPicPr>
          <p:cNvPr id="12" name="Picture 11">
            <a:extLst>
              <a:ext uri="{FF2B5EF4-FFF2-40B4-BE49-F238E27FC236}">
                <a16:creationId xmlns:a16="http://schemas.microsoft.com/office/drawing/2014/main" id="{78AA29CA-F091-47F0-88C0-6AE064EEE482}"/>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268" y="3760444"/>
            <a:ext cx="1763037" cy="2518726"/>
          </a:xfrm>
          <a:prstGeom prst="rect">
            <a:avLst/>
          </a:prstGeom>
        </p:spPr>
      </p:pic>
    </p:spTree>
    <p:extLst>
      <p:ext uri="{BB962C8B-B14F-4D97-AF65-F5344CB8AC3E}">
        <p14:creationId xmlns:p14="http://schemas.microsoft.com/office/powerpoint/2010/main" val="35524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126D5-1C0B-42E9-9B06-5CDFEE0FAA85}"/>
              </a:ext>
            </a:extLst>
          </p:cNvPr>
          <p:cNvSpPr>
            <a:spLocks noGrp="1"/>
          </p:cNvSpPr>
          <p:nvPr>
            <p:ph type="body" sz="quarter" idx="10"/>
          </p:nvPr>
        </p:nvSpPr>
        <p:spPr/>
        <p:txBody>
          <a:bodyPr/>
          <a:lstStyle/>
          <a:p>
            <a:r>
              <a:rPr lang="en-US" dirty="0" err="1"/>
              <a:t>Tendances</a:t>
            </a:r>
            <a:r>
              <a:rPr lang="en-US" dirty="0"/>
              <a:t> </a:t>
            </a:r>
            <a:r>
              <a:rPr lang="en-US" dirty="0" err="1"/>
              <a:t>émergentes</a:t>
            </a:r>
            <a:endParaRPr lang="en-US" dirty="0"/>
          </a:p>
        </p:txBody>
      </p:sp>
      <p:grpSp>
        <p:nvGrpSpPr>
          <p:cNvPr id="5" name="Group 4">
            <a:extLst>
              <a:ext uri="{FF2B5EF4-FFF2-40B4-BE49-F238E27FC236}">
                <a16:creationId xmlns:a16="http://schemas.microsoft.com/office/drawing/2014/main" id="{0256EC71-7B82-487E-A838-AD21E67FB690}"/>
              </a:ext>
            </a:extLst>
          </p:cNvPr>
          <p:cNvGrpSpPr/>
          <p:nvPr/>
        </p:nvGrpSpPr>
        <p:grpSpPr>
          <a:xfrm>
            <a:off x="4387255" y="2648496"/>
            <a:ext cx="3215200" cy="2366622"/>
            <a:chOff x="4344391" y="2648496"/>
            <a:chExt cx="3215200" cy="2366622"/>
          </a:xfrm>
        </p:grpSpPr>
        <p:sp>
          <p:nvSpPr>
            <p:cNvPr id="6" name="Round Same Side Corner Rectangle 4">
              <a:extLst>
                <a:ext uri="{FF2B5EF4-FFF2-40B4-BE49-F238E27FC236}">
                  <a16:creationId xmlns:a16="http://schemas.microsoft.com/office/drawing/2014/main" id="{3BB3823C-1049-4157-B512-74FEEC641180}"/>
                </a:ext>
              </a:extLst>
            </p:cNvPr>
            <p:cNvSpPr/>
            <p:nvPr/>
          </p:nvSpPr>
          <p:spPr>
            <a:xfrm>
              <a:off x="4344391" y="3409550"/>
              <a:ext cx="3215200" cy="1605568"/>
            </a:xfrm>
            <a:prstGeom prst="rect">
              <a:avLst/>
            </a:prstGeom>
            <a:noFill/>
          </p:spPr>
          <p:txBody>
            <a:bodyPr wrap="square" rtlCol="0">
              <a:spAutoFit/>
            </a:bodyPr>
            <a:lstStyle/>
            <a:p>
              <a:pPr marL="173736" indent="-173736">
                <a:spcBef>
                  <a:spcPts val="600"/>
                </a:spcBef>
                <a:spcAft>
                  <a:spcPts val="500"/>
                </a:spcAft>
                <a:buFont typeface="Wingdings" charset="2"/>
                <a:buChar char="§"/>
              </a:pPr>
              <a:r>
                <a:rPr lang="fr-FR" sz="1600" b="1" dirty="0">
                  <a:cs typeface="Arial"/>
                </a:rPr>
                <a:t>Bien vieillir et profiter de la vie.</a:t>
              </a:r>
            </a:p>
            <a:p>
              <a:pPr marL="173736" indent="-173736">
                <a:spcBef>
                  <a:spcPts val="600"/>
                </a:spcBef>
                <a:spcAft>
                  <a:spcPts val="500"/>
                </a:spcAft>
                <a:buFont typeface="Wingdings" charset="2"/>
                <a:buChar char="§"/>
              </a:pPr>
              <a:r>
                <a:rPr lang="fr-FR" sz="1600" b="1" dirty="0">
                  <a:cs typeface="Arial"/>
                </a:rPr>
                <a:t>Rester indépendant.</a:t>
              </a:r>
            </a:p>
            <a:p>
              <a:pPr marL="173736" indent="-173736">
                <a:spcBef>
                  <a:spcPts val="600"/>
                </a:spcBef>
                <a:spcAft>
                  <a:spcPts val="500"/>
                </a:spcAft>
                <a:buFont typeface="Wingdings" charset="2"/>
                <a:buChar char="§"/>
              </a:pPr>
              <a:r>
                <a:rPr lang="fr-FR" sz="1600" b="1" dirty="0">
                  <a:cs typeface="Arial"/>
                </a:rPr>
                <a:t>Maintenir la bonne forme (bonnes conditions cardiaques, réduire les chutes, etc.).</a:t>
              </a:r>
            </a:p>
          </p:txBody>
        </p:sp>
        <p:sp>
          <p:nvSpPr>
            <p:cNvPr id="33" name="Rectangle 32">
              <a:extLst>
                <a:ext uri="{FF2B5EF4-FFF2-40B4-BE49-F238E27FC236}">
                  <a16:creationId xmlns:a16="http://schemas.microsoft.com/office/drawing/2014/main" id="{07E86B8C-C55F-41AF-80BA-0F321F121171}"/>
                </a:ext>
              </a:extLst>
            </p:cNvPr>
            <p:cNvSpPr/>
            <p:nvPr/>
          </p:nvSpPr>
          <p:spPr>
            <a:xfrm rot="5400000">
              <a:off x="5362692" y="1705811"/>
              <a:ext cx="717624" cy="2602993"/>
            </a:xfrm>
            <a:prstGeom prst="rect">
              <a:avLst/>
            </a:prstGeom>
            <a:solidFill>
              <a:schemeClr val="bg2"/>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3M Circular TT Book"/>
                <a:ea typeface="+mn-ea"/>
                <a:cs typeface="+mn-cs"/>
              </a:endParaRPr>
            </a:p>
          </p:txBody>
        </p:sp>
        <p:sp>
          <p:nvSpPr>
            <p:cNvPr id="27" name="TextBox 26">
              <a:extLst>
                <a:ext uri="{FF2B5EF4-FFF2-40B4-BE49-F238E27FC236}">
                  <a16:creationId xmlns:a16="http://schemas.microsoft.com/office/drawing/2014/main" id="{215A19F2-F16B-463B-98E0-CA46DE3618C5}"/>
                </a:ext>
              </a:extLst>
            </p:cNvPr>
            <p:cNvSpPr txBox="1"/>
            <p:nvPr/>
          </p:nvSpPr>
          <p:spPr>
            <a:xfrm>
              <a:off x="4344391" y="2746293"/>
              <a:ext cx="2678610" cy="536429"/>
            </a:xfrm>
            <a:prstGeom prst="rect">
              <a:avLst/>
            </a:prstGeom>
            <a:noFill/>
          </p:spPr>
          <p:txBody>
            <a:bodyPr wrap="square" rtlCol="0">
              <a:spAutoFit/>
            </a:bodyPr>
            <a:lstStyle/>
            <a:p>
              <a:pPr lvl="0" algn="ctr">
                <a:lnSpc>
                  <a:spcPct val="80000"/>
                </a:lnSpc>
                <a:defRPr/>
              </a:pPr>
              <a:r>
                <a:rPr lang="fr-FR" b="1" dirty="0">
                  <a:solidFill>
                    <a:prstClr val="white"/>
                  </a:solidFill>
                  <a:cs typeface="Arial"/>
                </a:rPr>
                <a:t>Vivre plus longtemps,               mais vivre mieux</a:t>
              </a:r>
              <a:endParaRPr kumimoji="0" lang="en-US" b="1" i="0" u="none" strike="noStrike" kern="1200" cap="none" spc="0" normalizeH="0" baseline="0" noProof="0" dirty="0">
                <a:ln>
                  <a:noFill/>
                </a:ln>
                <a:solidFill>
                  <a:prstClr val="white"/>
                </a:solidFill>
                <a:effectLst/>
                <a:uLnTx/>
                <a:uFillTx/>
                <a:latin typeface="3M Circular TT Book"/>
                <a:ea typeface="+mn-ea"/>
                <a:cs typeface="Arial"/>
              </a:endParaRPr>
            </a:p>
          </p:txBody>
        </p:sp>
      </p:grpSp>
      <p:grpSp>
        <p:nvGrpSpPr>
          <p:cNvPr id="7" name="Group 6">
            <a:extLst>
              <a:ext uri="{FF2B5EF4-FFF2-40B4-BE49-F238E27FC236}">
                <a16:creationId xmlns:a16="http://schemas.microsoft.com/office/drawing/2014/main" id="{A778BD55-C518-47C3-BB83-6CF333A42901}"/>
              </a:ext>
            </a:extLst>
          </p:cNvPr>
          <p:cNvGrpSpPr/>
          <p:nvPr/>
        </p:nvGrpSpPr>
        <p:grpSpPr>
          <a:xfrm>
            <a:off x="8498038" y="2689464"/>
            <a:ext cx="2692354" cy="2344503"/>
            <a:chOff x="8498038" y="2689464"/>
            <a:chExt cx="2692354" cy="2344503"/>
          </a:xfrm>
        </p:grpSpPr>
        <p:cxnSp>
          <p:nvCxnSpPr>
            <p:cNvPr id="29" name="Straight Connector 28">
              <a:extLst>
                <a:ext uri="{FF2B5EF4-FFF2-40B4-BE49-F238E27FC236}">
                  <a16:creationId xmlns:a16="http://schemas.microsoft.com/office/drawing/2014/main" id="{05D3BF75-1080-4D0B-83DA-45CCD81877BC}"/>
                </a:ext>
              </a:extLst>
            </p:cNvPr>
            <p:cNvCxnSpPr>
              <a:cxnSpLocks/>
            </p:cNvCxnSpPr>
            <p:nvPr/>
          </p:nvCxnSpPr>
          <p:spPr>
            <a:xfrm flipH="1">
              <a:off x="8534247" y="3123746"/>
              <a:ext cx="2580080"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12D8EF40-464E-4C2E-A793-09C28F8CE7FC}"/>
                </a:ext>
              </a:extLst>
            </p:cNvPr>
            <p:cNvSpPr/>
            <p:nvPr/>
          </p:nvSpPr>
          <p:spPr>
            <a:xfrm rot="5400000">
              <a:off x="9494735" y="1728976"/>
              <a:ext cx="676656" cy="2597632"/>
            </a:xfrm>
            <a:prstGeom prst="rect">
              <a:avLst/>
            </a:prstGeom>
            <a:solidFill>
              <a:schemeClr val="bg2"/>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3M Circular TT Book"/>
                <a:ea typeface="+mn-ea"/>
                <a:cs typeface="+mn-cs"/>
              </a:endParaRPr>
            </a:p>
          </p:txBody>
        </p:sp>
        <p:sp>
          <p:nvSpPr>
            <p:cNvPr id="31" name="TextBox 30">
              <a:extLst>
                <a:ext uri="{FF2B5EF4-FFF2-40B4-BE49-F238E27FC236}">
                  <a16:creationId xmlns:a16="http://schemas.microsoft.com/office/drawing/2014/main" id="{59C9E47A-4BE7-4B19-B528-5F28673AD619}"/>
                </a:ext>
              </a:extLst>
            </p:cNvPr>
            <p:cNvSpPr txBox="1"/>
            <p:nvPr/>
          </p:nvSpPr>
          <p:spPr>
            <a:xfrm>
              <a:off x="8655669" y="2752389"/>
              <a:ext cx="2335252" cy="585801"/>
            </a:xfrm>
            <a:prstGeom prst="rect">
              <a:avLst/>
            </a:prstGeom>
            <a:noFill/>
          </p:spPr>
          <p:txBody>
            <a:bodyPr wrap="square" rtlCol="0">
              <a:spAutoFit/>
            </a:bodyPr>
            <a:lstStyle/>
            <a:p>
              <a:pPr lvl="0" algn="ctr">
                <a:lnSpc>
                  <a:spcPct val="80000"/>
                </a:lnSpc>
                <a:defRPr/>
              </a:pPr>
              <a:r>
                <a:rPr lang="en-US" sz="2000" b="1" dirty="0">
                  <a:solidFill>
                    <a:prstClr val="white"/>
                  </a:solidFill>
                  <a:cs typeface="Arial"/>
                </a:rPr>
                <a:t>Attitude de </a:t>
              </a:r>
              <a:r>
                <a:rPr lang="en-US" sz="2000" b="1" dirty="0" err="1">
                  <a:solidFill>
                    <a:prstClr val="white"/>
                  </a:solidFill>
                  <a:cs typeface="Arial"/>
                </a:rPr>
                <a:t>prévention</a:t>
              </a:r>
              <a:endParaRPr kumimoji="0" lang="en-US" sz="2000" b="1" i="0" u="none" strike="noStrike" kern="1200" cap="none" spc="0" normalizeH="0" baseline="0" noProof="0" dirty="0">
                <a:ln>
                  <a:noFill/>
                </a:ln>
                <a:solidFill>
                  <a:prstClr val="white"/>
                </a:solidFill>
                <a:effectLst/>
                <a:uLnTx/>
                <a:uFillTx/>
                <a:latin typeface="3M Circular TT Book"/>
                <a:ea typeface="+mn-ea"/>
                <a:cs typeface="Arial"/>
              </a:endParaRPr>
            </a:p>
          </p:txBody>
        </p:sp>
        <p:sp>
          <p:nvSpPr>
            <p:cNvPr id="32" name="Round Same Side Corner Rectangle 4">
              <a:extLst>
                <a:ext uri="{FF2B5EF4-FFF2-40B4-BE49-F238E27FC236}">
                  <a16:creationId xmlns:a16="http://schemas.microsoft.com/office/drawing/2014/main" id="{E5F08292-584E-45FC-B157-EE48EF97319E}"/>
                </a:ext>
              </a:extLst>
            </p:cNvPr>
            <p:cNvSpPr/>
            <p:nvPr/>
          </p:nvSpPr>
          <p:spPr>
            <a:xfrm>
              <a:off x="8498038" y="3428399"/>
              <a:ext cx="2692354" cy="1605568"/>
            </a:xfrm>
            <a:prstGeom prst="rect">
              <a:avLst/>
            </a:prstGeom>
            <a:noFill/>
          </p:spPr>
          <p:txBody>
            <a:bodyPr wrap="square" rtlCol="0">
              <a:spAutoFit/>
            </a:bodyPr>
            <a:lstStyle/>
            <a:p>
              <a:pPr marL="173736" indent="-173736">
                <a:spcBef>
                  <a:spcPts val="600"/>
                </a:spcBef>
                <a:spcAft>
                  <a:spcPts val="500"/>
                </a:spcAft>
                <a:buFont typeface="Wingdings" charset="2"/>
                <a:buChar char="§"/>
              </a:pPr>
              <a:r>
                <a:rPr lang="en-US" sz="1600" b="1" dirty="0" err="1"/>
                <a:t>Activités</a:t>
              </a:r>
              <a:r>
                <a:rPr lang="en-US" sz="1600" b="1" dirty="0"/>
                <a:t> physiques</a:t>
              </a:r>
              <a:r>
                <a:rPr lang="en-US" sz="1600" dirty="0"/>
                <a:t>.</a:t>
              </a:r>
              <a:endParaRPr lang="en-US" sz="1600" dirty="0">
                <a:cs typeface="Arial"/>
              </a:endParaRPr>
            </a:p>
            <a:p>
              <a:pPr marL="173736" indent="-173736">
                <a:spcBef>
                  <a:spcPts val="600"/>
                </a:spcBef>
                <a:spcAft>
                  <a:spcPts val="500"/>
                </a:spcAft>
                <a:buFont typeface="Wingdings" charset="2"/>
                <a:buChar char="§"/>
              </a:pPr>
              <a:r>
                <a:rPr lang="fr-FR" sz="1600" dirty="0">
                  <a:cs typeface="Arial"/>
                </a:rPr>
                <a:t>Solutions numériques de soins et à distance, portables.</a:t>
              </a:r>
            </a:p>
            <a:p>
              <a:pPr marL="173736" indent="-173736">
                <a:spcBef>
                  <a:spcPts val="600"/>
                </a:spcBef>
                <a:spcAft>
                  <a:spcPts val="500"/>
                </a:spcAft>
                <a:buFont typeface="Wingdings" charset="2"/>
                <a:buChar char="§"/>
              </a:pPr>
              <a:r>
                <a:rPr lang="fr-FR" sz="1600" dirty="0">
                  <a:cs typeface="Arial"/>
                </a:rPr>
                <a:t>Médecine prédictive.</a:t>
              </a:r>
              <a:endParaRPr lang="en-US" sz="1600" dirty="0">
                <a:cs typeface="Arial"/>
              </a:endParaRPr>
            </a:p>
          </p:txBody>
        </p:sp>
      </p:grpSp>
      <p:grpSp>
        <p:nvGrpSpPr>
          <p:cNvPr id="3" name="Group 2">
            <a:extLst>
              <a:ext uri="{FF2B5EF4-FFF2-40B4-BE49-F238E27FC236}">
                <a16:creationId xmlns:a16="http://schemas.microsoft.com/office/drawing/2014/main" id="{0B6164ED-6667-438E-9D76-B255F190861A}"/>
              </a:ext>
            </a:extLst>
          </p:cNvPr>
          <p:cNvGrpSpPr/>
          <p:nvPr/>
        </p:nvGrpSpPr>
        <p:grpSpPr>
          <a:xfrm>
            <a:off x="478454" y="2689464"/>
            <a:ext cx="3496138" cy="3384293"/>
            <a:chOff x="478454" y="2689464"/>
            <a:chExt cx="3496138" cy="3384293"/>
          </a:xfrm>
        </p:grpSpPr>
        <p:sp>
          <p:nvSpPr>
            <p:cNvPr id="11" name="Rectangle 10">
              <a:extLst>
                <a:ext uri="{FF2B5EF4-FFF2-40B4-BE49-F238E27FC236}">
                  <a16:creationId xmlns:a16="http://schemas.microsoft.com/office/drawing/2014/main" id="{CE4664CE-3303-484B-A2AC-1F32A6F41010}"/>
                </a:ext>
              </a:extLst>
            </p:cNvPr>
            <p:cNvSpPr/>
            <p:nvPr/>
          </p:nvSpPr>
          <p:spPr>
            <a:xfrm rot="5400000">
              <a:off x="1542575" y="1728976"/>
              <a:ext cx="676656" cy="2597632"/>
            </a:xfrm>
            <a:prstGeom prst="rect">
              <a:avLst/>
            </a:prstGeom>
            <a:solidFill>
              <a:schemeClr val="bg2"/>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3M Circular TT Book"/>
                <a:ea typeface="+mn-ea"/>
                <a:cs typeface="+mn-cs"/>
              </a:endParaRPr>
            </a:p>
          </p:txBody>
        </p:sp>
        <p:sp>
          <p:nvSpPr>
            <p:cNvPr id="12" name="TextBox 11">
              <a:extLst>
                <a:ext uri="{FF2B5EF4-FFF2-40B4-BE49-F238E27FC236}">
                  <a16:creationId xmlns:a16="http://schemas.microsoft.com/office/drawing/2014/main" id="{6D23B5C6-95FF-4101-9ED6-53A58F50DC24}"/>
                </a:ext>
              </a:extLst>
            </p:cNvPr>
            <p:cNvSpPr txBox="1"/>
            <p:nvPr/>
          </p:nvSpPr>
          <p:spPr>
            <a:xfrm>
              <a:off x="709085" y="2752389"/>
              <a:ext cx="2335252" cy="585801"/>
            </a:xfrm>
            <a:prstGeom prst="rect">
              <a:avLst/>
            </a:prstGeom>
            <a:noFill/>
          </p:spPr>
          <p:txBody>
            <a:bodyPr wrap="square" rtlCol="0">
              <a:spAutoFit/>
            </a:bodyPr>
            <a:lstStyle/>
            <a:p>
              <a:pPr lvl="0" algn="ctr">
                <a:lnSpc>
                  <a:spcPct val="80000"/>
                </a:lnSpc>
                <a:defRPr/>
              </a:pPr>
              <a:r>
                <a:rPr lang="en-US" sz="2000" b="1" dirty="0" err="1">
                  <a:solidFill>
                    <a:prstClr val="white"/>
                  </a:solidFill>
                  <a:cs typeface="Arial"/>
                </a:rPr>
                <a:t>Évolution</a:t>
              </a:r>
              <a:r>
                <a:rPr lang="en-US" sz="2000" b="1" dirty="0">
                  <a:solidFill>
                    <a:prstClr val="white"/>
                  </a:solidFill>
                  <a:cs typeface="Arial"/>
                </a:rPr>
                <a:t> </a:t>
              </a:r>
              <a:r>
                <a:rPr lang="en-US" sz="2000" b="1" dirty="0" err="1">
                  <a:solidFill>
                    <a:prstClr val="white"/>
                  </a:solidFill>
                  <a:cs typeface="Arial"/>
                </a:rPr>
                <a:t>démographique</a:t>
              </a:r>
              <a:endParaRPr kumimoji="0" lang="en-US" sz="2000" b="1" i="0" u="none" strike="noStrike" kern="1200" cap="none" spc="0" normalizeH="0" baseline="0" noProof="0" dirty="0">
                <a:ln>
                  <a:noFill/>
                </a:ln>
                <a:solidFill>
                  <a:prstClr val="white"/>
                </a:solidFill>
                <a:effectLst/>
                <a:uLnTx/>
                <a:uFillTx/>
                <a:latin typeface="3M Circular TT Book"/>
                <a:ea typeface="+mn-ea"/>
                <a:cs typeface="Arial"/>
              </a:endParaRPr>
            </a:p>
          </p:txBody>
        </p:sp>
        <p:sp>
          <p:nvSpPr>
            <p:cNvPr id="35" name="Round Same Side Corner Rectangle 4">
              <a:extLst>
                <a:ext uri="{FF2B5EF4-FFF2-40B4-BE49-F238E27FC236}">
                  <a16:creationId xmlns:a16="http://schemas.microsoft.com/office/drawing/2014/main" id="{C728D504-6F11-4F17-9502-E78030D15AA7}"/>
                </a:ext>
              </a:extLst>
            </p:cNvPr>
            <p:cNvSpPr/>
            <p:nvPr/>
          </p:nvSpPr>
          <p:spPr>
            <a:xfrm>
              <a:off x="478454" y="3439874"/>
              <a:ext cx="3496138" cy="1710725"/>
            </a:xfrm>
            <a:prstGeom prst="rect">
              <a:avLst/>
            </a:prstGeom>
            <a:noFill/>
          </p:spPr>
          <p:txBody>
            <a:bodyPr wrap="square" rtlCol="0">
              <a:spAutoFit/>
            </a:bodyPr>
            <a:lstStyle/>
            <a:p>
              <a:pPr marL="173736" indent="-173736">
                <a:spcBef>
                  <a:spcPts val="600"/>
                </a:spcBef>
                <a:spcAft>
                  <a:spcPts val="500"/>
                </a:spcAft>
                <a:buFont typeface="Wingdings" charset="2"/>
                <a:buChar char="§"/>
              </a:pPr>
              <a:r>
                <a:rPr lang="fr-FR" sz="1600" b="1" dirty="0">
                  <a:cs typeface="Arial"/>
                </a:rPr>
                <a:t>En 2050, 1 sur 5 consommateurs dans le monde entier aura plus de 60. </a:t>
              </a:r>
            </a:p>
            <a:p>
              <a:pPr marL="173736" indent="-173736">
                <a:spcBef>
                  <a:spcPts val="600"/>
                </a:spcBef>
                <a:spcAft>
                  <a:spcPts val="500"/>
                </a:spcAft>
                <a:buFont typeface="Wingdings" charset="2"/>
                <a:buChar char="§"/>
              </a:pPr>
              <a:r>
                <a:rPr lang="fr-FR" sz="1600" b="1" dirty="0">
                  <a:cs typeface="Arial"/>
                </a:rPr>
                <a:t>Augmentation de la prévalence des douleurs articulaires chroniques et de l'arthrite</a:t>
              </a:r>
              <a:endParaRPr lang="en-US" sz="1600" b="1" dirty="0">
                <a:solidFill>
                  <a:schemeClr val="tx1"/>
                </a:solidFill>
                <a:cs typeface="Arial"/>
              </a:endParaRPr>
            </a:p>
          </p:txBody>
        </p:sp>
        <p:sp>
          <p:nvSpPr>
            <p:cNvPr id="13" name="Rectangle 12">
              <a:extLst>
                <a:ext uri="{FF2B5EF4-FFF2-40B4-BE49-F238E27FC236}">
                  <a16:creationId xmlns:a16="http://schemas.microsoft.com/office/drawing/2014/main" id="{E69BC97B-CB30-4407-BC51-4B4D645F022D}"/>
                </a:ext>
              </a:extLst>
            </p:cNvPr>
            <p:cNvSpPr/>
            <p:nvPr/>
          </p:nvSpPr>
          <p:spPr>
            <a:xfrm>
              <a:off x="565083" y="5242760"/>
              <a:ext cx="3204028" cy="830997"/>
            </a:xfrm>
            <a:prstGeom prst="rect">
              <a:avLst/>
            </a:prstGeom>
            <a:noFill/>
          </p:spPr>
          <p:txBody>
            <a:bodyPr wrap="none" lIns="0" tIns="0" rIns="0" bIns="0" rtlCol="0">
              <a:noAutofit/>
            </a:bodyPr>
            <a:lstStyle/>
            <a:p>
              <a:pPr defTabSz="457200"/>
              <a:r>
                <a:rPr lang="en-US" sz="800" i="1" dirty="0">
                  <a:solidFill>
                    <a:srgbClr val="333333"/>
                  </a:solidFill>
                  <a:ea typeface="ＭＳ Ｐゴシック" charset="0"/>
                  <a:cs typeface="3M Circular TT Book" panose="020B0604020101020102" pitchFamily="34" charset="0"/>
                </a:rPr>
                <a:t>Sources: </a:t>
              </a:r>
            </a:p>
            <a:p>
              <a:pPr defTabSz="457200"/>
              <a:r>
                <a:rPr lang="en-US" sz="800" i="1" dirty="0">
                  <a:solidFill>
                    <a:srgbClr val="333333"/>
                  </a:solidFill>
                  <a:ea typeface="ＭＳ Ｐゴシック" charset="0"/>
                  <a:cs typeface="3M Circular TT Book" panose="020B0604020101020102" pitchFamily="34" charset="0"/>
                </a:rPr>
                <a:t>World Population Prospects Ageing , UN Department of Economic </a:t>
              </a:r>
              <a:br>
                <a:rPr lang="en-US" sz="800" i="1" dirty="0">
                  <a:solidFill>
                    <a:srgbClr val="333333"/>
                  </a:solidFill>
                  <a:ea typeface="ＭＳ Ｐゴシック" charset="0"/>
                  <a:cs typeface="3M Circular TT Book" panose="020B0604020101020102" pitchFamily="34" charset="0"/>
                </a:rPr>
              </a:br>
              <a:r>
                <a:rPr lang="en-US" sz="800" i="1" dirty="0">
                  <a:solidFill>
                    <a:srgbClr val="333333"/>
                  </a:solidFill>
                  <a:ea typeface="ＭＳ Ｐゴシック" charset="0"/>
                  <a:cs typeface="3M Circular TT Book" panose="020B0604020101020102" pitchFamily="34" charset="0"/>
                </a:rPr>
                <a:t>and Social Affairs Population Division</a:t>
              </a:r>
            </a:p>
            <a:p>
              <a:pPr defTabSz="457200"/>
              <a:r>
                <a:rPr lang="en-US" sz="800" i="1" dirty="0">
                  <a:solidFill>
                    <a:srgbClr val="333333"/>
                  </a:solidFill>
                  <a:ea typeface="ＭＳ Ｐゴシック" charset="0"/>
                  <a:cs typeface="3M Circular TT Book" panose="020B0604020101020102" pitchFamily="34" charset="0"/>
                </a:rPr>
                <a:t>Health and wellbeing megatrends 2018.</a:t>
              </a:r>
            </a:p>
            <a:p>
              <a:pPr defTabSz="457200"/>
              <a:r>
                <a:rPr lang="en-US" sz="800" i="1" dirty="0">
                  <a:solidFill>
                    <a:srgbClr val="333333"/>
                  </a:solidFill>
                  <a:ea typeface="ＭＳ Ｐゴシック" charset="0"/>
                  <a:cs typeface="3M Circular TT Book" panose="020B0604020101020102" pitchFamily="34" charset="0"/>
                </a:rPr>
                <a:t>EQY The upside of disruption, 2016.</a:t>
              </a:r>
            </a:p>
          </p:txBody>
        </p:sp>
      </p:grpSp>
    </p:spTree>
    <p:extLst>
      <p:ext uri="{BB962C8B-B14F-4D97-AF65-F5344CB8AC3E}">
        <p14:creationId xmlns:p14="http://schemas.microsoft.com/office/powerpoint/2010/main" val="3094311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4000"/>
                            </p:stCondLst>
                            <p:childTnLst>
                              <p:par>
                                <p:cTn id="13" presetID="10" presetClass="entr" presetSubtype="0" fill="hold" nodeType="afterEffect">
                                  <p:stCondLst>
                                    <p:cond delay="3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BANDAGE POIGNET AJUSTABLE </a:t>
            </a:r>
            <a:r>
              <a:rPr lang="en-US">
                <a:solidFill>
                  <a:schemeClr val="tx1">
                    <a:lumMod val="50000"/>
                    <a:lumOff val="50000"/>
                  </a:schemeClr>
                </a:solidFill>
              </a:rPr>
              <a:t>09033</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82347"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r>
                  <a:rPr lang="en-US" sz="1500">
                    <a:solidFill>
                      <a:prstClr val="black"/>
                    </a:solidFill>
                    <a:latin typeface="3M Circular TT Book"/>
                  </a:rPr>
                  <a:t>, </a:t>
                </a:r>
                <a:r>
                  <a:rPr lang="en-US" sz="1500" err="1">
                    <a:solidFill>
                      <a:prstClr val="black"/>
                    </a:solidFill>
                    <a:latin typeface="3M Circular TT Book"/>
                  </a:rPr>
                  <a:t>activités</a:t>
                </a:r>
                <a:r>
                  <a:rPr lang="en-US" sz="1500">
                    <a:solidFill>
                      <a:prstClr val="black"/>
                    </a:solidFill>
                    <a:latin typeface="3M Circular TT Book"/>
                  </a:rPr>
                  <a:t> </a:t>
                </a:r>
                <a:r>
                  <a:rPr lang="en-US" sz="1500" err="1">
                    <a:solidFill>
                      <a:prstClr val="black"/>
                    </a:solidFill>
                    <a:latin typeface="3M Circular TT Book"/>
                  </a:rPr>
                  <a:t>sportives</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4" y="2424896"/>
              <a:ext cx="3121397" cy="215444"/>
            </a:xfrm>
            <a:prstGeom prst="rect">
              <a:avLst/>
            </a:prstGeom>
            <a:noFill/>
          </p:spPr>
          <p:txBody>
            <a:bodyPr wrap="square" lIns="0" tIns="0" rIns="0" bIns="0" rtlCol="0">
              <a:spAutoFit/>
            </a:bodyPr>
            <a:lstStyle/>
            <a:p>
              <a:r>
                <a:rPr lang="en-US" sz="14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La </a:t>
              </a:r>
              <a:r>
                <a:rPr lang="en-US" sz="1500" i="1" err="1">
                  <a:solidFill>
                    <a:prstClr val="black"/>
                  </a:solidFill>
                  <a:latin typeface="3M Circular TT Bold" panose="020B0804020101010102" pitchFamily="34" charset="0"/>
                  <a:cs typeface="3M Circular TT Bold" panose="020B0804020101010102" pitchFamily="34" charset="0"/>
                </a:rPr>
                <a:t>forme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enveloppante</a:t>
              </a:r>
              <a:r>
                <a:rPr lang="en-US" sz="1500" i="1">
                  <a:solidFill>
                    <a:prstClr val="black"/>
                  </a:solidFill>
                  <a:latin typeface="3M Circular TT Bold" panose="020B0804020101010102" pitchFamily="34" charset="0"/>
                  <a:cs typeface="3M Circular TT Bold" panose="020B0804020101010102" pitchFamily="34" charset="0"/>
                </a:rPr>
                <a:t> procure </a:t>
              </a:r>
              <a:r>
                <a:rPr lang="en-US" sz="1500" i="1" err="1">
                  <a:solidFill>
                    <a:prstClr val="black"/>
                  </a:solidFill>
                  <a:latin typeface="3M Circular TT Bold" panose="020B0804020101010102" pitchFamily="34" charset="0"/>
                  <a:cs typeface="3M Circular TT Bold" panose="020B0804020101010102" pitchFamily="34" charset="0"/>
                </a:rPr>
                <a:t>soutien</a:t>
              </a:r>
              <a:r>
                <a:rPr lang="en-US" sz="1500" i="1">
                  <a:solidFill>
                    <a:prstClr val="black"/>
                  </a:solidFill>
                  <a:latin typeface="3M Circular TT Bold" panose="020B0804020101010102" pitchFamily="34" charset="0"/>
                  <a:cs typeface="3M Circular TT Bold" panose="020B0804020101010102" pitchFamily="34" charset="0"/>
                </a:rPr>
                <a:t> au </a:t>
              </a:r>
              <a:r>
                <a:rPr lang="en-US" sz="1500" i="1" err="1">
                  <a:solidFill>
                    <a:prstClr val="black"/>
                  </a:solidFill>
                  <a:latin typeface="3M Circular TT Bold" panose="020B0804020101010102" pitchFamily="34" charset="0"/>
                  <a:cs typeface="3M Circular TT Bold" panose="020B0804020101010102" pitchFamily="34" charset="0"/>
                </a:rPr>
                <a:t>poignet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a:t>
              </a:r>
              <a:r>
                <a:rPr lang="en-US" sz="1500" i="1">
                  <a:solidFill>
                    <a:prstClr val="black"/>
                  </a:solidFill>
                  <a:latin typeface="3M Circular TT Bold" panose="020B0804020101010102" pitchFamily="34" charset="0"/>
                  <a:cs typeface="3M Circular TT Bold" panose="020B0804020101010102" pitchFamily="34" charset="0"/>
                </a:rPr>
                <a:t>.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Emplacement pour le </a:t>
              </a:r>
              <a:r>
                <a:rPr lang="en-US" sz="1500" err="1"/>
                <a:t>pouce</a:t>
              </a:r>
              <a:r>
                <a:rPr lang="en-US" sz="1500"/>
                <a:t> et </a:t>
              </a:r>
              <a:r>
                <a:rPr lang="en-US" sz="1500" err="1"/>
                <a:t>forme</a:t>
              </a:r>
              <a:r>
                <a:rPr lang="en-US" sz="1500"/>
                <a:t> design, pour </a:t>
              </a:r>
              <a:r>
                <a:rPr lang="en-US" sz="1500" err="1"/>
                <a:t>une</a:t>
              </a:r>
              <a:r>
                <a:rPr lang="en-US" sz="1500"/>
                <a:t> mise </a:t>
              </a:r>
              <a:r>
                <a:rPr lang="en-US" sz="1500" err="1"/>
                <a:t>en</a:t>
              </a:r>
              <a:r>
                <a:rPr lang="en-US" sz="1500"/>
                <a:t> place facile</a:t>
              </a:r>
            </a:p>
            <a:p>
              <a:pPr marL="342900" indent="-342900">
                <a:buFont typeface="Arial" panose="020B0604020202020204" pitchFamily="34" charset="0"/>
                <a:buChar char="•"/>
              </a:pPr>
              <a:r>
                <a:rPr lang="en-US" sz="1500" err="1"/>
                <a:t>Sangle</a:t>
              </a:r>
              <a:r>
                <a:rPr lang="en-US" sz="1500"/>
                <a:t> de compression </a:t>
              </a:r>
              <a:r>
                <a:rPr lang="en-US" sz="1500" err="1"/>
                <a:t>réglable</a:t>
              </a:r>
              <a:r>
                <a:rPr lang="en-US" sz="1500"/>
                <a:t> pour un </a:t>
              </a:r>
              <a:r>
                <a:rPr lang="en-US" sz="1500" err="1"/>
                <a:t>ajustement</a:t>
              </a:r>
              <a:r>
                <a:rPr lang="en-US" sz="1500"/>
                <a:t> et un </a:t>
              </a:r>
              <a:r>
                <a:rPr lang="en-US" sz="1500" err="1"/>
                <a:t>soutien</a:t>
              </a:r>
              <a:r>
                <a:rPr lang="en-US" sz="1500"/>
                <a:t> </a:t>
              </a:r>
              <a:r>
                <a:rPr lang="en-US" sz="1500" err="1"/>
                <a:t>personnalisés</a:t>
              </a:r>
              <a:endParaRPr lang="en-US" sz="1500"/>
            </a:p>
            <a:p>
              <a:pPr marL="342900" indent="-342900">
                <a:buFont typeface="Arial" panose="020B0604020202020204" pitchFamily="34" charset="0"/>
                <a:buChar char="•"/>
              </a:pPr>
              <a:r>
                <a:rPr lang="en-US" sz="1500" err="1"/>
                <a:t>Matériau</a:t>
              </a:r>
              <a:r>
                <a:rPr lang="en-US" sz="1500"/>
                <a:t> </a:t>
              </a:r>
              <a:r>
                <a:rPr lang="en-US" sz="1500" err="1"/>
                <a:t>en</a:t>
              </a:r>
              <a:r>
                <a:rPr lang="en-US" sz="1500"/>
                <a:t> mélange </a:t>
              </a:r>
              <a:r>
                <a:rPr lang="en-US" sz="1500" err="1"/>
                <a:t>néoprène</a:t>
              </a:r>
              <a:r>
                <a:rPr lang="en-US" sz="1500"/>
                <a:t> pour </a:t>
              </a:r>
              <a:r>
                <a:rPr lang="en-US" sz="1500" err="1"/>
                <a:t>confort</a:t>
              </a:r>
              <a:r>
                <a:rPr lang="en-US" sz="1500"/>
                <a:t>, </a:t>
              </a:r>
              <a:r>
                <a:rPr lang="en-US" sz="1500" err="1"/>
                <a:t>chaleur</a:t>
              </a:r>
              <a:r>
                <a:rPr lang="en-US" sz="1500"/>
                <a:t> et </a:t>
              </a:r>
              <a:r>
                <a:rPr lang="en-US" sz="1500" err="1"/>
                <a:t>soutien</a:t>
              </a:r>
              <a:r>
                <a:rPr lang="en-US" sz="1500"/>
                <a:t>.</a:t>
              </a:r>
              <a:r>
                <a:rPr lang="en-US" sz="1500" b="1">
                  <a:solidFill>
                    <a:schemeClr val="accent3">
                      <a:lumMod val="50000"/>
                    </a:schemeClr>
                  </a:solidFill>
                </a:rPr>
                <a:t> </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4520093"/>
          </a:xfrm>
          <a:prstGeom prst="rect">
            <a:avLst/>
          </a:prstGeom>
          <a:solidFill>
            <a:schemeClr val="bg1"/>
          </a:solidFill>
        </p:spPr>
        <p:txBody>
          <a:bodyPr wrap="square" lIns="0" tIns="0" rIns="0" bIns="0" rtlCol="0">
            <a:noAutofit/>
          </a:bodyPr>
          <a:lstStyle/>
          <a:p>
            <a:endParaRPr lang="en-US" sz="2000" err="1"/>
          </a:p>
        </p:txBody>
      </p:sp>
      <p:pic>
        <p:nvPicPr>
          <p:cNvPr id="4" name="Picture 3">
            <a:extLst>
              <a:ext uri="{FF2B5EF4-FFF2-40B4-BE49-F238E27FC236}">
                <a16:creationId xmlns:a16="http://schemas.microsoft.com/office/drawing/2014/main" id="{0B22113C-5ED7-461A-A042-B2FA3FD5AE78}"/>
              </a:ext>
            </a:extLst>
          </p:cNvPr>
          <p:cNvPicPr>
            <a:picLocks noChangeAspect="1"/>
          </p:cNvPicPr>
          <p:nvPr/>
        </p:nvPicPr>
        <p:blipFill>
          <a:blip r:embed="rId5"/>
          <a:stretch>
            <a:fillRect/>
          </a:stretch>
        </p:blipFill>
        <p:spPr>
          <a:xfrm>
            <a:off x="666749" y="1123309"/>
            <a:ext cx="1190629" cy="2411024"/>
          </a:xfrm>
          <a:prstGeom prst="rect">
            <a:avLst/>
          </a:prstGeom>
        </p:spPr>
      </p:pic>
      <p:sp>
        <p:nvSpPr>
          <p:cNvPr id="6" name="TextBox 5">
            <a:extLst>
              <a:ext uri="{FF2B5EF4-FFF2-40B4-BE49-F238E27FC236}">
                <a16:creationId xmlns:a16="http://schemas.microsoft.com/office/drawing/2014/main" id="{9C4C5400-E928-4D0D-BB26-D6107E8C426F}"/>
              </a:ext>
            </a:extLst>
          </p:cNvPr>
          <p:cNvSpPr txBox="1"/>
          <p:nvPr/>
        </p:nvSpPr>
        <p:spPr>
          <a:xfrm>
            <a:off x="1079590" y="1143000"/>
            <a:ext cx="340136" cy="307777"/>
          </a:xfrm>
          <a:prstGeom prst="rect">
            <a:avLst/>
          </a:prstGeom>
          <a:solidFill>
            <a:schemeClr val="bg1"/>
          </a:solidFill>
        </p:spPr>
        <p:txBody>
          <a:bodyPr wrap="square" lIns="0" tIns="0" rIns="0" bIns="0" rtlCol="0">
            <a:spAutoFit/>
          </a:bodyPr>
          <a:lstStyle/>
          <a:p>
            <a:endParaRPr lang="en-US" sz="2000" err="1"/>
          </a:p>
        </p:txBody>
      </p:sp>
      <p:pic>
        <p:nvPicPr>
          <p:cNvPr id="7" name="Picture 6">
            <a:extLst>
              <a:ext uri="{FF2B5EF4-FFF2-40B4-BE49-F238E27FC236}">
                <a16:creationId xmlns:a16="http://schemas.microsoft.com/office/drawing/2014/main" id="{611E865C-55B1-4D9F-B046-08BE30C0DDB6}"/>
              </a:ext>
            </a:extLst>
          </p:cNvPr>
          <p:cNvPicPr>
            <a:picLocks noChangeAspect="1"/>
          </p:cNvPicPr>
          <p:nvPr/>
        </p:nvPicPr>
        <p:blipFill>
          <a:blip r:embed="rId6"/>
          <a:stretch>
            <a:fillRect/>
          </a:stretch>
        </p:blipFill>
        <p:spPr>
          <a:xfrm>
            <a:off x="6563432" y="2738319"/>
            <a:ext cx="2390775" cy="914400"/>
          </a:xfrm>
          <a:prstGeom prst="rect">
            <a:avLst/>
          </a:prstGeom>
        </p:spPr>
      </p:pic>
      <p:pic>
        <p:nvPicPr>
          <p:cNvPr id="28" name="Picture 27">
            <a:extLst>
              <a:ext uri="{FF2B5EF4-FFF2-40B4-BE49-F238E27FC236}">
                <a16:creationId xmlns:a16="http://schemas.microsoft.com/office/drawing/2014/main" id="{043F2FD8-61B0-4378-A402-3FC48ABBEAA2}"/>
              </a:ext>
            </a:extLst>
          </p:cNvPr>
          <p:cNvPicPr>
            <a:picLocks noChangeAspect="1"/>
          </p:cNvPicPr>
          <p:nvPr/>
        </p:nvPicPr>
        <p:blipFill>
          <a:blip r:embed="rId7"/>
          <a:stretch>
            <a:fillRect/>
          </a:stretch>
        </p:blipFill>
        <p:spPr>
          <a:xfrm>
            <a:off x="6616203" y="4460793"/>
            <a:ext cx="590550" cy="723900"/>
          </a:xfrm>
          <a:prstGeom prst="rect">
            <a:avLst/>
          </a:prstGeom>
        </p:spPr>
      </p:pic>
      <p:pic>
        <p:nvPicPr>
          <p:cNvPr id="9" name="Picture 8">
            <a:extLst>
              <a:ext uri="{FF2B5EF4-FFF2-40B4-BE49-F238E27FC236}">
                <a16:creationId xmlns:a16="http://schemas.microsoft.com/office/drawing/2014/main" id="{F217416E-2FB7-4818-BD6C-27B31135973C}"/>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9583" y="3447853"/>
            <a:ext cx="1896648" cy="2709606"/>
          </a:xfrm>
          <a:prstGeom prst="rect">
            <a:avLst/>
          </a:prstGeom>
        </p:spPr>
      </p:pic>
      <p:pic>
        <p:nvPicPr>
          <p:cNvPr id="8" name="Grafik 7">
            <a:extLst>
              <a:ext uri="{FF2B5EF4-FFF2-40B4-BE49-F238E27FC236}">
                <a16:creationId xmlns:a16="http://schemas.microsoft.com/office/drawing/2014/main" id="{AA9C840D-3B99-409F-AFD3-D72E306CDDC8}"/>
              </a:ext>
            </a:extLst>
          </p:cNvPr>
          <p:cNvPicPr>
            <a:picLocks noChangeAspect="1"/>
          </p:cNvPicPr>
          <p:nvPr/>
        </p:nvPicPr>
        <p:blipFill>
          <a:blip r:embed="rId9"/>
          <a:stretch>
            <a:fillRect/>
          </a:stretch>
        </p:blipFill>
        <p:spPr>
          <a:xfrm>
            <a:off x="9634195" y="0"/>
            <a:ext cx="2557806" cy="5880014"/>
          </a:xfrm>
          <a:prstGeom prst="rect">
            <a:avLst/>
          </a:prstGeom>
        </p:spPr>
      </p:pic>
    </p:spTree>
    <p:extLst>
      <p:ext uri="{BB962C8B-B14F-4D97-AF65-F5344CB8AC3E}">
        <p14:creationId xmlns:p14="http://schemas.microsoft.com/office/powerpoint/2010/main" val="27066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err="1"/>
              <a:t>Attelle</a:t>
            </a:r>
            <a:r>
              <a:rPr lang="en-US"/>
              <a:t> </a:t>
            </a:r>
            <a:r>
              <a:rPr lang="en-US" err="1"/>
              <a:t>Poignet</a:t>
            </a:r>
            <a:r>
              <a:rPr lang="en-US"/>
              <a:t> </a:t>
            </a:r>
            <a:r>
              <a:rPr lang="en-US" err="1"/>
              <a:t>Réversible</a:t>
            </a:r>
            <a:r>
              <a:rPr lang="en-US"/>
              <a:t> </a:t>
            </a:r>
            <a:r>
              <a:rPr lang="en-US">
                <a:solidFill>
                  <a:schemeClr val="tx1">
                    <a:lumMod val="50000"/>
                    <a:lumOff val="50000"/>
                  </a:schemeClr>
                </a:solidFill>
              </a:rPr>
              <a:t>47853-55</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497210" y="93285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466284"/>
              <a:chOff x="8379545" y="2391714"/>
              <a:chExt cx="1972306" cy="1436264"/>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1130532"/>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aux </a:t>
                </a:r>
                <a:r>
                  <a:rPr lang="en-US" sz="1500" err="1">
                    <a:solidFill>
                      <a:prstClr val="black"/>
                    </a:solidFill>
                    <a:latin typeface="3M Circular TT Book"/>
                  </a:rPr>
                  <a:t>blessures</a:t>
                </a:r>
                <a:r>
                  <a:rPr lang="en-US" sz="1500">
                    <a:solidFill>
                      <a:prstClr val="black"/>
                    </a:solidFill>
                    <a:latin typeface="3M Circular TT Book"/>
                  </a:rPr>
                  <a:t> </a:t>
                </a:r>
                <a:r>
                  <a:rPr lang="en-US" sz="1500" err="1">
                    <a:solidFill>
                      <a:prstClr val="black"/>
                    </a:solidFill>
                    <a:latin typeface="3M Circular TT Book"/>
                  </a:rPr>
                  <a:t>courantes</a:t>
                </a:r>
                <a:r>
                  <a:rPr lang="en-US" sz="1500">
                    <a:solidFill>
                      <a:prstClr val="black"/>
                    </a:solidFill>
                    <a:latin typeface="3M Circular TT Book"/>
                  </a:rPr>
                  <a:t> </a:t>
                </a:r>
                <a:r>
                  <a:rPr lang="en-US" sz="1500" err="1">
                    <a:solidFill>
                      <a:prstClr val="black"/>
                    </a:solidFill>
                    <a:latin typeface="3M Circular TT Book"/>
                  </a:rPr>
                  <a:t>telles</a:t>
                </a:r>
                <a:r>
                  <a:rPr lang="en-US" sz="1500">
                    <a:solidFill>
                      <a:prstClr val="black"/>
                    </a:solidFill>
                    <a:latin typeface="3M Circular TT Book"/>
                  </a:rPr>
                  <a:t> que les </a:t>
                </a:r>
                <a:r>
                  <a:rPr lang="en-US" sz="1500" err="1">
                    <a:solidFill>
                      <a:prstClr val="black"/>
                    </a:solidFill>
                    <a:latin typeface="3M Circular TT Book"/>
                  </a:rPr>
                  <a:t>foulures</a:t>
                </a:r>
                <a:r>
                  <a:rPr lang="en-US" sz="1500">
                    <a:solidFill>
                      <a:prstClr val="black"/>
                    </a:solidFill>
                    <a:latin typeface="3M Circular TT Book"/>
                  </a:rPr>
                  <a:t>, les </a:t>
                </a:r>
                <a:r>
                  <a:rPr lang="en-US" sz="1500" err="1">
                    <a:solidFill>
                      <a:prstClr val="black"/>
                    </a:solidFill>
                    <a:latin typeface="3M Circular TT Book"/>
                  </a:rPr>
                  <a:t>entorses</a:t>
                </a:r>
                <a:r>
                  <a:rPr lang="en-US" sz="1500">
                    <a:solidFill>
                      <a:prstClr val="black"/>
                    </a:solidFill>
                    <a:latin typeface="3M Circular TT Book"/>
                  </a:rPr>
                  <a:t> </a:t>
                </a:r>
                <a:r>
                  <a:rPr lang="en-US" sz="1500" err="1">
                    <a:solidFill>
                      <a:prstClr val="black"/>
                    </a:solidFill>
                    <a:latin typeface="3M Circular TT Book"/>
                  </a:rPr>
                  <a:t>ou</a:t>
                </a:r>
                <a:r>
                  <a:rPr lang="en-US" sz="1500">
                    <a:solidFill>
                      <a:prstClr val="black"/>
                    </a:solidFill>
                    <a:latin typeface="3M Circular TT Book"/>
                  </a:rPr>
                  <a:t> les </a:t>
                </a:r>
                <a:r>
                  <a:rPr lang="en-US" sz="1500" err="1">
                    <a:solidFill>
                      <a:prstClr val="black"/>
                    </a:solidFill>
                    <a:latin typeface="3M Circular TT Book"/>
                  </a:rPr>
                  <a:t>symptômes</a:t>
                </a:r>
                <a:r>
                  <a:rPr lang="en-US" sz="1500">
                    <a:solidFill>
                      <a:prstClr val="black"/>
                    </a:solidFill>
                    <a:latin typeface="3M Circular TT Book"/>
                  </a:rPr>
                  <a:t> du syndrome du Canal </a:t>
                </a:r>
                <a:r>
                  <a:rPr lang="en-US" sz="1500" err="1">
                    <a:solidFill>
                      <a:prstClr val="black"/>
                    </a:solidFill>
                    <a:latin typeface="3M Circular TT Book"/>
                  </a:rPr>
                  <a:t>Carpien</a:t>
                </a:r>
                <a:r>
                  <a:rPr lang="en-US" sz="1500">
                    <a:solidFill>
                      <a:prstClr val="black"/>
                    </a:solidFill>
                    <a:latin typeface="3M Circular TT Book"/>
                  </a:rPr>
                  <a:t>.</a:t>
                </a:r>
              </a:p>
            </p:txBody>
          </p:sp>
        </p:grpSp>
        <p:sp>
          <p:nvSpPr>
            <p:cNvPr id="41" name="TextBox 40">
              <a:extLst>
                <a:ext uri="{FF2B5EF4-FFF2-40B4-BE49-F238E27FC236}">
                  <a16:creationId xmlns:a16="http://schemas.microsoft.com/office/drawing/2014/main" id="{1E687366-7B3D-48F3-9594-217E041DBBFE}"/>
                </a:ext>
              </a:extLst>
            </p:cNvPr>
            <p:cNvSpPr txBox="1"/>
            <p:nvPr/>
          </p:nvSpPr>
          <p:spPr>
            <a:xfrm>
              <a:off x="6720977" y="3362911"/>
              <a:ext cx="2434563" cy="230832"/>
            </a:xfrm>
            <a:prstGeom prst="rect">
              <a:avLst/>
            </a:prstGeom>
            <a:noFill/>
          </p:spPr>
          <p:txBody>
            <a:bodyPr wrap="square" lIns="0" tIns="0" rIns="0" bIns="0" rtlCol="0">
              <a:spAutoFit/>
            </a:bodyPr>
            <a:lstStyle/>
            <a:p>
              <a:endParaRPr lang="en-US" sz="1500">
                <a:solidFill>
                  <a:prstClr val="black"/>
                </a:solidFill>
                <a:latin typeface="3M Circular TT Book"/>
              </a:endParaRPr>
            </a:p>
          </p:txBody>
        </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sp>
          <p:nvSpPr>
            <p:cNvPr id="38" name="TextBox 37">
              <a:extLst>
                <a:ext uri="{FF2B5EF4-FFF2-40B4-BE49-F238E27FC236}">
                  <a16:creationId xmlns:a16="http://schemas.microsoft.com/office/drawing/2014/main" id="{9C35FB58-2D3C-4C5B-9CE1-82751015205A}"/>
                </a:ext>
              </a:extLst>
            </p:cNvPr>
            <p:cNvSpPr txBox="1"/>
            <p:nvPr/>
          </p:nvSpPr>
          <p:spPr>
            <a:xfrm>
              <a:off x="6720974" y="4078815"/>
              <a:ext cx="2275208" cy="246221"/>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25" name="TextBox 24">
              <a:extLst>
                <a:ext uri="{FF2B5EF4-FFF2-40B4-BE49-F238E27FC236}">
                  <a16:creationId xmlns:a16="http://schemas.microsoft.com/office/drawing/2014/main" id="{26F8252F-7BCE-4406-8767-692DEDE9040E}"/>
                </a:ext>
              </a:extLst>
            </p:cNvPr>
            <p:cNvSpPr txBox="1"/>
            <p:nvPr/>
          </p:nvSpPr>
          <p:spPr>
            <a:xfrm>
              <a:off x="3126271" y="2300988"/>
              <a:ext cx="3255040"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Stabilise</a:t>
              </a:r>
              <a:r>
                <a:rPr lang="en-US" sz="1500" i="1">
                  <a:solidFill>
                    <a:prstClr val="black"/>
                  </a:solidFill>
                  <a:latin typeface="3M Circular TT Bold" panose="020B0804020101010102" pitchFamily="34" charset="0"/>
                  <a:cs typeface="3M Circular TT Bold" panose="020B0804020101010102" pitchFamily="34" charset="0"/>
                </a:rPr>
                <a:t> et </a:t>
              </a:r>
              <a:r>
                <a:rPr lang="en-US" sz="1500" i="1" err="1">
                  <a:solidFill>
                    <a:prstClr val="black"/>
                  </a:solidFill>
                  <a:latin typeface="3M Circular TT Bold" panose="020B0804020101010102" pitchFamily="34" charset="0"/>
                  <a:cs typeface="3M Circular TT Bold" panose="020B0804020101010102" pitchFamily="34" charset="0"/>
                </a:rPr>
                <a:t>soutient</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poignet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endolori</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faible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a:t>
              </a:r>
              <a:r>
                <a:rPr lang="en-US" sz="1500" i="1">
                  <a:solidFill>
                    <a:prstClr val="black"/>
                  </a:solidFill>
                  <a:latin typeface="3M Circular TT Bold" panose="020B0804020101010102" pitchFamily="34" charset="0"/>
                  <a:cs typeface="3M Circular TT Bold" panose="020B0804020101010102" pitchFamily="34" charset="0"/>
                </a:rPr>
                <a:t>.</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err="1"/>
                <a:t>Attelle</a:t>
              </a:r>
              <a:r>
                <a:rPr lang="en-US" sz="1500"/>
                <a:t> </a:t>
              </a:r>
              <a:r>
                <a:rPr lang="en-US" sz="1500" err="1"/>
                <a:t>réversible</a:t>
              </a:r>
              <a:r>
                <a:rPr lang="en-US" sz="1500"/>
                <a:t> pour main gauche </a:t>
              </a:r>
              <a:r>
                <a:rPr lang="en-US" sz="1500" err="1"/>
                <a:t>ou</a:t>
              </a:r>
              <a:r>
                <a:rPr lang="en-US" sz="1500"/>
                <a:t> droite</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err="1"/>
                <a:t>Fourreau</a:t>
              </a:r>
              <a:r>
                <a:rPr lang="en-US" sz="1500"/>
                <a:t> avec trois </a:t>
              </a:r>
              <a:r>
                <a:rPr lang="en-US" sz="1500" err="1"/>
                <a:t>sangles</a:t>
              </a:r>
              <a:r>
                <a:rPr lang="en-US" sz="1500"/>
                <a:t> pour </a:t>
              </a:r>
              <a:r>
                <a:rPr lang="en-US" sz="1500" err="1"/>
                <a:t>une</a:t>
              </a:r>
              <a:r>
                <a:rPr lang="en-US" sz="1500"/>
                <a:t> coupe </a:t>
              </a:r>
              <a:r>
                <a:rPr lang="en-US" sz="1500" err="1"/>
                <a:t>personnalisée</a:t>
              </a:r>
              <a:r>
                <a:rPr lang="en-US" sz="1500"/>
                <a:t> </a:t>
              </a:r>
              <a:r>
                <a:rPr lang="en-US" sz="1500" err="1"/>
                <a:t>ajustable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Le </a:t>
              </a:r>
              <a:r>
                <a:rPr lang="en-US" sz="1500" err="1"/>
                <a:t>stabilisateur</a:t>
              </a:r>
              <a:r>
                <a:rPr lang="en-US" sz="1500"/>
                <a:t> de </a:t>
              </a:r>
              <a:r>
                <a:rPr lang="en-US" sz="1500" err="1"/>
                <a:t>paume</a:t>
              </a:r>
              <a:r>
                <a:rPr lang="en-US" sz="1500"/>
                <a:t> aide à </a:t>
              </a:r>
              <a:r>
                <a:rPr lang="en-US" sz="1500" err="1"/>
                <a:t>fournir</a:t>
              </a:r>
              <a:r>
                <a:rPr lang="en-US" sz="1500"/>
                <a:t> </a:t>
              </a:r>
              <a:r>
                <a:rPr lang="en-US" sz="1500" err="1"/>
                <a:t>une</a:t>
              </a:r>
              <a:r>
                <a:rPr lang="en-US" sz="1500"/>
                <a:t> </a:t>
              </a:r>
              <a:r>
                <a:rPr lang="en-US" sz="1500" err="1"/>
                <a:t>stabilité</a:t>
              </a:r>
              <a:r>
                <a:rPr lang="en-US" sz="1500"/>
                <a:t> </a:t>
              </a:r>
              <a:r>
                <a:rPr lang="en-US" sz="1500" err="1"/>
                <a:t>modérée</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70502" y="44948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9E169182-9BF9-4C0F-9A08-8A54BBE35D55}"/>
              </a:ext>
            </a:extLst>
          </p:cNvPr>
          <p:cNvPicPr>
            <a:picLocks noChangeAspect="1"/>
          </p:cNvPicPr>
          <p:nvPr/>
        </p:nvPicPr>
        <p:blipFill>
          <a:blip r:embed="rId4"/>
          <a:stretch>
            <a:fillRect/>
          </a:stretch>
        </p:blipFill>
        <p:spPr>
          <a:xfrm>
            <a:off x="387663" y="106469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4124C64A-3F51-432A-9366-4146A63A194D}"/>
              </a:ext>
            </a:extLst>
          </p:cNvPr>
          <p:cNvSpPr txBox="1"/>
          <p:nvPr/>
        </p:nvSpPr>
        <p:spPr>
          <a:xfrm>
            <a:off x="628650" y="1122944"/>
            <a:ext cx="1400175" cy="4630156"/>
          </a:xfrm>
          <a:prstGeom prst="rect">
            <a:avLst/>
          </a:prstGeom>
          <a:solidFill>
            <a:schemeClr val="bg1"/>
          </a:solidFill>
        </p:spPr>
        <p:txBody>
          <a:bodyPr wrap="square" lIns="0" tIns="0" rIns="0" bIns="0" rtlCol="0">
            <a:spAutoFit/>
          </a:bodyPr>
          <a:lstStyle/>
          <a:p>
            <a:endParaRPr lang="en-US" sz="2000" err="1"/>
          </a:p>
        </p:txBody>
      </p:sp>
      <p:pic>
        <p:nvPicPr>
          <p:cNvPr id="3" name="Picture 2">
            <a:extLst>
              <a:ext uri="{FF2B5EF4-FFF2-40B4-BE49-F238E27FC236}">
                <a16:creationId xmlns:a16="http://schemas.microsoft.com/office/drawing/2014/main" id="{8BD7A91A-704C-47F0-B8B7-2A0AF7143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1156" y="1093411"/>
            <a:ext cx="1192314" cy="2573714"/>
          </a:xfrm>
          <a:prstGeom prst="rect">
            <a:avLst/>
          </a:prstGeom>
        </p:spPr>
      </p:pic>
      <p:pic>
        <p:nvPicPr>
          <p:cNvPr id="6" name="Picture 5">
            <a:extLst>
              <a:ext uri="{FF2B5EF4-FFF2-40B4-BE49-F238E27FC236}">
                <a16:creationId xmlns:a16="http://schemas.microsoft.com/office/drawing/2014/main" id="{4B4FE85C-6462-4CE2-8488-75CDFDA4BF77}"/>
              </a:ext>
            </a:extLst>
          </p:cNvPr>
          <p:cNvPicPr>
            <a:picLocks noChangeAspect="1"/>
          </p:cNvPicPr>
          <p:nvPr/>
        </p:nvPicPr>
        <p:blipFill>
          <a:blip r:embed="rId6"/>
          <a:stretch>
            <a:fillRect/>
          </a:stretch>
        </p:blipFill>
        <p:spPr>
          <a:xfrm>
            <a:off x="6591097" y="2952831"/>
            <a:ext cx="2171700" cy="1028700"/>
          </a:xfrm>
          <a:prstGeom prst="rect">
            <a:avLst/>
          </a:prstGeom>
        </p:spPr>
      </p:pic>
      <p:sp>
        <p:nvSpPr>
          <p:cNvPr id="24" name="TextBox 23">
            <a:extLst>
              <a:ext uri="{FF2B5EF4-FFF2-40B4-BE49-F238E27FC236}">
                <a16:creationId xmlns:a16="http://schemas.microsoft.com/office/drawing/2014/main" id="{E0BE3B8E-E9EA-46D9-84D1-2EF031589605}"/>
              </a:ext>
            </a:extLst>
          </p:cNvPr>
          <p:cNvSpPr txBox="1"/>
          <p:nvPr/>
        </p:nvSpPr>
        <p:spPr>
          <a:xfrm>
            <a:off x="6631849" y="4300446"/>
            <a:ext cx="2638043" cy="230832"/>
          </a:xfrm>
          <a:prstGeom prst="rect">
            <a:avLst/>
          </a:prstGeom>
          <a:noFill/>
        </p:spPr>
        <p:txBody>
          <a:bodyPr wrap="square" lIns="0" tIns="0" rIns="0" bIns="0" rtlCol="0">
            <a:spAutoFit/>
          </a:bodyPr>
          <a:lstStyle/>
          <a:p>
            <a:r>
              <a:rPr lang="nl-BE" sz="1500">
                <a:solidFill>
                  <a:prstClr val="black"/>
                </a:solidFill>
                <a:latin typeface="3M Circular TT Book"/>
              </a:rPr>
              <a:t>Modéré</a:t>
            </a:r>
            <a:endParaRPr lang="en-US" sz="1500">
              <a:solidFill>
                <a:prstClr val="black"/>
              </a:solidFill>
              <a:latin typeface="3M Circular TT Book"/>
            </a:endParaRPr>
          </a:p>
        </p:txBody>
      </p:sp>
      <p:pic>
        <p:nvPicPr>
          <p:cNvPr id="28" name="Picture 27">
            <a:extLst>
              <a:ext uri="{FF2B5EF4-FFF2-40B4-BE49-F238E27FC236}">
                <a16:creationId xmlns:a16="http://schemas.microsoft.com/office/drawing/2014/main" id="{A41ED487-1166-425A-82A0-CB068A749591}"/>
              </a:ext>
            </a:extLst>
          </p:cNvPr>
          <p:cNvPicPr>
            <a:picLocks noChangeAspect="1"/>
          </p:cNvPicPr>
          <p:nvPr/>
        </p:nvPicPr>
        <p:blipFill>
          <a:blip r:embed="rId7"/>
          <a:stretch>
            <a:fillRect/>
          </a:stretch>
        </p:blipFill>
        <p:spPr>
          <a:xfrm>
            <a:off x="7933572" y="4435323"/>
            <a:ext cx="537634" cy="720430"/>
          </a:xfrm>
          <a:prstGeom prst="rect">
            <a:avLst/>
          </a:prstGeom>
        </p:spPr>
      </p:pic>
      <p:pic>
        <p:nvPicPr>
          <p:cNvPr id="8" name="Picture 7">
            <a:extLst>
              <a:ext uri="{FF2B5EF4-FFF2-40B4-BE49-F238E27FC236}">
                <a16:creationId xmlns:a16="http://schemas.microsoft.com/office/drawing/2014/main" id="{78439D7B-9984-4876-AAD3-411A6746D250}"/>
              </a:ext>
            </a:extLst>
          </p:cNvPr>
          <p:cNvPicPr>
            <a:picLocks noChangeAspect="1"/>
          </p:cNvPicPr>
          <p:nvPr/>
        </p:nvPicPr>
        <p:blipFill>
          <a:blip r:embed="rId8"/>
          <a:stretch>
            <a:fillRect/>
          </a:stretch>
        </p:blipFill>
        <p:spPr>
          <a:xfrm>
            <a:off x="6846548" y="4574684"/>
            <a:ext cx="453635" cy="556068"/>
          </a:xfrm>
          <a:prstGeom prst="rect">
            <a:avLst/>
          </a:prstGeom>
        </p:spPr>
      </p:pic>
      <p:pic>
        <p:nvPicPr>
          <p:cNvPr id="9" name="Picture 8">
            <a:extLst>
              <a:ext uri="{FF2B5EF4-FFF2-40B4-BE49-F238E27FC236}">
                <a16:creationId xmlns:a16="http://schemas.microsoft.com/office/drawing/2014/main" id="{781D5C35-6D5D-40EC-BBCC-0A6310B1ED12}"/>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7791" y="3578143"/>
            <a:ext cx="1515741" cy="2165432"/>
          </a:xfrm>
          <a:prstGeom prst="rect">
            <a:avLst/>
          </a:prstGeom>
        </p:spPr>
      </p:pic>
      <p:pic>
        <p:nvPicPr>
          <p:cNvPr id="7" name="Grafik 6">
            <a:extLst>
              <a:ext uri="{FF2B5EF4-FFF2-40B4-BE49-F238E27FC236}">
                <a16:creationId xmlns:a16="http://schemas.microsoft.com/office/drawing/2014/main" id="{A46D078C-EA68-4B44-ACBD-CA9FEC9C4DE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727205" y="0"/>
            <a:ext cx="2464795" cy="5891753"/>
          </a:xfrm>
          <a:prstGeom prst="rect">
            <a:avLst/>
          </a:prstGeom>
        </p:spPr>
      </p:pic>
      <p:sp>
        <p:nvSpPr>
          <p:cNvPr id="10" name="Textfeld 9">
            <a:extLst>
              <a:ext uri="{FF2B5EF4-FFF2-40B4-BE49-F238E27FC236}">
                <a16:creationId xmlns:a16="http://schemas.microsoft.com/office/drawing/2014/main" id="{0DDC4046-5D83-4568-A501-428F5B6D9E32}"/>
              </a:ext>
            </a:extLst>
          </p:cNvPr>
          <p:cNvSpPr txBox="1"/>
          <p:nvPr/>
        </p:nvSpPr>
        <p:spPr>
          <a:xfrm>
            <a:off x="11814929" y="5514681"/>
            <a:ext cx="377071" cy="377072"/>
          </a:xfrm>
          <a:prstGeom prst="rect">
            <a:avLst/>
          </a:prstGeom>
          <a:solidFill>
            <a:schemeClr val="bg1"/>
          </a:solidFill>
        </p:spPr>
        <p:txBody>
          <a:bodyPr wrap="square" lIns="0" tIns="0" rIns="0" bIns="0" rtlCol="0">
            <a:spAutoFit/>
          </a:bodyPr>
          <a:lstStyle/>
          <a:p>
            <a:endParaRPr lang="de-DE" sz="2000" err="1"/>
          </a:p>
        </p:txBody>
      </p:sp>
    </p:spTree>
    <p:extLst>
      <p:ext uri="{BB962C8B-B14F-4D97-AF65-F5344CB8AC3E}">
        <p14:creationId xmlns:p14="http://schemas.microsoft.com/office/powerpoint/2010/main" val="165992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3"/>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28" name="TextBox 3">
            <a:extLst>
              <a:ext uri="{FF2B5EF4-FFF2-40B4-BE49-F238E27FC236}">
                <a16:creationId xmlns:a16="http://schemas.microsoft.com/office/drawing/2014/main" id="{040A9262-821E-400A-AB3F-1389AAE36D17}"/>
              </a:ext>
            </a:extLst>
          </p:cNvPr>
          <p:cNvSpPr txBox="1"/>
          <p:nvPr/>
        </p:nvSpPr>
        <p:spPr>
          <a:xfrm>
            <a:off x="628650" y="1141994"/>
            <a:ext cx="1400175" cy="4630156"/>
          </a:xfrm>
          <a:prstGeom prst="rect">
            <a:avLst/>
          </a:prstGeom>
          <a:solidFill>
            <a:schemeClr val="bg1"/>
          </a:solidFill>
        </p:spPr>
        <p:txBody>
          <a:bodyPr wrap="square" lIns="0" tIns="0" rIns="0" bIns="0" rtlCol="0">
            <a:spAutoFit/>
          </a:bodyPr>
          <a:lstStyle/>
          <a:p>
            <a:endParaRPr lang="en-US" sz="2000" err="1"/>
          </a:p>
        </p:txBody>
      </p:sp>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10693388" cy="771525"/>
          </a:xfrm>
        </p:spPr>
        <p:txBody>
          <a:bodyPr/>
          <a:lstStyle/>
          <a:p>
            <a:r>
              <a:rPr lang="en-US"/>
              <a:t>BANDAGE REPOSE POIGNET NOCTURNE </a:t>
            </a:r>
            <a:r>
              <a:rPr lang="en-US">
                <a:solidFill>
                  <a:schemeClr val="tx1">
                    <a:lumMod val="50000"/>
                    <a:lumOff val="50000"/>
                  </a:schemeClr>
                </a:solidFill>
              </a:rPr>
              <a:t>48462</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82347"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235452"/>
              <a:chOff x="8379545" y="2391714"/>
              <a:chExt cx="1972306" cy="1210158"/>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904426"/>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nocturne pour les </a:t>
                </a:r>
                <a:r>
                  <a:rPr lang="en-US" sz="1500" err="1">
                    <a:solidFill>
                      <a:prstClr val="black"/>
                    </a:solidFill>
                    <a:latin typeface="3M Circular TT Book"/>
                  </a:rPr>
                  <a:t>poignets</a:t>
                </a:r>
                <a:r>
                  <a:rPr lang="en-US" sz="1500">
                    <a:solidFill>
                      <a:prstClr val="black"/>
                    </a:solidFill>
                    <a:latin typeface="3M Circular TT Book"/>
                  </a:rPr>
                  <a:t> </a:t>
                </a:r>
                <a:r>
                  <a:rPr lang="en-US" sz="1500" err="1">
                    <a:solidFill>
                      <a:prstClr val="black"/>
                    </a:solidFill>
                    <a:latin typeface="3M Circular TT Book"/>
                  </a:rPr>
                  <a:t>présentant</a:t>
                </a:r>
                <a:r>
                  <a:rPr lang="en-US" sz="1500">
                    <a:solidFill>
                      <a:prstClr val="black"/>
                    </a:solidFill>
                    <a:latin typeface="3M Circular TT Book"/>
                  </a:rPr>
                  <a:t> des </a:t>
                </a:r>
                <a:r>
                  <a:rPr lang="en-US" sz="1500" err="1">
                    <a:solidFill>
                      <a:prstClr val="black"/>
                    </a:solidFill>
                    <a:latin typeface="3M Circular TT Book"/>
                  </a:rPr>
                  <a:t>symptômes</a:t>
                </a:r>
                <a:r>
                  <a:rPr lang="en-US" sz="1500">
                    <a:solidFill>
                      <a:prstClr val="black"/>
                    </a:solidFill>
                    <a:latin typeface="3M Circular TT Book"/>
                  </a:rPr>
                  <a:t> du syndrome du Canal </a:t>
                </a:r>
                <a:r>
                  <a:rPr lang="en-US" sz="1500" err="1">
                    <a:solidFill>
                      <a:prstClr val="black"/>
                    </a:solidFill>
                    <a:latin typeface="3M Circular TT Book"/>
                  </a:rPr>
                  <a:t>Carpien</a:t>
                </a:r>
                <a:endParaRPr lang="en-US" sz="1500">
                  <a:solidFill>
                    <a:prstClr val="black"/>
                  </a:solidFill>
                  <a:latin typeface="3M Circular TT Book"/>
                </a:endParaRPr>
              </a:p>
            </p:txBody>
          </p:sp>
        </p:grpSp>
        <p:sp>
          <p:nvSpPr>
            <p:cNvPr id="40" name="TextBox 39">
              <a:extLst>
                <a:ext uri="{FF2B5EF4-FFF2-40B4-BE49-F238E27FC236}">
                  <a16:creationId xmlns:a16="http://schemas.microsoft.com/office/drawing/2014/main" id="{A9B5AF6A-FE05-45E2-A921-C95BB7B54E80}"/>
                </a:ext>
              </a:extLst>
            </p:cNvPr>
            <p:cNvSpPr txBox="1"/>
            <p:nvPr/>
          </p:nvSpPr>
          <p:spPr>
            <a:xfrm>
              <a:off x="6713666" y="2848339"/>
              <a:ext cx="2473984" cy="246221"/>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sp>
          <p:nvSpPr>
            <p:cNvPr id="38" name="TextBox 37">
              <a:extLst>
                <a:ext uri="{FF2B5EF4-FFF2-40B4-BE49-F238E27FC236}">
                  <a16:creationId xmlns:a16="http://schemas.microsoft.com/office/drawing/2014/main" id="{9C35FB58-2D3C-4C5B-9CE1-82751015205A}"/>
                </a:ext>
              </a:extLst>
            </p:cNvPr>
            <p:cNvSpPr txBox="1"/>
            <p:nvPr/>
          </p:nvSpPr>
          <p:spPr>
            <a:xfrm>
              <a:off x="6748157" y="3878526"/>
              <a:ext cx="2275209" cy="246221"/>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25" name="TextBox 24">
              <a:extLst>
                <a:ext uri="{FF2B5EF4-FFF2-40B4-BE49-F238E27FC236}">
                  <a16:creationId xmlns:a16="http://schemas.microsoft.com/office/drawing/2014/main" id="{26F8252F-7BCE-4406-8767-692DEDE9040E}"/>
                </a:ext>
              </a:extLst>
            </p:cNvPr>
            <p:cNvSpPr txBox="1"/>
            <p:nvPr/>
          </p:nvSpPr>
          <p:spPr>
            <a:xfrm>
              <a:off x="3120804" y="2251592"/>
              <a:ext cx="3346576" cy="230832"/>
            </a:xfrm>
            <a:prstGeom prst="rect">
              <a:avLst/>
            </a:prstGeom>
            <a:noFill/>
          </p:spPr>
          <p:txBody>
            <a:bodyPr wrap="square" lIns="0" tIns="0" rIns="0" bIns="0" rtlCol="0">
              <a:spAutoFit/>
            </a:bodyPr>
            <a:lstStyle/>
            <a:p>
              <a:r>
                <a:rPr lang="nl-BE" sz="1500">
                  <a:solidFill>
                    <a:prstClr val="black"/>
                  </a:solidFill>
                  <a:latin typeface="3M Circular TT Bold"/>
                </a:rPr>
                <a:t>C</a:t>
              </a:r>
              <a:r>
                <a:rPr lang="en-US" sz="1500">
                  <a:solidFill>
                    <a:prstClr val="black"/>
                  </a:solidFill>
                  <a:latin typeface="3M Circular TT Bold"/>
                </a:rPr>
                <a:t>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4"/>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soutien</a:t>
              </a:r>
              <a:r>
                <a:rPr lang="en-US" sz="1500" i="1">
                  <a:solidFill>
                    <a:prstClr val="black"/>
                  </a:solidFill>
                  <a:latin typeface="3M Circular TT Bold" panose="020B0804020101010102" pitchFamily="34" charset="0"/>
                  <a:cs typeface="3M Circular TT Bold" panose="020B0804020101010102" pitchFamily="34" charset="0"/>
                </a:rPr>
                <a:t> aux </a:t>
              </a:r>
              <a:r>
                <a:rPr lang="en-US" sz="1500" i="1" err="1">
                  <a:solidFill>
                    <a:prstClr val="black"/>
                  </a:solidFill>
                  <a:latin typeface="3M Circular TT Bold" panose="020B0804020101010102" pitchFamily="34" charset="0"/>
                  <a:cs typeface="3M Circular TT Bold" panose="020B0804020101010102" pitchFamily="34" charset="0"/>
                </a:rPr>
                <a:t>poignets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présentant</a:t>
              </a:r>
              <a:r>
                <a:rPr lang="en-US" sz="1500" i="1">
                  <a:solidFill>
                    <a:prstClr val="black"/>
                  </a:solidFill>
                  <a:latin typeface="3M Circular TT Bold" panose="020B0804020101010102" pitchFamily="34" charset="0"/>
                  <a:cs typeface="3M Circular TT Bold" panose="020B0804020101010102" pitchFamily="34" charset="0"/>
                </a:rPr>
                <a:t> des </a:t>
              </a:r>
              <a:r>
                <a:rPr lang="en-US" sz="1500" i="1" err="1">
                  <a:solidFill>
                    <a:prstClr val="black"/>
                  </a:solidFill>
                  <a:latin typeface="3M Circular TT Bold" panose="020B0804020101010102" pitchFamily="34" charset="0"/>
                  <a:cs typeface="3M Circular TT Bold" panose="020B0804020101010102" pitchFamily="34" charset="0"/>
                </a:rPr>
                <a:t>symptômes</a:t>
              </a:r>
              <a:r>
                <a:rPr lang="en-US" sz="1500" i="1">
                  <a:solidFill>
                    <a:prstClr val="black"/>
                  </a:solidFill>
                  <a:latin typeface="3M Circular TT Bold" panose="020B0804020101010102" pitchFamily="34" charset="0"/>
                  <a:cs typeface="3M Circular TT Bold" panose="020B0804020101010102" pitchFamily="34" charset="0"/>
                </a:rPr>
                <a:t> du syndrome du Canal </a:t>
              </a:r>
              <a:r>
                <a:rPr lang="en-US" sz="1500" i="1" err="1">
                  <a:solidFill>
                    <a:prstClr val="black"/>
                  </a:solidFill>
                  <a:latin typeface="3M Circular TT Bold" panose="020B0804020101010102" pitchFamily="34" charset="0"/>
                  <a:cs typeface="3M Circular TT Bold" panose="020B0804020101010102" pitchFamily="34" charset="0"/>
                </a:rPr>
                <a:t>Carpien</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7" name="TextBox 16">
              <a:extLst>
                <a:ext uri="{FF2B5EF4-FFF2-40B4-BE49-F238E27FC236}">
                  <a16:creationId xmlns:a16="http://schemas.microsoft.com/office/drawing/2014/main" id="{FA4F5552-0873-4EE4-871C-37CF31900DAC}"/>
                </a:ext>
              </a:extLst>
            </p:cNvPr>
            <p:cNvSpPr txBox="1"/>
            <p:nvPr/>
          </p:nvSpPr>
          <p:spPr>
            <a:xfrm>
              <a:off x="2958152" y="2624336"/>
              <a:ext cx="3098071" cy="323165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err="1"/>
                <a:t>Sangles</a:t>
              </a:r>
              <a:r>
                <a:rPr lang="en-US" sz="1500"/>
                <a:t> </a:t>
              </a:r>
              <a:r>
                <a:rPr lang="en-US" sz="1500" err="1"/>
                <a:t>réglables</a:t>
              </a:r>
              <a:r>
                <a:rPr lang="en-US" sz="1500"/>
                <a:t> pour </a:t>
              </a:r>
              <a:r>
                <a:rPr lang="en-US" sz="1500" err="1"/>
                <a:t>une</a:t>
              </a:r>
              <a:r>
                <a:rPr lang="en-US" sz="1500"/>
                <a:t> mise </a:t>
              </a:r>
              <a:r>
                <a:rPr lang="en-US" sz="1500" err="1"/>
                <a:t>en</a:t>
              </a:r>
              <a:r>
                <a:rPr lang="en-US" sz="1500"/>
                <a:t> place </a:t>
              </a:r>
              <a:r>
                <a:rPr lang="en-US" sz="1500" err="1"/>
                <a:t>ajustée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Le </a:t>
              </a:r>
              <a:r>
                <a:rPr lang="en-US" sz="1500" err="1"/>
                <a:t>stabilisateur</a:t>
              </a:r>
              <a:r>
                <a:rPr lang="en-US" sz="1500"/>
                <a:t> </a:t>
              </a:r>
              <a:r>
                <a:rPr lang="en-US" sz="1500" err="1"/>
                <a:t>palmaire</a:t>
              </a:r>
              <a:r>
                <a:rPr lang="en-US" sz="1500"/>
                <a:t> aide à </a:t>
              </a:r>
              <a:r>
                <a:rPr lang="en-US" sz="1500" err="1"/>
                <a:t>fournir</a:t>
              </a:r>
              <a:r>
                <a:rPr lang="en-US" sz="1500"/>
                <a:t> </a:t>
              </a:r>
              <a:r>
                <a:rPr lang="en-US" sz="1500" err="1"/>
                <a:t>une</a:t>
              </a:r>
              <a:r>
                <a:rPr lang="en-US" sz="1500"/>
                <a:t> </a:t>
              </a:r>
              <a:r>
                <a:rPr lang="en-US" sz="1500" err="1"/>
                <a:t>stabilité</a:t>
              </a:r>
              <a:r>
                <a:rPr lang="en-US" sz="1500"/>
                <a:t> </a:t>
              </a:r>
              <a:r>
                <a:rPr lang="en-US" sz="1500" err="1"/>
                <a:t>modérée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Les </a:t>
              </a:r>
              <a:r>
                <a:rPr lang="en-US" sz="1500" err="1"/>
                <a:t>matériaux</a:t>
              </a:r>
              <a:r>
                <a:rPr lang="en-US" sz="1500"/>
                <a:t> </a:t>
              </a:r>
              <a:r>
                <a:rPr lang="en-US" sz="1500" err="1"/>
                <a:t>souples</a:t>
              </a:r>
              <a:r>
                <a:rPr lang="en-US" sz="1500"/>
                <a:t> et les </a:t>
              </a:r>
              <a:r>
                <a:rPr lang="en-US" sz="1500" err="1"/>
                <a:t>microbilles</a:t>
              </a:r>
              <a:r>
                <a:rPr lang="en-US" sz="1500"/>
                <a:t> </a:t>
              </a:r>
              <a:r>
                <a:rPr lang="en-US" sz="1500" err="1"/>
                <a:t>d’amortissement</a:t>
              </a:r>
              <a:r>
                <a:rPr lang="en-US" sz="1500"/>
                <a:t> </a:t>
              </a:r>
              <a:r>
                <a:rPr lang="en-US" sz="1500" err="1"/>
                <a:t>maintiennent</a:t>
              </a:r>
              <a:r>
                <a:rPr lang="en-US" sz="1500"/>
                <a:t> la main dans </a:t>
              </a:r>
              <a:r>
                <a:rPr lang="en-US" sz="1500" err="1"/>
                <a:t>une</a:t>
              </a:r>
              <a:r>
                <a:rPr lang="en-US" sz="1500"/>
                <a:t> position </a:t>
              </a:r>
              <a:r>
                <a:rPr lang="en-US" sz="1500" err="1"/>
                <a:t>neutre</a:t>
              </a:r>
              <a:r>
                <a:rPr lang="en-US" sz="1500"/>
                <a:t> et </a:t>
              </a:r>
              <a:r>
                <a:rPr lang="en-US" sz="1500" err="1"/>
                <a:t>confortable</a:t>
              </a:r>
              <a:r>
                <a:rPr lang="en-US" sz="1500"/>
                <a:t> au </a:t>
              </a:r>
              <a:r>
                <a:rPr lang="en-US" sz="1500" err="1"/>
                <a:t>cours</a:t>
              </a:r>
              <a:r>
                <a:rPr lang="en-US" sz="1500"/>
                <a:t> de la </a:t>
              </a:r>
              <a:r>
                <a:rPr lang="en-US" sz="1500" err="1"/>
                <a:t>nuit</a:t>
              </a:r>
              <a:r>
                <a:rPr lang="en-US" sz="1500"/>
                <a:t>. </a:t>
              </a:r>
            </a:p>
            <a:p>
              <a:pPr marL="342900" indent="-342900">
                <a:buFont typeface="Arial" panose="020B0604020202020204" pitchFamily="34" charset="0"/>
                <a:buChar char="•"/>
              </a:pPr>
              <a:endParaRPr lang="en-US" sz="1500"/>
            </a:p>
            <a:p>
              <a:r>
                <a:rPr lang="en-US" sz="1500" err="1"/>
                <a:t>Conçu</a:t>
              </a:r>
              <a:r>
                <a:rPr lang="en-US" sz="1500"/>
                <a:t> pour </a:t>
              </a:r>
              <a:r>
                <a:rPr lang="en-US" sz="1500" err="1"/>
                <a:t>favoriser</a:t>
              </a:r>
              <a:r>
                <a:rPr lang="en-US" sz="1500"/>
                <a:t> </a:t>
              </a:r>
              <a:r>
                <a:rPr lang="en-US" sz="1500" err="1"/>
                <a:t>une</a:t>
              </a:r>
              <a:r>
                <a:rPr lang="en-US" sz="1500"/>
                <a:t> position </a:t>
              </a:r>
              <a:r>
                <a:rPr lang="en-US" sz="1500" err="1"/>
                <a:t>neutre</a:t>
              </a:r>
              <a:r>
                <a:rPr lang="en-US" sz="1500"/>
                <a:t> du </a:t>
              </a:r>
              <a:r>
                <a:rPr lang="en-US" sz="1500" err="1"/>
                <a:t>poignet</a:t>
              </a:r>
              <a:r>
                <a:rPr lang="en-US" sz="1500"/>
                <a:t> et de la main</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32587" y="401980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17125" y="336939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21534" y="272122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4" name="Picture 3">
            <a:extLst>
              <a:ext uri="{FF2B5EF4-FFF2-40B4-BE49-F238E27FC236}">
                <a16:creationId xmlns:a16="http://schemas.microsoft.com/office/drawing/2014/main" id="{CA9376D0-01D7-449F-B28C-BE863AC8AEF4}"/>
              </a:ext>
            </a:extLst>
          </p:cNvPr>
          <p:cNvPicPr>
            <a:picLocks noChangeAspect="1"/>
          </p:cNvPicPr>
          <p:nvPr/>
        </p:nvPicPr>
        <p:blipFill>
          <a:blip r:embed="rId5"/>
          <a:stretch>
            <a:fillRect/>
          </a:stretch>
        </p:blipFill>
        <p:spPr>
          <a:xfrm>
            <a:off x="845846" y="1122669"/>
            <a:ext cx="987950" cy="2363481"/>
          </a:xfrm>
          <a:prstGeom prst="rect">
            <a:avLst/>
          </a:prstGeom>
        </p:spPr>
      </p:pic>
      <p:pic>
        <p:nvPicPr>
          <p:cNvPr id="7" name="Picture 6">
            <a:extLst>
              <a:ext uri="{FF2B5EF4-FFF2-40B4-BE49-F238E27FC236}">
                <a16:creationId xmlns:a16="http://schemas.microsoft.com/office/drawing/2014/main" id="{0CC95AE1-7166-49BF-9540-DDEB82736E0B}"/>
              </a:ext>
            </a:extLst>
          </p:cNvPr>
          <p:cNvPicPr>
            <a:picLocks noChangeAspect="1"/>
          </p:cNvPicPr>
          <p:nvPr/>
        </p:nvPicPr>
        <p:blipFill>
          <a:blip r:embed="rId6"/>
          <a:stretch>
            <a:fillRect/>
          </a:stretch>
        </p:blipFill>
        <p:spPr>
          <a:xfrm>
            <a:off x="6544229" y="3203841"/>
            <a:ext cx="2514600" cy="523875"/>
          </a:xfrm>
          <a:prstGeom prst="rect">
            <a:avLst/>
          </a:prstGeom>
        </p:spPr>
      </p:pic>
      <p:sp>
        <p:nvSpPr>
          <p:cNvPr id="48" name="TextBox 47">
            <a:extLst>
              <a:ext uri="{FF2B5EF4-FFF2-40B4-BE49-F238E27FC236}">
                <a16:creationId xmlns:a16="http://schemas.microsoft.com/office/drawing/2014/main" id="{FF18F22A-FE99-423B-BA4C-785296E17E4F}"/>
              </a:ext>
            </a:extLst>
          </p:cNvPr>
          <p:cNvSpPr txBox="1"/>
          <p:nvPr/>
        </p:nvSpPr>
        <p:spPr>
          <a:xfrm>
            <a:off x="6643382" y="4198530"/>
            <a:ext cx="2638043" cy="230832"/>
          </a:xfrm>
          <a:prstGeom prst="rect">
            <a:avLst/>
          </a:prstGeom>
          <a:noFill/>
        </p:spPr>
        <p:txBody>
          <a:bodyPr wrap="square" lIns="0" tIns="0" rIns="0" bIns="0" rtlCol="0">
            <a:spAutoFit/>
          </a:bodyPr>
          <a:lstStyle/>
          <a:p>
            <a:r>
              <a:rPr lang="nl-BE" sz="1500">
                <a:solidFill>
                  <a:prstClr val="black"/>
                </a:solidFill>
                <a:latin typeface="3M Circular TT Book"/>
              </a:rPr>
              <a:t>Modéré</a:t>
            </a:r>
            <a:endParaRPr lang="en-US" sz="1500">
              <a:solidFill>
                <a:prstClr val="black"/>
              </a:solidFill>
              <a:latin typeface="3M Circular TT Book"/>
            </a:endParaRPr>
          </a:p>
        </p:txBody>
      </p:sp>
      <p:pic>
        <p:nvPicPr>
          <p:cNvPr id="6" name="Picture 5">
            <a:extLst>
              <a:ext uri="{FF2B5EF4-FFF2-40B4-BE49-F238E27FC236}">
                <a16:creationId xmlns:a16="http://schemas.microsoft.com/office/drawing/2014/main" id="{886A0EF6-BF40-4048-9F86-458553A86EB6}"/>
              </a:ext>
            </a:extLst>
          </p:cNvPr>
          <p:cNvPicPr>
            <a:picLocks noChangeAspect="1"/>
          </p:cNvPicPr>
          <p:nvPr/>
        </p:nvPicPr>
        <p:blipFill>
          <a:blip r:embed="rId7"/>
          <a:stretch>
            <a:fillRect/>
          </a:stretch>
        </p:blipFill>
        <p:spPr>
          <a:xfrm>
            <a:off x="6650917" y="4514189"/>
            <a:ext cx="590550" cy="723900"/>
          </a:xfrm>
          <a:prstGeom prst="rect">
            <a:avLst/>
          </a:prstGeom>
        </p:spPr>
      </p:pic>
      <p:pic>
        <p:nvPicPr>
          <p:cNvPr id="29" name="Picture 28">
            <a:extLst>
              <a:ext uri="{FF2B5EF4-FFF2-40B4-BE49-F238E27FC236}">
                <a16:creationId xmlns:a16="http://schemas.microsoft.com/office/drawing/2014/main" id="{CCF78262-5314-4811-AA90-030CF07915BE}"/>
              </a:ext>
            </a:extLst>
          </p:cNvPr>
          <p:cNvPicPr>
            <a:picLocks noChangeAspect="1"/>
          </p:cNvPicPr>
          <p:nvPr/>
        </p:nvPicPr>
        <p:blipFill>
          <a:blip r:embed="rId8"/>
          <a:stretch>
            <a:fillRect/>
          </a:stretch>
        </p:blipFill>
        <p:spPr>
          <a:xfrm>
            <a:off x="7913460" y="4366914"/>
            <a:ext cx="721207" cy="966418"/>
          </a:xfrm>
          <a:prstGeom prst="rect">
            <a:avLst/>
          </a:prstGeom>
        </p:spPr>
      </p:pic>
      <p:pic>
        <p:nvPicPr>
          <p:cNvPr id="9" name="Picture 8">
            <a:extLst>
              <a:ext uri="{FF2B5EF4-FFF2-40B4-BE49-F238E27FC236}">
                <a16:creationId xmlns:a16="http://schemas.microsoft.com/office/drawing/2014/main" id="{B8E83C96-57F5-4A3B-B545-5D1E16BB727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2394" y="3299268"/>
            <a:ext cx="1804288" cy="2577658"/>
          </a:xfrm>
          <a:prstGeom prst="rect">
            <a:avLst/>
          </a:prstGeom>
        </p:spPr>
      </p:pic>
      <p:pic>
        <p:nvPicPr>
          <p:cNvPr id="8" name="Grafik 7">
            <a:extLst>
              <a:ext uri="{FF2B5EF4-FFF2-40B4-BE49-F238E27FC236}">
                <a16:creationId xmlns:a16="http://schemas.microsoft.com/office/drawing/2014/main" id="{B5360716-EC59-4515-B69D-C1E46F2940F4}"/>
              </a:ext>
            </a:extLst>
          </p:cNvPr>
          <p:cNvPicPr>
            <a:picLocks noChangeAspect="1"/>
          </p:cNvPicPr>
          <p:nvPr/>
        </p:nvPicPr>
        <p:blipFill>
          <a:blip r:embed="rId10"/>
          <a:stretch>
            <a:fillRect/>
          </a:stretch>
        </p:blipFill>
        <p:spPr>
          <a:xfrm>
            <a:off x="9906000" y="999241"/>
            <a:ext cx="2286000" cy="4562475"/>
          </a:xfrm>
          <a:prstGeom prst="rect">
            <a:avLst/>
          </a:prstGeom>
        </p:spPr>
      </p:pic>
    </p:spTree>
    <p:extLst>
      <p:ext uri="{BB962C8B-B14F-4D97-AF65-F5344CB8AC3E}">
        <p14:creationId xmlns:p14="http://schemas.microsoft.com/office/powerpoint/2010/main" val="37115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4495BF7C-AE0B-4CCE-B488-45B7D7CEE9FE}"/>
              </a:ext>
            </a:extLst>
          </p:cNvPr>
          <p:cNvGrpSpPr/>
          <p:nvPr/>
        </p:nvGrpSpPr>
        <p:grpSpPr>
          <a:xfrm>
            <a:off x="2019278" y="-4086184"/>
            <a:ext cx="7390531" cy="9838348"/>
            <a:chOff x="2961847" y="1328553"/>
            <a:chExt cx="7390531" cy="9838348"/>
          </a:xfrm>
        </p:grpSpPr>
        <p:sp>
          <p:nvSpPr>
            <p:cNvPr id="55" name="Round Diagonal Corner Rectangle 48">
              <a:extLst>
                <a:ext uri="{FF2B5EF4-FFF2-40B4-BE49-F238E27FC236}">
                  <a16:creationId xmlns:a16="http://schemas.microsoft.com/office/drawing/2014/main" id="{085729FF-83B7-43AF-A470-DF0934AA1F3E}"/>
                </a:ext>
              </a:extLst>
            </p:cNvPr>
            <p:cNvSpPr>
              <a:spLocks noChangeAspect="1"/>
            </p:cNvSpPr>
            <p:nvPr/>
          </p:nvSpPr>
          <p:spPr>
            <a:xfrm>
              <a:off x="3428064" y="6303171"/>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56" name="Group 55">
              <a:extLst>
                <a:ext uri="{FF2B5EF4-FFF2-40B4-BE49-F238E27FC236}">
                  <a16:creationId xmlns:a16="http://schemas.microsoft.com/office/drawing/2014/main" id="{C1F1C9FC-4B96-44FB-AF42-16C47E3DFBD5}"/>
                </a:ext>
              </a:extLst>
            </p:cNvPr>
            <p:cNvGrpSpPr/>
            <p:nvPr/>
          </p:nvGrpSpPr>
          <p:grpSpPr>
            <a:xfrm>
              <a:off x="6720978" y="1473505"/>
              <a:ext cx="2638043" cy="1004619"/>
              <a:chOff x="8379545" y="2391714"/>
              <a:chExt cx="1972306" cy="984051"/>
            </a:xfrm>
          </p:grpSpPr>
          <p:sp>
            <p:nvSpPr>
              <p:cNvPr id="76" name="TextBox 75">
                <a:extLst>
                  <a:ext uri="{FF2B5EF4-FFF2-40B4-BE49-F238E27FC236}">
                    <a16:creationId xmlns:a16="http://schemas.microsoft.com/office/drawing/2014/main" id="{69494231-68BC-4291-A664-D836B50F963A}"/>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FOR</a:t>
                </a:r>
              </a:p>
            </p:txBody>
          </p:sp>
          <p:sp>
            <p:nvSpPr>
              <p:cNvPr id="77" name="TextBox 76">
                <a:extLst>
                  <a:ext uri="{FF2B5EF4-FFF2-40B4-BE49-F238E27FC236}">
                    <a16:creationId xmlns:a16="http://schemas.microsoft.com/office/drawing/2014/main" id="{A57ACBA5-64E0-4717-82A8-AC7E3D1AC7E3}"/>
                  </a:ext>
                </a:extLst>
              </p:cNvPr>
              <p:cNvSpPr txBox="1"/>
              <p:nvPr/>
            </p:nvSpPr>
            <p:spPr>
              <a:xfrm>
                <a:off x="8379545" y="2697446"/>
                <a:ext cx="1972306" cy="678319"/>
              </a:xfrm>
              <a:prstGeom prst="rect">
                <a:avLst/>
              </a:prstGeom>
              <a:noFill/>
            </p:spPr>
            <p:txBody>
              <a:bodyPr wrap="square" lIns="0" tIns="0" rIns="0" bIns="0" rtlCol="0">
                <a:spAutoFit/>
              </a:bodyPr>
              <a:lstStyle/>
              <a:p>
                <a:r>
                  <a:rPr lang="en-US" sz="1500">
                    <a:solidFill>
                      <a:prstClr val="black"/>
                    </a:solidFill>
                    <a:latin typeface="3M Circular TT Book"/>
                  </a:rPr>
                  <a:t>Support for symptoms of Carpal Tunnel Syndrome, weak or injured wrists</a:t>
                </a:r>
              </a:p>
            </p:txBody>
          </p:sp>
        </p:grpSp>
        <p:grpSp>
          <p:nvGrpSpPr>
            <p:cNvPr id="57" name="Group 56">
              <a:extLst>
                <a:ext uri="{FF2B5EF4-FFF2-40B4-BE49-F238E27FC236}">
                  <a16:creationId xmlns:a16="http://schemas.microsoft.com/office/drawing/2014/main" id="{6C63AE1D-9160-4E18-BF19-377439E108F1}"/>
                </a:ext>
              </a:extLst>
            </p:cNvPr>
            <p:cNvGrpSpPr/>
            <p:nvPr/>
          </p:nvGrpSpPr>
          <p:grpSpPr>
            <a:xfrm>
              <a:off x="6713666" y="2848339"/>
              <a:ext cx="2473984" cy="562643"/>
              <a:chOff x="8379545" y="3326496"/>
              <a:chExt cx="1849649" cy="551124"/>
            </a:xfrm>
          </p:grpSpPr>
          <p:sp>
            <p:nvSpPr>
              <p:cNvPr id="74" name="TextBox 73">
                <a:extLst>
                  <a:ext uri="{FF2B5EF4-FFF2-40B4-BE49-F238E27FC236}">
                    <a16:creationId xmlns:a16="http://schemas.microsoft.com/office/drawing/2014/main" id="{DD8D0C12-093C-410F-82E7-6687889E5402}"/>
                  </a:ext>
                </a:extLst>
              </p:cNvPr>
              <p:cNvSpPr txBox="1"/>
              <p:nvPr/>
            </p:nvSpPr>
            <p:spPr>
              <a:xfrm>
                <a:off x="8379545" y="3326496"/>
                <a:ext cx="1849649" cy="241180"/>
              </a:xfrm>
              <a:prstGeom prst="rect">
                <a:avLst/>
              </a:prstGeom>
              <a:noFill/>
            </p:spPr>
            <p:txBody>
              <a:bodyPr wrap="square" lIns="0" tIns="0" rIns="0" bIns="0" rtlCol="0">
                <a:spAutoFit/>
              </a:bodyPr>
              <a:lstStyle/>
              <a:p>
                <a:r>
                  <a:rPr lang="en-US" sz="1600">
                    <a:solidFill>
                      <a:prstClr val="black"/>
                    </a:solidFill>
                    <a:latin typeface="3M Circular TT Bold"/>
                  </a:rPr>
                  <a:t>AVAILABLE SIZES</a:t>
                </a:r>
              </a:p>
            </p:txBody>
          </p:sp>
          <p:sp>
            <p:nvSpPr>
              <p:cNvPr id="75" name="TextBox 74">
                <a:extLst>
                  <a:ext uri="{FF2B5EF4-FFF2-40B4-BE49-F238E27FC236}">
                    <a16:creationId xmlns:a16="http://schemas.microsoft.com/office/drawing/2014/main" id="{531C44B0-299B-4C9E-938F-299B5C19A4BC}"/>
                  </a:ext>
                </a:extLst>
              </p:cNvPr>
              <p:cNvSpPr txBox="1"/>
              <p:nvPr/>
            </p:nvSpPr>
            <p:spPr>
              <a:xfrm>
                <a:off x="8379545" y="3651514"/>
                <a:ext cx="1820176" cy="226106"/>
              </a:xfrm>
              <a:prstGeom prst="rect">
                <a:avLst/>
              </a:prstGeom>
              <a:noFill/>
            </p:spPr>
            <p:txBody>
              <a:bodyPr wrap="square" lIns="0" tIns="0" rIns="0" bIns="0" rtlCol="0">
                <a:spAutoFit/>
              </a:bodyPr>
              <a:lstStyle/>
              <a:p>
                <a:r>
                  <a:rPr lang="en-US" sz="1500">
                    <a:solidFill>
                      <a:prstClr val="black"/>
                    </a:solidFill>
                    <a:latin typeface="3M Circular TT Book"/>
                  </a:rPr>
                  <a:t>One Size (Adjustable)</a:t>
                </a:r>
              </a:p>
            </p:txBody>
          </p:sp>
        </p:grpSp>
        <p:cxnSp>
          <p:nvCxnSpPr>
            <p:cNvPr id="58" name="Straight Connector 57">
              <a:extLst>
                <a:ext uri="{FF2B5EF4-FFF2-40B4-BE49-F238E27FC236}">
                  <a16:creationId xmlns:a16="http://schemas.microsoft.com/office/drawing/2014/main" id="{81C76E4B-109F-463C-B3AE-B0061E5FD4A9}"/>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59" name="Group 58">
              <a:extLst>
                <a:ext uri="{FF2B5EF4-FFF2-40B4-BE49-F238E27FC236}">
                  <a16:creationId xmlns:a16="http://schemas.microsoft.com/office/drawing/2014/main" id="{14547482-A81A-4CFB-9978-24E19DE62A5B}"/>
                </a:ext>
              </a:extLst>
            </p:cNvPr>
            <p:cNvGrpSpPr/>
            <p:nvPr/>
          </p:nvGrpSpPr>
          <p:grpSpPr>
            <a:xfrm>
              <a:off x="6748157" y="3878526"/>
              <a:ext cx="2638043" cy="542954"/>
              <a:chOff x="8379545" y="4437850"/>
              <a:chExt cx="1972306" cy="531838"/>
            </a:xfrm>
          </p:grpSpPr>
          <p:sp>
            <p:nvSpPr>
              <p:cNvPr id="72" name="TextBox 71">
                <a:extLst>
                  <a:ext uri="{FF2B5EF4-FFF2-40B4-BE49-F238E27FC236}">
                    <a16:creationId xmlns:a16="http://schemas.microsoft.com/office/drawing/2014/main" id="{3B70165E-A854-4E7E-9BBA-7D1A84E9BEFE}"/>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SUPPORT LEVEL</a:t>
                </a:r>
              </a:p>
            </p:txBody>
          </p:sp>
          <p:sp>
            <p:nvSpPr>
              <p:cNvPr id="73" name="TextBox 72">
                <a:extLst>
                  <a:ext uri="{FF2B5EF4-FFF2-40B4-BE49-F238E27FC236}">
                    <a16:creationId xmlns:a16="http://schemas.microsoft.com/office/drawing/2014/main" id="{2EA25CD4-2DF7-43FF-B8A9-3E39EC1DAFB5}"/>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a:solidFill>
                      <a:prstClr val="black"/>
                    </a:solidFill>
                    <a:latin typeface="3M Circular TT Book"/>
                  </a:rPr>
                  <a:t>Firm</a:t>
                </a:r>
              </a:p>
            </p:txBody>
          </p:sp>
        </p:grpSp>
        <p:sp>
          <p:nvSpPr>
            <p:cNvPr id="61" name="TextBox 60">
              <a:extLst>
                <a:ext uri="{FF2B5EF4-FFF2-40B4-BE49-F238E27FC236}">
                  <a16:creationId xmlns:a16="http://schemas.microsoft.com/office/drawing/2014/main" id="{E3DF24D5-7FE6-48A1-8C94-3E2FDF5E37C2}"/>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grpSp>
          <p:nvGrpSpPr>
            <p:cNvPr id="63" name="Group 62">
              <a:extLst>
                <a:ext uri="{FF2B5EF4-FFF2-40B4-BE49-F238E27FC236}">
                  <a16:creationId xmlns:a16="http://schemas.microsoft.com/office/drawing/2014/main" id="{24A29F9E-6789-40CB-BF70-794FD6CFFEBF}"/>
                </a:ext>
              </a:extLst>
            </p:cNvPr>
            <p:cNvGrpSpPr>
              <a:grpSpLocks noChangeAspect="1"/>
            </p:cNvGrpSpPr>
            <p:nvPr/>
          </p:nvGrpSpPr>
          <p:grpSpPr>
            <a:xfrm>
              <a:off x="6748158" y="4599769"/>
              <a:ext cx="1005840" cy="279409"/>
              <a:chOff x="255362" y="1000852"/>
              <a:chExt cx="917994" cy="239968"/>
            </a:xfrm>
          </p:grpSpPr>
          <p:sp>
            <p:nvSpPr>
              <p:cNvPr id="69" name="Rectangle 68">
                <a:extLst>
                  <a:ext uri="{FF2B5EF4-FFF2-40B4-BE49-F238E27FC236}">
                    <a16:creationId xmlns:a16="http://schemas.microsoft.com/office/drawing/2014/main" id="{2331D516-2313-42B1-A093-048D0884E0F6}"/>
                  </a:ext>
                </a:extLst>
              </p:cNvPr>
              <p:cNvSpPr/>
              <p:nvPr/>
            </p:nvSpPr>
            <p:spPr>
              <a:xfrm>
                <a:off x="255362" y="1000852"/>
                <a:ext cx="259312" cy="239968"/>
              </a:xfrm>
              <a:prstGeom prst="rect">
                <a:avLst/>
              </a:prstGeom>
              <a:blipFill dpi="0" rotWithShape="1">
                <a:blip r:embed="rId4">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0" name="Rectangle 69">
                <a:extLst>
                  <a:ext uri="{FF2B5EF4-FFF2-40B4-BE49-F238E27FC236}">
                    <a16:creationId xmlns:a16="http://schemas.microsoft.com/office/drawing/2014/main" id="{E5D60D69-C79C-40A8-A220-5422A2B049BF}"/>
                  </a:ext>
                </a:extLst>
              </p:cNvPr>
              <p:cNvSpPr/>
              <p:nvPr/>
            </p:nvSpPr>
            <p:spPr>
              <a:xfrm>
                <a:off x="585543" y="1000852"/>
                <a:ext cx="254794" cy="239968"/>
              </a:xfrm>
              <a:prstGeom prst="rect">
                <a:avLst/>
              </a:prstGeom>
              <a:blipFill dpi="0" rotWithShape="1">
                <a:blip r:embed="rId5">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1" name="Rectangle 70">
                <a:extLst>
                  <a:ext uri="{FF2B5EF4-FFF2-40B4-BE49-F238E27FC236}">
                    <a16:creationId xmlns:a16="http://schemas.microsoft.com/office/drawing/2014/main" id="{BEC5847C-0857-4655-824F-C2234048840E}"/>
                  </a:ext>
                </a:extLst>
              </p:cNvPr>
              <p:cNvSpPr/>
              <p:nvPr/>
            </p:nvSpPr>
            <p:spPr>
              <a:xfrm>
                <a:off x="911206" y="1000852"/>
                <a:ext cx="262150" cy="239968"/>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grpSp>
        <p:pic>
          <p:nvPicPr>
            <p:cNvPr id="64" name="Picture 63">
              <a:extLst>
                <a:ext uri="{FF2B5EF4-FFF2-40B4-BE49-F238E27FC236}">
                  <a16:creationId xmlns:a16="http://schemas.microsoft.com/office/drawing/2014/main" id="{66FCD207-5F11-45BE-A2F9-D05A79A0320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67178" y="4373713"/>
              <a:ext cx="731520" cy="731520"/>
            </a:xfrm>
            <a:prstGeom prst="rect">
              <a:avLst/>
            </a:prstGeom>
          </p:spPr>
        </p:pic>
        <p:sp>
          <p:nvSpPr>
            <p:cNvPr id="66" name="Oval 65">
              <a:extLst>
                <a:ext uri="{FF2B5EF4-FFF2-40B4-BE49-F238E27FC236}">
                  <a16:creationId xmlns:a16="http://schemas.microsoft.com/office/drawing/2014/main" id="{A073EE21-9582-4494-813E-14926142B291}"/>
                </a:ext>
              </a:extLst>
            </p:cNvPr>
            <p:cNvSpPr/>
            <p:nvPr/>
          </p:nvSpPr>
          <p:spPr>
            <a:xfrm>
              <a:off x="2966771" y="427667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67" name="Oval 66">
              <a:extLst>
                <a:ext uri="{FF2B5EF4-FFF2-40B4-BE49-F238E27FC236}">
                  <a16:creationId xmlns:a16="http://schemas.microsoft.com/office/drawing/2014/main" id="{302063F7-6835-4DE1-B164-144D5AE13DB1}"/>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68" name="Oval 67">
              <a:extLst>
                <a:ext uri="{FF2B5EF4-FFF2-40B4-BE49-F238E27FC236}">
                  <a16:creationId xmlns:a16="http://schemas.microsoft.com/office/drawing/2014/main" id="{4954C9CC-3EE5-4982-BC50-FD154102DB2A}"/>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121413" y="205200"/>
            <a:ext cx="11837124" cy="771525"/>
          </a:xfrm>
        </p:spPr>
        <p:txBody>
          <a:bodyPr/>
          <a:lstStyle/>
          <a:p>
            <a:r>
              <a:rPr lang="en-US" err="1"/>
              <a:t>Attelle</a:t>
            </a:r>
            <a:r>
              <a:rPr lang="en-US"/>
              <a:t> </a:t>
            </a:r>
            <a:r>
              <a:rPr lang="en-US" err="1"/>
              <a:t>poignet</a:t>
            </a:r>
            <a:r>
              <a:rPr lang="en-US"/>
              <a:t> adjustable Custom Dial </a:t>
            </a:r>
            <a:r>
              <a:rPr lang="en-US" sz="2400">
                <a:solidFill>
                  <a:schemeClr val="tx1">
                    <a:lumMod val="50000"/>
                    <a:lumOff val="50000"/>
                  </a:schemeClr>
                </a:solidFill>
              </a:rPr>
              <a:t>601602 611612</a:t>
            </a:r>
            <a:endParaRPr lang="en-US"/>
          </a:p>
        </p:txBody>
      </p:sp>
      <p:pic>
        <p:nvPicPr>
          <p:cNvPr id="15" name="Picture 14">
            <a:extLst>
              <a:ext uri="{FF2B5EF4-FFF2-40B4-BE49-F238E27FC236}">
                <a16:creationId xmlns:a16="http://schemas.microsoft.com/office/drawing/2014/main" id="{35860E67-7DC2-4534-BDC3-878D10DB6FB4}"/>
              </a:ext>
            </a:extLst>
          </p:cNvPr>
          <p:cNvPicPr>
            <a:picLocks noChangeAspect="1"/>
          </p:cNvPicPr>
          <p:nvPr/>
        </p:nvPicPr>
        <p:blipFill>
          <a:blip r:embed="rId8"/>
          <a:stretch>
            <a:fillRect/>
          </a:stretch>
        </p:blipFill>
        <p:spPr>
          <a:xfrm>
            <a:off x="122351" y="942604"/>
            <a:ext cx="1869097" cy="4731894"/>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grpSp>
        <p:nvGrpSpPr>
          <p:cNvPr id="5" name="Group 4">
            <a:extLst>
              <a:ext uri="{FF2B5EF4-FFF2-40B4-BE49-F238E27FC236}">
                <a16:creationId xmlns:a16="http://schemas.microsoft.com/office/drawing/2014/main" id="{3E552C16-7904-4368-B2DF-E9B37C92C143}"/>
              </a:ext>
            </a:extLst>
          </p:cNvPr>
          <p:cNvGrpSpPr/>
          <p:nvPr/>
        </p:nvGrpSpPr>
        <p:grpSpPr>
          <a:xfrm>
            <a:off x="2857072" y="1324397"/>
            <a:ext cx="6424353" cy="4096107"/>
            <a:chOff x="2961847" y="1328553"/>
            <a:chExt cx="6424353" cy="4096107"/>
          </a:xfrm>
        </p:grpSpPr>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235452"/>
              <a:chOff x="8379545" y="2391714"/>
              <a:chExt cx="1972306" cy="1210158"/>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904426"/>
              </a:xfrm>
              <a:prstGeom prst="rect">
                <a:avLst/>
              </a:prstGeom>
              <a:noFill/>
            </p:spPr>
            <p:txBody>
              <a:bodyPr wrap="square" lIns="0" tIns="0" rIns="0" bIns="0" rtlCol="0">
                <a:spAutoFit/>
              </a:bodyPr>
              <a:lstStyle/>
              <a:p>
                <a:r>
                  <a:rPr lang="en-US" sz="1500">
                    <a:solidFill>
                      <a:prstClr val="black"/>
                    </a:solidFill>
                    <a:latin typeface="3M Circular TT Book"/>
                  </a:rPr>
                  <a:t>Support </a:t>
                </a:r>
                <a:r>
                  <a:rPr lang="en-US" sz="1500" err="1">
                    <a:solidFill>
                      <a:prstClr val="black"/>
                    </a:solidFill>
                    <a:latin typeface="3M Circular TT Book"/>
                  </a:rPr>
                  <a:t>en</a:t>
                </a:r>
                <a:r>
                  <a:rPr lang="en-US" sz="1500">
                    <a:solidFill>
                      <a:prstClr val="black"/>
                    </a:solidFill>
                    <a:latin typeface="3M Circular TT Book"/>
                  </a:rPr>
                  <a:t> </a:t>
                </a:r>
                <a:r>
                  <a:rPr lang="en-US" sz="1500" err="1">
                    <a:solidFill>
                      <a:prstClr val="black"/>
                    </a:solidFill>
                    <a:latin typeface="3M Circular TT Book"/>
                  </a:rPr>
                  <a:t>cas</a:t>
                </a:r>
                <a:r>
                  <a:rPr lang="en-US" sz="1500">
                    <a:solidFill>
                      <a:prstClr val="black"/>
                    </a:solidFill>
                    <a:latin typeface="3M Circular TT Book"/>
                  </a:rPr>
                  <a:t> de </a:t>
                </a:r>
                <a:r>
                  <a:rPr lang="en-US" sz="1500" err="1">
                    <a:solidFill>
                      <a:prstClr val="black"/>
                    </a:solidFill>
                    <a:latin typeface="3M Circular TT Book"/>
                  </a:rPr>
                  <a:t>symptômes</a:t>
                </a:r>
                <a:r>
                  <a:rPr lang="en-US" sz="1500">
                    <a:solidFill>
                      <a:prstClr val="black"/>
                    </a:solidFill>
                    <a:latin typeface="3M Circular TT Book"/>
                  </a:rPr>
                  <a:t> du syndrome de Canal </a:t>
                </a:r>
                <a:r>
                  <a:rPr lang="en-US" sz="1500" err="1">
                    <a:solidFill>
                      <a:prstClr val="black"/>
                    </a:solidFill>
                    <a:latin typeface="3M Circular TT Book"/>
                  </a:rPr>
                  <a:t>Carpien</a:t>
                </a:r>
                <a:r>
                  <a:rPr lang="en-US" sz="1500">
                    <a:solidFill>
                      <a:prstClr val="black"/>
                    </a:solidFill>
                    <a:latin typeface="3M Circular TT Book"/>
                  </a:rPr>
                  <a:t>, </a:t>
                </a:r>
                <a:r>
                  <a:rPr lang="en-US" sz="1500" err="1">
                    <a:solidFill>
                      <a:prstClr val="black"/>
                    </a:solidFill>
                    <a:latin typeface="3M Circular TT Book"/>
                  </a:rPr>
                  <a:t>poignets</a:t>
                </a:r>
                <a:r>
                  <a:rPr lang="en-US" sz="1500">
                    <a:solidFill>
                      <a:prstClr val="black"/>
                    </a:solidFill>
                    <a:latin typeface="3M Circular TT Book"/>
                  </a:rPr>
                  <a:t> </a:t>
                </a:r>
                <a:r>
                  <a:rPr lang="en-US" sz="1500" err="1">
                    <a:solidFill>
                      <a:prstClr val="black"/>
                    </a:solidFill>
                    <a:latin typeface="3M Circular TT Book"/>
                  </a:rPr>
                  <a:t>faibles</a:t>
                </a:r>
                <a:r>
                  <a:rPr lang="en-US" sz="1500">
                    <a:solidFill>
                      <a:prstClr val="black"/>
                    </a:solidFill>
                    <a:latin typeface="3M Circular TT Book"/>
                  </a:rPr>
                  <a:t> </a:t>
                </a:r>
                <a:r>
                  <a:rPr lang="en-US" sz="1500" err="1">
                    <a:solidFill>
                      <a:prstClr val="black"/>
                    </a:solidFill>
                    <a:latin typeface="3M Circular TT Book"/>
                  </a:rPr>
                  <a:t>ou</a:t>
                </a:r>
                <a:r>
                  <a:rPr lang="en-US" sz="1500">
                    <a:solidFill>
                      <a:prstClr val="black"/>
                    </a:solidFill>
                    <a:latin typeface="3M Circular TT Book"/>
                  </a:rPr>
                  <a:t> </a:t>
                </a:r>
                <a:r>
                  <a:rPr lang="en-US" sz="1500" err="1">
                    <a:solidFill>
                      <a:prstClr val="black"/>
                    </a:solidFill>
                    <a:latin typeface="3M Circular TT Book"/>
                  </a:rPr>
                  <a:t>blessés</a:t>
                </a:r>
                <a:endParaRPr lang="en-US" sz="1500">
                  <a:solidFill>
                    <a:prstClr val="black"/>
                  </a:solidFill>
                  <a:latin typeface="3M Circular TT Book"/>
                </a:endParaRPr>
              </a:p>
            </p:txBody>
          </p:sp>
        </p:grpSp>
        <p:grpSp>
          <p:nvGrpSpPr>
            <p:cNvPr id="22" name="Group 21">
              <a:extLst>
                <a:ext uri="{FF2B5EF4-FFF2-40B4-BE49-F238E27FC236}">
                  <a16:creationId xmlns:a16="http://schemas.microsoft.com/office/drawing/2014/main" id="{B3F39177-3BDA-4BDD-94D3-23C25C3214D7}"/>
                </a:ext>
              </a:extLst>
            </p:cNvPr>
            <p:cNvGrpSpPr/>
            <p:nvPr/>
          </p:nvGrpSpPr>
          <p:grpSpPr>
            <a:xfrm>
              <a:off x="6713666" y="2848339"/>
              <a:ext cx="2473984" cy="562643"/>
              <a:chOff x="8379545" y="3326496"/>
              <a:chExt cx="1849649" cy="551124"/>
            </a:xfrm>
          </p:grpSpPr>
          <p:sp>
            <p:nvSpPr>
              <p:cNvPr id="40" name="TextBox 39">
                <a:extLst>
                  <a:ext uri="{FF2B5EF4-FFF2-40B4-BE49-F238E27FC236}">
                    <a16:creationId xmlns:a16="http://schemas.microsoft.com/office/drawing/2014/main" id="{A9B5AF6A-FE05-45E2-A921-C95BB7B54E80}"/>
                  </a:ext>
                </a:extLst>
              </p:cNvPr>
              <p:cNvSpPr txBox="1"/>
              <p:nvPr/>
            </p:nvSpPr>
            <p:spPr>
              <a:xfrm>
                <a:off x="8379545" y="3326496"/>
                <a:ext cx="1849649" cy="241180"/>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sp>
            <p:nvSpPr>
              <p:cNvPr id="41" name="TextBox 40">
                <a:extLst>
                  <a:ext uri="{FF2B5EF4-FFF2-40B4-BE49-F238E27FC236}">
                    <a16:creationId xmlns:a16="http://schemas.microsoft.com/office/drawing/2014/main" id="{1E687366-7B3D-48F3-9594-217E041DBBFE}"/>
                  </a:ext>
                </a:extLst>
              </p:cNvPr>
              <p:cNvSpPr txBox="1"/>
              <p:nvPr/>
            </p:nvSpPr>
            <p:spPr>
              <a:xfrm>
                <a:off x="8379545" y="3651514"/>
                <a:ext cx="1820176" cy="226106"/>
              </a:xfrm>
              <a:prstGeom prst="rect">
                <a:avLst/>
              </a:prstGeom>
              <a:noFill/>
            </p:spPr>
            <p:txBody>
              <a:bodyPr wrap="square" lIns="0" tIns="0" rIns="0" bIns="0" rtlCol="0">
                <a:spAutoFit/>
              </a:bodyPr>
              <a:lstStyle/>
              <a:p>
                <a:r>
                  <a:rPr lang="en-US" sz="1500" err="1">
                    <a:solidFill>
                      <a:prstClr val="black"/>
                    </a:solidFill>
                    <a:latin typeface="3M Circular TT Book"/>
                  </a:rPr>
                  <a:t>Taille</a:t>
                </a:r>
                <a:r>
                  <a:rPr lang="en-US" sz="1500">
                    <a:solidFill>
                      <a:prstClr val="black"/>
                    </a:solidFill>
                    <a:latin typeface="3M Circular TT Book"/>
                  </a:rPr>
                  <a:t> Unique (</a:t>
                </a:r>
                <a:r>
                  <a:rPr lang="en-US" sz="1500" err="1">
                    <a:solidFill>
                      <a:prstClr val="black"/>
                    </a:solidFill>
                    <a:latin typeface="3M Circular TT Book"/>
                  </a:rPr>
                  <a:t>Ajustable</a:t>
                </a:r>
                <a:r>
                  <a:rPr lang="en-US" sz="1500">
                    <a:solidFill>
                      <a:prstClr val="black"/>
                    </a:solidFill>
                    <a:latin typeface="3M Circular TT Book"/>
                  </a:rPr>
                  <a:t>)</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32" name="Oval 31">
              <a:extLst>
                <a:ext uri="{FF2B5EF4-FFF2-40B4-BE49-F238E27FC236}">
                  <a16:creationId xmlns:a16="http://schemas.microsoft.com/office/drawing/2014/main" id="{125E5758-23DC-4898-A768-D1B3705D7720}"/>
                </a:ext>
              </a:extLst>
            </p:cNvPr>
            <p:cNvSpPr/>
            <p:nvPr/>
          </p:nvSpPr>
          <p:spPr>
            <a:xfrm>
              <a:off x="2966771" y="427667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sp>
        <p:nvSpPr>
          <p:cNvPr id="45" name="Oval 44">
            <a:extLst>
              <a:ext uri="{FF2B5EF4-FFF2-40B4-BE49-F238E27FC236}">
                <a16:creationId xmlns:a16="http://schemas.microsoft.com/office/drawing/2014/main" id="{85D49865-AF70-40D5-9BCA-7C37A77BA053}"/>
              </a:ext>
            </a:extLst>
          </p:cNvPr>
          <p:cNvSpPr/>
          <p:nvPr/>
        </p:nvSpPr>
        <p:spPr>
          <a:xfrm>
            <a:off x="627900" y="3342402"/>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46" name="Oval 45">
            <a:extLst>
              <a:ext uri="{FF2B5EF4-FFF2-40B4-BE49-F238E27FC236}">
                <a16:creationId xmlns:a16="http://schemas.microsoft.com/office/drawing/2014/main" id="{FE92C2CB-774F-49BC-97F9-6D33AFB4D8E8}"/>
              </a:ext>
            </a:extLst>
          </p:cNvPr>
          <p:cNvSpPr/>
          <p:nvPr/>
        </p:nvSpPr>
        <p:spPr>
          <a:xfrm>
            <a:off x="1107549" y="3531199"/>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47" name="Oval 46">
            <a:extLst>
              <a:ext uri="{FF2B5EF4-FFF2-40B4-BE49-F238E27FC236}">
                <a16:creationId xmlns:a16="http://schemas.microsoft.com/office/drawing/2014/main" id="{5E259DE6-C62D-4034-9AF0-59478D1EE246}"/>
              </a:ext>
            </a:extLst>
          </p:cNvPr>
          <p:cNvSpPr/>
          <p:nvPr/>
        </p:nvSpPr>
        <p:spPr>
          <a:xfrm>
            <a:off x="1147608" y="240954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51" name="TextBox 50">
            <a:extLst>
              <a:ext uri="{FF2B5EF4-FFF2-40B4-BE49-F238E27FC236}">
                <a16:creationId xmlns:a16="http://schemas.microsoft.com/office/drawing/2014/main" id="{65458A27-C044-4517-9EDA-991DF0725F78}"/>
              </a:ext>
            </a:extLst>
          </p:cNvPr>
          <p:cNvSpPr txBox="1"/>
          <p:nvPr/>
        </p:nvSpPr>
        <p:spPr>
          <a:xfrm>
            <a:off x="2989958" y="2473968"/>
            <a:ext cx="3026809" cy="215444"/>
          </a:xfrm>
          <a:prstGeom prst="rect">
            <a:avLst/>
          </a:prstGeom>
          <a:noFill/>
        </p:spPr>
        <p:txBody>
          <a:bodyPr wrap="square" lIns="0" tIns="0" rIns="0" bIns="0" rtlCol="0">
            <a:spAutoFit/>
          </a:bodyPr>
          <a:lstStyle/>
          <a:p>
            <a:r>
              <a:rPr lang="en-US" sz="1400">
                <a:solidFill>
                  <a:prstClr val="black"/>
                </a:solidFill>
                <a:latin typeface="3M Circular TT Bold"/>
              </a:rPr>
              <a:t>CARACTERISTIQUES PRINCIPALES</a:t>
            </a:r>
          </a:p>
        </p:txBody>
      </p:sp>
      <p:sp>
        <p:nvSpPr>
          <p:cNvPr id="52" name="TextBox 51">
            <a:extLst>
              <a:ext uri="{FF2B5EF4-FFF2-40B4-BE49-F238E27FC236}">
                <a16:creationId xmlns:a16="http://schemas.microsoft.com/office/drawing/2014/main" id="{F17D6876-C5DD-4F94-BA25-9FD71FC93721}"/>
              </a:ext>
            </a:extLst>
          </p:cNvPr>
          <p:cNvSpPr txBox="1"/>
          <p:nvPr/>
        </p:nvSpPr>
        <p:spPr>
          <a:xfrm>
            <a:off x="3016029" y="1314020"/>
            <a:ext cx="2974064" cy="923330"/>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Le design </a:t>
            </a:r>
            <a:r>
              <a:rPr lang="en-US" sz="1500" i="1" err="1">
                <a:solidFill>
                  <a:prstClr val="black"/>
                </a:solidFill>
                <a:latin typeface="3M Circular TT Bold" panose="020B0804020101010102" pitchFamily="34" charset="0"/>
                <a:cs typeface="3M Circular TT Bold" panose="020B0804020101010102" pitchFamily="34" charset="0"/>
              </a:rPr>
              <a:t>innovateur</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donne</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ajustage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personnalisé</a:t>
            </a:r>
            <a:r>
              <a:rPr lang="en-US" sz="1500" i="1">
                <a:solidFill>
                  <a:prstClr val="black"/>
                </a:solidFill>
                <a:latin typeface="3M Circular TT Bold" panose="020B0804020101010102" pitchFamily="34" charset="0"/>
                <a:cs typeface="3M Circular TT Bold" panose="020B0804020101010102" pitchFamily="34" charset="0"/>
              </a:rPr>
              <a:t> et aide à </a:t>
            </a:r>
            <a:r>
              <a:rPr lang="en-US" sz="1500" i="1" err="1">
                <a:solidFill>
                  <a:prstClr val="black"/>
                </a:solidFill>
                <a:latin typeface="3M Circular TT Bold" panose="020B0804020101010102" pitchFamily="34" charset="0"/>
                <a:cs typeface="3M Circular TT Bold" panose="020B0804020101010102" pitchFamily="34" charset="0"/>
              </a:rPr>
              <a:t>soulager</a:t>
            </a:r>
            <a:r>
              <a:rPr lang="en-US" sz="1500" i="1">
                <a:solidFill>
                  <a:prstClr val="black"/>
                </a:solidFill>
                <a:latin typeface="3M Circular TT Bold" panose="020B0804020101010102" pitchFamily="34" charset="0"/>
                <a:cs typeface="3M Circular TT Bold" panose="020B0804020101010102" pitchFamily="34" charset="0"/>
              </a:rPr>
              <a:t> les </a:t>
            </a:r>
            <a:r>
              <a:rPr lang="en-US" sz="1500" i="1" err="1">
                <a:solidFill>
                  <a:prstClr val="black"/>
                </a:solidFill>
                <a:latin typeface="3M Circular TT Bold" panose="020B0804020101010102" pitchFamily="34" charset="0"/>
                <a:cs typeface="3M Circular TT Bold" panose="020B0804020101010102" pitchFamily="34" charset="0"/>
              </a:rPr>
              <a:t>symptômes</a:t>
            </a:r>
            <a:r>
              <a:rPr lang="en-US" sz="1500" i="1">
                <a:solidFill>
                  <a:prstClr val="black"/>
                </a:solidFill>
                <a:latin typeface="3M Circular TT Bold" panose="020B0804020101010102" pitchFamily="34" charset="0"/>
                <a:cs typeface="3M Circular TT Bold" panose="020B0804020101010102" pitchFamily="34" charset="0"/>
              </a:rPr>
              <a:t> du syndrome du Canal </a:t>
            </a:r>
            <a:r>
              <a:rPr lang="en-US" sz="1500" i="1" err="1">
                <a:solidFill>
                  <a:prstClr val="black"/>
                </a:solidFill>
                <a:latin typeface="3M Circular TT Bold" panose="020B0804020101010102" pitchFamily="34" charset="0"/>
                <a:cs typeface="3M Circular TT Bold" panose="020B0804020101010102" pitchFamily="34" charset="0"/>
              </a:rPr>
              <a:t>Carpien</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53" name="TextBox 52">
            <a:extLst>
              <a:ext uri="{FF2B5EF4-FFF2-40B4-BE49-F238E27FC236}">
                <a16:creationId xmlns:a16="http://schemas.microsoft.com/office/drawing/2014/main" id="{D132CC8E-0068-4CA4-8C72-0CF9A08F4B82}"/>
              </a:ext>
            </a:extLst>
          </p:cNvPr>
          <p:cNvSpPr txBox="1"/>
          <p:nvPr/>
        </p:nvSpPr>
        <p:spPr>
          <a:xfrm>
            <a:off x="2892022" y="2859733"/>
            <a:ext cx="3098071"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Deux </a:t>
            </a:r>
            <a:r>
              <a:rPr lang="en-US" sz="1500" b="1" err="1">
                <a:solidFill>
                  <a:schemeClr val="accent3">
                    <a:lumMod val="50000"/>
                  </a:schemeClr>
                </a:solidFill>
              </a:rPr>
              <a:t>cadrans</a:t>
            </a:r>
            <a:r>
              <a:rPr lang="en-US" sz="1500" b="1">
                <a:solidFill>
                  <a:schemeClr val="accent3">
                    <a:lumMod val="50000"/>
                  </a:schemeClr>
                </a:solidFill>
              </a:rPr>
              <a:t> </a:t>
            </a:r>
            <a:r>
              <a:rPr lang="en-US" sz="1500" b="1" err="1">
                <a:solidFill>
                  <a:schemeClr val="accent3">
                    <a:lumMod val="50000"/>
                  </a:schemeClr>
                </a:solidFill>
              </a:rPr>
              <a:t>réglables</a:t>
            </a:r>
            <a:r>
              <a:rPr lang="en-US" sz="1500" b="1">
                <a:solidFill>
                  <a:schemeClr val="accent3">
                    <a:lumMod val="50000"/>
                  </a:schemeClr>
                </a:solidFill>
              </a:rPr>
              <a:t> </a:t>
            </a:r>
            <a:r>
              <a:rPr lang="en-US" sz="1500" err="1"/>
              <a:t>offrent</a:t>
            </a:r>
            <a:r>
              <a:rPr lang="en-US" sz="1500"/>
              <a:t> un </a:t>
            </a:r>
            <a:r>
              <a:rPr lang="en-US" sz="1500" err="1"/>
              <a:t>ajustement</a:t>
            </a:r>
            <a:r>
              <a:rPr lang="en-US" sz="1500"/>
              <a:t> </a:t>
            </a:r>
            <a:r>
              <a:rPr lang="en-US" sz="1500" err="1"/>
              <a:t>personnalisé</a:t>
            </a:r>
            <a:r>
              <a:rPr lang="en-US" sz="1500"/>
              <a:t> et </a:t>
            </a:r>
            <a:r>
              <a:rPr lang="en-US" sz="1500" err="1"/>
              <a:t>une</a:t>
            </a:r>
            <a:r>
              <a:rPr lang="en-US" sz="1500"/>
              <a:t> stabilization </a:t>
            </a:r>
            <a:r>
              <a:rPr lang="en-US" sz="1500" err="1"/>
              <a:t>ferme</a:t>
            </a:r>
            <a:endParaRPr lang="en-US" sz="1500"/>
          </a:p>
          <a:p>
            <a:pPr marL="342900" indent="-342900">
              <a:buFont typeface="Arial" panose="020B0604020202020204" pitchFamily="34" charset="0"/>
              <a:buChar char="•"/>
            </a:pPr>
            <a:r>
              <a:rPr lang="en-US" sz="1500"/>
              <a:t>Le </a:t>
            </a:r>
            <a:r>
              <a:rPr lang="en-US" sz="1500" err="1"/>
              <a:t>système</a:t>
            </a:r>
            <a:r>
              <a:rPr lang="en-US" sz="1500"/>
              <a:t> de </a:t>
            </a:r>
            <a:r>
              <a:rPr lang="en-US" sz="1500" err="1"/>
              <a:t>laçage</a:t>
            </a:r>
            <a:r>
              <a:rPr lang="en-US" sz="1500"/>
              <a:t> à </a:t>
            </a:r>
            <a:r>
              <a:rPr lang="en-US" sz="1500" err="1"/>
              <a:t>cadran</a:t>
            </a:r>
            <a:r>
              <a:rPr lang="en-US" sz="1500"/>
              <a:t> durable </a:t>
            </a:r>
            <a:r>
              <a:rPr lang="en-US" sz="1500" err="1"/>
              <a:t>élimine</a:t>
            </a:r>
            <a:r>
              <a:rPr lang="en-US" sz="1500"/>
              <a:t> </a:t>
            </a:r>
            <a:r>
              <a:rPr lang="en-US" sz="1500" err="1"/>
              <a:t>l’utilisation</a:t>
            </a:r>
            <a:r>
              <a:rPr lang="en-US" sz="1500"/>
              <a:t> de </a:t>
            </a:r>
            <a:r>
              <a:rPr lang="en-US" sz="1500" err="1"/>
              <a:t>sangles</a:t>
            </a:r>
            <a:r>
              <a:rPr lang="en-US" sz="1500"/>
              <a:t> et </a:t>
            </a:r>
            <a:r>
              <a:rPr lang="en-US" sz="1500" err="1"/>
              <a:t>stabilise</a:t>
            </a:r>
            <a:endParaRPr lang="en-US" sz="1500"/>
          </a:p>
          <a:p>
            <a:pPr marL="342900" indent="-342900">
              <a:buFont typeface="Arial" panose="020B0604020202020204" pitchFamily="34" charset="0"/>
              <a:buChar char="•"/>
            </a:pPr>
            <a:r>
              <a:rPr lang="en-US" sz="1500" err="1"/>
              <a:t>Profil</a:t>
            </a:r>
            <a:r>
              <a:rPr lang="en-US" sz="1500"/>
              <a:t> bas, </a:t>
            </a:r>
            <a:r>
              <a:rPr lang="en-US" sz="1500" err="1"/>
              <a:t>ergonomique</a:t>
            </a:r>
            <a:r>
              <a:rPr lang="en-US" sz="1500"/>
              <a:t> </a:t>
            </a:r>
            <a:r>
              <a:rPr lang="en-US" sz="1500" err="1"/>
              <a:t>permettant</a:t>
            </a:r>
            <a:r>
              <a:rPr lang="en-US" sz="1500"/>
              <a:t> un </a:t>
            </a:r>
            <a:r>
              <a:rPr lang="en-US" sz="1500" err="1">
                <a:solidFill>
                  <a:schemeClr val="accent3">
                    <a:lumMod val="75000"/>
                  </a:schemeClr>
                </a:solidFill>
              </a:rPr>
              <a:t>mouvement</a:t>
            </a:r>
            <a:r>
              <a:rPr lang="en-US" sz="1500">
                <a:solidFill>
                  <a:schemeClr val="accent3">
                    <a:lumMod val="75000"/>
                  </a:schemeClr>
                </a:solidFill>
              </a:rPr>
              <a:t> libre des </a:t>
            </a:r>
            <a:r>
              <a:rPr lang="en-US" sz="1500" err="1">
                <a:solidFill>
                  <a:schemeClr val="accent3">
                    <a:lumMod val="75000"/>
                  </a:schemeClr>
                </a:solidFill>
              </a:rPr>
              <a:t>doigts</a:t>
            </a:r>
            <a:endParaRPr lang="en-US" sz="1500" b="1">
              <a:solidFill>
                <a:schemeClr val="accent3">
                  <a:lumMod val="75000"/>
                </a:schemeClr>
              </a:solidFill>
            </a:endParaRPr>
          </a:p>
        </p:txBody>
      </p:sp>
      <p:pic>
        <p:nvPicPr>
          <p:cNvPr id="6" name="Picture 5">
            <a:extLst>
              <a:ext uri="{FF2B5EF4-FFF2-40B4-BE49-F238E27FC236}">
                <a16:creationId xmlns:a16="http://schemas.microsoft.com/office/drawing/2014/main" id="{2969B322-88F3-4049-BF50-EF0B457AEC37}"/>
              </a:ext>
            </a:extLst>
          </p:cNvPr>
          <p:cNvPicPr>
            <a:picLocks noChangeAspect="1"/>
          </p:cNvPicPr>
          <p:nvPr/>
        </p:nvPicPr>
        <p:blipFill>
          <a:blip r:embed="rId9"/>
          <a:stretch>
            <a:fillRect/>
          </a:stretch>
        </p:blipFill>
        <p:spPr>
          <a:xfrm>
            <a:off x="6778342" y="4488480"/>
            <a:ext cx="638175" cy="600075"/>
          </a:xfrm>
          <a:prstGeom prst="rect">
            <a:avLst/>
          </a:prstGeom>
        </p:spPr>
      </p:pic>
      <p:pic>
        <p:nvPicPr>
          <p:cNvPr id="60" name="Picture 59">
            <a:extLst>
              <a:ext uri="{FF2B5EF4-FFF2-40B4-BE49-F238E27FC236}">
                <a16:creationId xmlns:a16="http://schemas.microsoft.com/office/drawing/2014/main" id="{F1800697-F835-485B-B914-870D7A5F98C6}"/>
              </a:ext>
            </a:extLst>
          </p:cNvPr>
          <p:cNvPicPr>
            <a:picLocks noChangeAspect="1"/>
          </p:cNvPicPr>
          <p:nvPr/>
        </p:nvPicPr>
        <p:blipFill>
          <a:blip r:embed="rId10"/>
          <a:stretch>
            <a:fillRect/>
          </a:stretch>
        </p:blipFill>
        <p:spPr>
          <a:xfrm>
            <a:off x="7995739" y="4345332"/>
            <a:ext cx="721207" cy="966418"/>
          </a:xfrm>
          <a:prstGeom prst="rect">
            <a:avLst/>
          </a:prstGeom>
        </p:spPr>
      </p:pic>
      <p:pic>
        <p:nvPicPr>
          <p:cNvPr id="7" name="Picture 6">
            <a:extLst>
              <a:ext uri="{FF2B5EF4-FFF2-40B4-BE49-F238E27FC236}">
                <a16:creationId xmlns:a16="http://schemas.microsoft.com/office/drawing/2014/main" id="{593081FA-89BE-4FAD-A85F-6980F4824ACE}"/>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50070" y="3289954"/>
            <a:ext cx="1788602" cy="2555250"/>
          </a:xfrm>
          <a:prstGeom prst="rect">
            <a:avLst/>
          </a:prstGeom>
        </p:spPr>
      </p:pic>
      <p:pic>
        <p:nvPicPr>
          <p:cNvPr id="3" name="Grafik 2">
            <a:extLst>
              <a:ext uri="{FF2B5EF4-FFF2-40B4-BE49-F238E27FC236}">
                <a16:creationId xmlns:a16="http://schemas.microsoft.com/office/drawing/2014/main" id="{8BE9EA8D-1EC4-4E2B-85F4-4E167E8882A6}"/>
              </a:ext>
            </a:extLst>
          </p:cNvPr>
          <p:cNvPicPr>
            <a:picLocks noChangeAspect="1"/>
          </p:cNvPicPr>
          <p:nvPr/>
        </p:nvPicPr>
        <p:blipFill>
          <a:blip r:embed="rId12"/>
          <a:stretch>
            <a:fillRect/>
          </a:stretch>
        </p:blipFill>
        <p:spPr>
          <a:xfrm>
            <a:off x="10048972" y="1"/>
            <a:ext cx="2143027" cy="5876042"/>
          </a:xfrm>
          <a:prstGeom prst="rect">
            <a:avLst/>
          </a:prstGeom>
        </p:spPr>
      </p:pic>
    </p:spTree>
    <p:extLst>
      <p:ext uri="{BB962C8B-B14F-4D97-AF65-F5344CB8AC3E}">
        <p14:creationId xmlns:p14="http://schemas.microsoft.com/office/powerpoint/2010/main" val="356619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767B046C-B6DC-41F6-937F-A0DD38AB15E5}"/>
              </a:ext>
            </a:extLst>
          </p:cNvPr>
          <p:cNvGraphicFramePr>
            <a:graphicFrameLocks/>
          </p:cNvGraphicFramePr>
          <p:nvPr/>
        </p:nvGraphicFramePr>
        <p:xfrm>
          <a:off x="6844105" y="3373987"/>
          <a:ext cx="4572000" cy="2628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B4370EF5-EB48-402F-ABDB-DDC2E33AF0C8}"/>
              </a:ext>
            </a:extLst>
          </p:cNvPr>
          <p:cNvGraphicFramePr>
            <a:graphicFrameLocks/>
          </p:cNvGraphicFramePr>
          <p:nvPr/>
        </p:nvGraphicFramePr>
        <p:xfrm>
          <a:off x="6596694" y="634705"/>
          <a:ext cx="4572000" cy="2628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B629C236-E00D-4DAE-81B0-2E985814B03D}"/>
              </a:ext>
            </a:extLst>
          </p:cNvPr>
          <p:cNvGraphicFramePr>
            <a:graphicFrameLocks/>
          </p:cNvGraphicFramePr>
          <p:nvPr/>
        </p:nvGraphicFramePr>
        <p:xfrm>
          <a:off x="-59450" y="715030"/>
          <a:ext cx="6037599" cy="523611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a:extLst>
              <a:ext uri="{FF2B5EF4-FFF2-40B4-BE49-F238E27FC236}">
                <a16:creationId xmlns:a16="http://schemas.microsoft.com/office/drawing/2014/main" id="{3B54D3E9-E945-4457-AF67-643A5F47FEE2}"/>
              </a:ext>
            </a:extLst>
          </p:cNvPr>
          <p:cNvSpPr>
            <a:spLocks noGrp="1"/>
          </p:cNvSpPr>
          <p:nvPr>
            <p:ph type="body" sz="quarter" idx="10"/>
          </p:nvPr>
        </p:nvSpPr>
        <p:spPr/>
        <p:txBody>
          <a:bodyPr/>
          <a:lstStyle/>
          <a:p>
            <a:r>
              <a:rPr lang="en-US"/>
              <a:t>Wrist &amp; Thumb braces</a:t>
            </a:r>
          </a:p>
        </p:txBody>
      </p:sp>
      <p:pic>
        <p:nvPicPr>
          <p:cNvPr id="6" name="Picture 5">
            <a:extLst>
              <a:ext uri="{FF2B5EF4-FFF2-40B4-BE49-F238E27FC236}">
                <a16:creationId xmlns:a16="http://schemas.microsoft.com/office/drawing/2014/main" id="{F7795272-30F5-469C-A75E-237B1BA1210C}"/>
              </a:ext>
            </a:extLst>
          </p:cNvPr>
          <p:cNvPicPr>
            <a:picLocks noChangeAspect="1"/>
          </p:cNvPicPr>
          <p:nvPr/>
        </p:nvPicPr>
        <p:blipFill>
          <a:blip r:embed="rId5"/>
          <a:stretch>
            <a:fillRect/>
          </a:stretch>
        </p:blipFill>
        <p:spPr>
          <a:xfrm>
            <a:off x="10682919" y="2059537"/>
            <a:ext cx="485775" cy="1019175"/>
          </a:xfrm>
          <a:prstGeom prst="rect">
            <a:avLst/>
          </a:prstGeom>
        </p:spPr>
      </p:pic>
      <p:pic>
        <p:nvPicPr>
          <p:cNvPr id="7" name="Picture 6">
            <a:extLst>
              <a:ext uri="{FF2B5EF4-FFF2-40B4-BE49-F238E27FC236}">
                <a16:creationId xmlns:a16="http://schemas.microsoft.com/office/drawing/2014/main" id="{F7F4EE78-17DE-4E6A-90BE-0398D8F9AC5C}"/>
              </a:ext>
            </a:extLst>
          </p:cNvPr>
          <p:cNvPicPr>
            <a:picLocks noChangeAspect="1"/>
          </p:cNvPicPr>
          <p:nvPr/>
        </p:nvPicPr>
        <p:blipFill>
          <a:blip r:embed="rId6"/>
          <a:stretch>
            <a:fillRect/>
          </a:stretch>
        </p:blipFill>
        <p:spPr>
          <a:xfrm>
            <a:off x="4590737" y="5213763"/>
            <a:ext cx="508505" cy="651522"/>
          </a:xfrm>
          <a:prstGeom prst="rect">
            <a:avLst/>
          </a:prstGeom>
        </p:spPr>
      </p:pic>
      <p:pic>
        <p:nvPicPr>
          <p:cNvPr id="8" name="Picture 7">
            <a:extLst>
              <a:ext uri="{FF2B5EF4-FFF2-40B4-BE49-F238E27FC236}">
                <a16:creationId xmlns:a16="http://schemas.microsoft.com/office/drawing/2014/main" id="{79AD301F-AE75-4FE0-9F62-F39209104395}"/>
              </a:ext>
            </a:extLst>
          </p:cNvPr>
          <p:cNvPicPr>
            <a:picLocks noChangeAspect="1"/>
          </p:cNvPicPr>
          <p:nvPr/>
        </p:nvPicPr>
        <p:blipFill>
          <a:blip r:embed="rId7"/>
          <a:stretch>
            <a:fillRect/>
          </a:stretch>
        </p:blipFill>
        <p:spPr>
          <a:xfrm>
            <a:off x="3906220" y="900473"/>
            <a:ext cx="440960" cy="860234"/>
          </a:xfrm>
          <a:prstGeom prst="rect">
            <a:avLst/>
          </a:prstGeom>
        </p:spPr>
      </p:pic>
      <p:pic>
        <p:nvPicPr>
          <p:cNvPr id="9" name="Picture 8">
            <a:extLst>
              <a:ext uri="{FF2B5EF4-FFF2-40B4-BE49-F238E27FC236}">
                <a16:creationId xmlns:a16="http://schemas.microsoft.com/office/drawing/2014/main" id="{F7CAEE79-916C-4723-99AB-286B9714016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3581" y="2897458"/>
            <a:ext cx="457200" cy="521993"/>
          </a:xfrm>
          <a:prstGeom prst="rect">
            <a:avLst/>
          </a:prstGeom>
        </p:spPr>
      </p:pic>
      <p:pic>
        <p:nvPicPr>
          <p:cNvPr id="10" name="Picture 9">
            <a:extLst>
              <a:ext uri="{FF2B5EF4-FFF2-40B4-BE49-F238E27FC236}">
                <a16:creationId xmlns:a16="http://schemas.microsoft.com/office/drawing/2014/main" id="{73299099-A3F0-4921-8C16-A9D784451D9F}"/>
              </a:ext>
            </a:extLst>
          </p:cNvPr>
          <p:cNvPicPr>
            <a:picLocks noChangeAspect="1"/>
          </p:cNvPicPr>
          <p:nvPr/>
        </p:nvPicPr>
        <p:blipFill>
          <a:blip r:embed="rId9"/>
          <a:stretch>
            <a:fillRect/>
          </a:stretch>
        </p:blipFill>
        <p:spPr>
          <a:xfrm>
            <a:off x="760797" y="857203"/>
            <a:ext cx="469563" cy="930588"/>
          </a:xfrm>
          <a:prstGeom prst="rect">
            <a:avLst/>
          </a:prstGeom>
        </p:spPr>
      </p:pic>
      <p:pic>
        <p:nvPicPr>
          <p:cNvPr id="11" name="Picture 10">
            <a:extLst>
              <a:ext uri="{FF2B5EF4-FFF2-40B4-BE49-F238E27FC236}">
                <a16:creationId xmlns:a16="http://schemas.microsoft.com/office/drawing/2014/main" id="{EBD37B3A-E999-48C0-8D9C-80F7709F2163}"/>
              </a:ext>
            </a:extLst>
          </p:cNvPr>
          <p:cNvPicPr>
            <a:picLocks noChangeAspect="1"/>
          </p:cNvPicPr>
          <p:nvPr/>
        </p:nvPicPr>
        <p:blipFill>
          <a:blip r:embed="rId5"/>
          <a:stretch>
            <a:fillRect/>
          </a:stretch>
        </p:blipFill>
        <p:spPr>
          <a:xfrm>
            <a:off x="5544854" y="2211791"/>
            <a:ext cx="485775" cy="1019175"/>
          </a:xfrm>
          <a:prstGeom prst="rect">
            <a:avLst/>
          </a:prstGeom>
        </p:spPr>
      </p:pic>
      <p:pic>
        <p:nvPicPr>
          <p:cNvPr id="20" name="Picture 19">
            <a:extLst>
              <a:ext uri="{FF2B5EF4-FFF2-40B4-BE49-F238E27FC236}">
                <a16:creationId xmlns:a16="http://schemas.microsoft.com/office/drawing/2014/main" id="{C1DF50BD-497E-47A5-AEF1-7491B80FF500}"/>
              </a:ext>
            </a:extLst>
          </p:cNvPr>
          <p:cNvPicPr>
            <a:picLocks noChangeAspect="1"/>
          </p:cNvPicPr>
          <p:nvPr/>
        </p:nvPicPr>
        <p:blipFill>
          <a:blip r:embed="rId10"/>
          <a:stretch>
            <a:fillRect/>
          </a:stretch>
        </p:blipFill>
        <p:spPr>
          <a:xfrm>
            <a:off x="6054059" y="2175391"/>
            <a:ext cx="466725" cy="762000"/>
          </a:xfrm>
          <a:prstGeom prst="rect">
            <a:avLst/>
          </a:prstGeom>
        </p:spPr>
      </p:pic>
      <p:pic>
        <p:nvPicPr>
          <p:cNvPr id="21" name="Picture 20">
            <a:extLst>
              <a:ext uri="{FF2B5EF4-FFF2-40B4-BE49-F238E27FC236}">
                <a16:creationId xmlns:a16="http://schemas.microsoft.com/office/drawing/2014/main" id="{0FCD3DC9-8271-4E10-A393-C91034615EE5}"/>
              </a:ext>
            </a:extLst>
          </p:cNvPr>
          <p:cNvPicPr>
            <a:picLocks noChangeAspect="1"/>
          </p:cNvPicPr>
          <p:nvPr/>
        </p:nvPicPr>
        <p:blipFill>
          <a:blip r:embed="rId11"/>
          <a:stretch>
            <a:fillRect/>
          </a:stretch>
        </p:blipFill>
        <p:spPr>
          <a:xfrm>
            <a:off x="26207" y="4903260"/>
            <a:ext cx="542925" cy="962025"/>
          </a:xfrm>
          <a:prstGeom prst="rect">
            <a:avLst/>
          </a:prstGeom>
        </p:spPr>
      </p:pic>
      <p:pic>
        <p:nvPicPr>
          <p:cNvPr id="22" name="Picture 21">
            <a:extLst>
              <a:ext uri="{FF2B5EF4-FFF2-40B4-BE49-F238E27FC236}">
                <a16:creationId xmlns:a16="http://schemas.microsoft.com/office/drawing/2014/main" id="{9BB55BA9-9FBE-4A91-AF76-356C7125B79A}"/>
              </a:ext>
            </a:extLst>
          </p:cNvPr>
          <p:cNvPicPr>
            <a:picLocks noChangeAspect="1"/>
          </p:cNvPicPr>
          <p:nvPr/>
        </p:nvPicPr>
        <p:blipFill>
          <a:blip r:embed="rId12"/>
          <a:stretch>
            <a:fillRect/>
          </a:stretch>
        </p:blipFill>
        <p:spPr>
          <a:xfrm>
            <a:off x="10546984" y="763000"/>
            <a:ext cx="457200" cy="790575"/>
          </a:xfrm>
          <a:prstGeom prst="rect">
            <a:avLst/>
          </a:prstGeom>
        </p:spPr>
      </p:pic>
      <p:pic>
        <p:nvPicPr>
          <p:cNvPr id="24" name="Picture 23">
            <a:extLst>
              <a:ext uri="{FF2B5EF4-FFF2-40B4-BE49-F238E27FC236}">
                <a16:creationId xmlns:a16="http://schemas.microsoft.com/office/drawing/2014/main" id="{65CCB1CA-C41E-4868-9A41-AEEA9A8603CF}"/>
              </a:ext>
            </a:extLst>
          </p:cNvPr>
          <p:cNvPicPr>
            <a:picLocks noChangeAspect="1"/>
          </p:cNvPicPr>
          <p:nvPr/>
        </p:nvPicPr>
        <p:blipFill>
          <a:blip r:embed="rId11"/>
          <a:stretch>
            <a:fillRect/>
          </a:stretch>
        </p:blipFill>
        <p:spPr>
          <a:xfrm>
            <a:off x="9976759" y="764080"/>
            <a:ext cx="472242" cy="836780"/>
          </a:xfrm>
          <a:prstGeom prst="rect">
            <a:avLst/>
          </a:prstGeom>
        </p:spPr>
      </p:pic>
      <p:pic>
        <p:nvPicPr>
          <p:cNvPr id="25" name="Picture 24">
            <a:extLst>
              <a:ext uri="{FF2B5EF4-FFF2-40B4-BE49-F238E27FC236}">
                <a16:creationId xmlns:a16="http://schemas.microsoft.com/office/drawing/2014/main" id="{87E89068-9597-4BF0-A831-94DD41D63268}"/>
              </a:ext>
            </a:extLst>
          </p:cNvPr>
          <p:cNvPicPr>
            <a:picLocks noChangeAspect="1"/>
          </p:cNvPicPr>
          <p:nvPr/>
        </p:nvPicPr>
        <p:blipFill>
          <a:blip r:embed="rId12"/>
          <a:stretch>
            <a:fillRect/>
          </a:stretch>
        </p:blipFill>
        <p:spPr>
          <a:xfrm>
            <a:off x="297669" y="1664249"/>
            <a:ext cx="457200" cy="790575"/>
          </a:xfrm>
          <a:prstGeom prst="rect">
            <a:avLst/>
          </a:prstGeom>
        </p:spPr>
      </p:pic>
      <p:pic>
        <p:nvPicPr>
          <p:cNvPr id="26" name="Picture 25">
            <a:extLst>
              <a:ext uri="{FF2B5EF4-FFF2-40B4-BE49-F238E27FC236}">
                <a16:creationId xmlns:a16="http://schemas.microsoft.com/office/drawing/2014/main" id="{C1869D12-4565-4755-A66A-1FD7A0D470C6}"/>
              </a:ext>
            </a:extLst>
          </p:cNvPr>
          <p:cNvPicPr>
            <a:picLocks noChangeAspect="1"/>
          </p:cNvPicPr>
          <p:nvPr/>
        </p:nvPicPr>
        <p:blipFill>
          <a:blip r:embed="rId10"/>
          <a:stretch>
            <a:fillRect/>
          </a:stretch>
        </p:blipFill>
        <p:spPr>
          <a:xfrm>
            <a:off x="10459081" y="4578203"/>
            <a:ext cx="466725" cy="762000"/>
          </a:xfrm>
          <a:prstGeom prst="rect">
            <a:avLst/>
          </a:prstGeom>
        </p:spPr>
      </p:pic>
      <p:pic>
        <p:nvPicPr>
          <p:cNvPr id="27" name="Picture 26">
            <a:extLst>
              <a:ext uri="{FF2B5EF4-FFF2-40B4-BE49-F238E27FC236}">
                <a16:creationId xmlns:a16="http://schemas.microsoft.com/office/drawing/2014/main" id="{DB31652F-4558-4DAD-9E10-3C6F76040CD0}"/>
              </a:ext>
            </a:extLst>
          </p:cNvPr>
          <p:cNvPicPr>
            <a:picLocks noChangeAspect="1"/>
          </p:cNvPicPr>
          <p:nvPr/>
        </p:nvPicPr>
        <p:blipFill>
          <a:blip r:embed="rId6"/>
          <a:stretch>
            <a:fillRect/>
          </a:stretch>
        </p:blipFill>
        <p:spPr>
          <a:xfrm>
            <a:off x="11004184" y="4586182"/>
            <a:ext cx="508505" cy="651522"/>
          </a:xfrm>
          <a:prstGeom prst="rect">
            <a:avLst/>
          </a:prstGeom>
        </p:spPr>
      </p:pic>
      <p:pic>
        <p:nvPicPr>
          <p:cNvPr id="28" name="Picture 27">
            <a:extLst>
              <a:ext uri="{FF2B5EF4-FFF2-40B4-BE49-F238E27FC236}">
                <a16:creationId xmlns:a16="http://schemas.microsoft.com/office/drawing/2014/main" id="{CEB751AE-1EF6-433F-AA35-4A000BD8C189}"/>
              </a:ext>
            </a:extLst>
          </p:cNvPr>
          <p:cNvPicPr>
            <a:picLocks noChangeAspect="1"/>
          </p:cNvPicPr>
          <p:nvPr/>
        </p:nvPicPr>
        <p:blipFill>
          <a:blip r:embed="rId9"/>
          <a:stretch>
            <a:fillRect/>
          </a:stretch>
        </p:blipFill>
        <p:spPr>
          <a:xfrm>
            <a:off x="11587129" y="4578203"/>
            <a:ext cx="469563" cy="930588"/>
          </a:xfrm>
          <a:prstGeom prst="rect">
            <a:avLst/>
          </a:prstGeom>
        </p:spPr>
      </p:pic>
    </p:spTree>
    <p:extLst>
      <p:ext uri="{BB962C8B-B14F-4D97-AF65-F5344CB8AC3E}">
        <p14:creationId xmlns:p14="http://schemas.microsoft.com/office/powerpoint/2010/main" val="398207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AB2813D-9DE1-4BFC-873E-98FC67C8EF70}"/>
              </a:ext>
            </a:extLst>
          </p:cNvPr>
          <p:cNvPicPr>
            <a:picLocks noChangeAspect="1"/>
          </p:cNvPicPr>
          <p:nvPr/>
        </p:nvPicPr>
        <p:blipFill>
          <a:blip r:embed="rId2"/>
          <a:stretch>
            <a:fillRect/>
          </a:stretch>
        </p:blipFill>
        <p:spPr>
          <a:xfrm>
            <a:off x="2949277" y="881389"/>
            <a:ext cx="5063351" cy="4926167"/>
          </a:xfrm>
          <a:prstGeom prst="rect">
            <a:avLst/>
          </a:prstGeom>
          <a:effectLst>
            <a:outerShdw blurRad="482600" dist="38100" algn="l" rotWithShape="0">
              <a:prstClr val="black">
                <a:alpha val="40000"/>
              </a:prstClr>
            </a:outerShdw>
          </a:effectLst>
        </p:spPr>
      </p:pic>
      <p:sp>
        <p:nvSpPr>
          <p:cNvPr id="4" name="Text Placeholder 1">
            <a:extLst>
              <a:ext uri="{FF2B5EF4-FFF2-40B4-BE49-F238E27FC236}">
                <a16:creationId xmlns:a16="http://schemas.microsoft.com/office/drawing/2014/main" id="{D9F43D66-6F5E-48FD-B0AD-ED24B2DDA1C5}"/>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latin typeface="+mj-lt"/>
              </a:rPr>
              <a:t>Coude</a:t>
            </a:r>
            <a:r>
              <a:rPr lang="en-US" sz="3200">
                <a:latin typeface="+mj-lt"/>
              </a:rPr>
              <a:t>/Bras</a:t>
            </a:r>
          </a:p>
        </p:txBody>
      </p:sp>
      <p:sp>
        <p:nvSpPr>
          <p:cNvPr id="12" name="TextBox 8">
            <a:extLst>
              <a:ext uri="{FF2B5EF4-FFF2-40B4-BE49-F238E27FC236}">
                <a16:creationId xmlns:a16="http://schemas.microsoft.com/office/drawing/2014/main" id="{6E173695-420D-4B09-A7BB-7817809ED0B0}"/>
              </a:ext>
            </a:extLst>
          </p:cNvPr>
          <p:cNvSpPr txBox="1"/>
          <p:nvPr/>
        </p:nvSpPr>
        <p:spPr>
          <a:xfrm flipH="1">
            <a:off x="8712367" y="2489181"/>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Coude</a:t>
            </a:r>
            <a:r>
              <a:rPr lang="en-US"/>
              <a:t>/Bras</a:t>
            </a:r>
          </a:p>
        </p:txBody>
      </p:sp>
      <p:cxnSp>
        <p:nvCxnSpPr>
          <p:cNvPr id="25" name="Gerade Verbindung mit Pfeil 24">
            <a:extLst>
              <a:ext uri="{FF2B5EF4-FFF2-40B4-BE49-F238E27FC236}">
                <a16:creationId xmlns:a16="http://schemas.microsoft.com/office/drawing/2014/main" id="{7C53819D-23FB-4247-998B-27B51ACDCEB4}"/>
              </a:ext>
            </a:extLst>
          </p:cNvPr>
          <p:cNvCxnSpPr>
            <a:cxnSpLocks/>
          </p:cNvCxnSpPr>
          <p:nvPr/>
        </p:nvCxnSpPr>
        <p:spPr>
          <a:xfrm>
            <a:off x="5865541" y="2639121"/>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3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0.jpg">
            <a:extLst>
              <a:ext uri="{FF2B5EF4-FFF2-40B4-BE49-F238E27FC236}">
                <a16:creationId xmlns:a16="http://schemas.microsoft.com/office/drawing/2014/main" id="{0B106845-EEC2-4B68-8DE1-2136764296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5801" y="1000852"/>
            <a:ext cx="3982035" cy="4490850"/>
          </a:xfrm>
          <a:prstGeom prst="rect">
            <a:avLst/>
          </a:prstGeom>
          <a:effectLst>
            <a:outerShdw blurRad="482600" dist="38100" algn="l" rotWithShape="0">
              <a:prstClr val="black">
                <a:alpha val="40000"/>
              </a:prstClr>
            </a:outerShdw>
          </a:effectLst>
        </p:spPr>
      </p:pic>
      <p:sp>
        <p:nvSpPr>
          <p:cNvPr id="3" name="Inhaltsplatzhalter 1">
            <a:extLst>
              <a:ext uri="{FF2B5EF4-FFF2-40B4-BE49-F238E27FC236}">
                <a16:creationId xmlns:a16="http://schemas.microsoft.com/office/drawing/2014/main" id="{33477081-F1F7-4228-865C-8FAB5C75FB8C}"/>
              </a:ext>
            </a:extLst>
          </p:cNvPr>
          <p:cNvSpPr txBox="1">
            <a:spLocks/>
          </p:cNvSpPr>
          <p:nvPr/>
        </p:nvSpPr>
        <p:spPr>
          <a:xfrm>
            <a:off x="524423" y="1223228"/>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solidFill>
                  <a:prstClr val="black"/>
                </a:solidFill>
                <a:cs typeface="Arial" panose="020B0604020202020204" pitchFamily="34" charset="0"/>
              </a:rPr>
              <a:t>Humerus</a:t>
            </a:r>
            <a:endParaRPr lang="de-CH" sz="2000">
              <a:solidFill>
                <a:prstClr val="black"/>
              </a:solidFill>
              <a:cs typeface="Arial" panose="020B0604020202020204" pitchFamily="34" charset="0"/>
            </a:endParaRPr>
          </a:p>
          <a:p>
            <a:pPr marL="342900" indent="-342900">
              <a:buFont typeface="Arial" panose="020B0604020202020204" pitchFamily="34" charset="0"/>
              <a:buChar char="•"/>
            </a:pPr>
            <a:r>
              <a:rPr lang="de-CH" sz="2000">
                <a:solidFill>
                  <a:prstClr val="black"/>
                </a:solidFill>
                <a:cs typeface="Arial" panose="020B0604020202020204" pitchFamily="34" charset="0"/>
              </a:rPr>
              <a:t>Radius</a:t>
            </a:r>
          </a:p>
          <a:p>
            <a:pPr marL="342900" indent="-342900">
              <a:buFont typeface="Arial" panose="020B0604020202020204" pitchFamily="34" charset="0"/>
              <a:buChar char="•"/>
            </a:pPr>
            <a:r>
              <a:rPr lang="de-CH" sz="2000" err="1">
                <a:solidFill>
                  <a:prstClr val="black"/>
                </a:solidFill>
                <a:cs typeface="Arial" panose="020B0604020202020204" pitchFamily="34" charset="0"/>
              </a:rPr>
              <a:t>Ulna</a:t>
            </a:r>
            <a:endParaRPr lang="de-CH" sz="2000">
              <a:solidFill>
                <a:prstClr val="black"/>
              </a:solidFill>
              <a:cs typeface="Arial" panose="020B0604020202020204" pitchFamily="34" charset="0"/>
            </a:endParaRPr>
          </a:p>
        </p:txBody>
      </p:sp>
      <p:sp>
        <p:nvSpPr>
          <p:cNvPr id="4" name="Inhaltsplatzhalter 1">
            <a:extLst>
              <a:ext uri="{FF2B5EF4-FFF2-40B4-BE49-F238E27FC236}">
                <a16:creationId xmlns:a16="http://schemas.microsoft.com/office/drawing/2014/main" id="{8DC8681F-12C5-41A9-93DA-E72F5B3C5C2F}"/>
              </a:ext>
            </a:extLst>
          </p:cNvPr>
          <p:cNvSpPr txBox="1">
            <a:spLocks/>
          </p:cNvSpPr>
          <p:nvPr/>
        </p:nvSpPr>
        <p:spPr>
          <a:xfrm>
            <a:off x="7946604" y="2770847"/>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err="1">
                <a:solidFill>
                  <a:prstClr val="black"/>
                </a:solidFill>
                <a:cs typeface="Arial" panose="020B0604020202020204" pitchFamily="34" charset="0"/>
              </a:rPr>
              <a:t>Structures</a:t>
            </a:r>
            <a:r>
              <a:rPr lang="de-CH" sz="2000">
                <a:solidFill>
                  <a:prstClr val="black"/>
                </a:solidFill>
                <a:cs typeface="Arial" panose="020B0604020202020204" pitchFamily="34" charset="0"/>
              </a:rPr>
              <a:t> de </a:t>
            </a:r>
            <a:r>
              <a:rPr lang="de-CH" sz="2000" err="1">
                <a:cs typeface="Arial" panose="020B0604020202020204" pitchFamily="34" charset="0"/>
              </a:rPr>
              <a:t>jonction</a:t>
            </a:r>
            <a:endParaRPr lang="de-CH" sz="2000">
              <a:cs typeface="Arial" panose="020B0604020202020204" pitchFamily="34" charset="0"/>
            </a:endParaRPr>
          </a:p>
          <a:p>
            <a:r>
              <a:rPr lang="de-CH" sz="2000">
                <a:solidFill>
                  <a:prstClr val="black"/>
                </a:solidFill>
                <a:cs typeface="Arial" panose="020B0604020202020204" pitchFamily="34" charset="0"/>
              </a:rPr>
              <a:t>     =&gt; Pros/Dis</a:t>
            </a:r>
          </a:p>
          <a:p>
            <a:r>
              <a:rPr lang="de-CH" sz="2000">
                <a:solidFill>
                  <a:prstClr val="black"/>
                </a:solidFill>
                <a:cs typeface="Arial" panose="020B0604020202020204" pitchFamily="34" charset="0"/>
              </a:rPr>
              <a:t>     =&gt; Extension/Rotation/Flexion</a:t>
            </a:r>
          </a:p>
        </p:txBody>
      </p:sp>
      <p:sp>
        <p:nvSpPr>
          <p:cNvPr id="5" name="Textfeld 4">
            <a:extLst>
              <a:ext uri="{FF2B5EF4-FFF2-40B4-BE49-F238E27FC236}">
                <a16:creationId xmlns:a16="http://schemas.microsoft.com/office/drawing/2014/main" id="{8B102655-2952-4635-8055-AC7FEEA84C78}"/>
              </a:ext>
            </a:extLst>
          </p:cNvPr>
          <p:cNvSpPr txBox="1"/>
          <p:nvPr/>
        </p:nvSpPr>
        <p:spPr>
          <a:xfrm>
            <a:off x="5581140" y="5457038"/>
            <a:ext cx="4329300" cy="400110"/>
          </a:xfrm>
          <a:prstGeom prst="rect">
            <a:avLst/>
          </a:prstGeom>
          <a:noFill/>
        </p:spPr>
        <p:txBody>
          <a:bodyPr wrap="square" rtlCol="0">
            <a:spAutoFit/>
          </a:bodyPr>
          <a:lstStyle/>
          <a:p>
            <a:r>
              <a:rPr lang="de-DE" sz="500">
                <a:latin typeface="Arial" panose="020B0604020202020204" pitchFamily="34" charset="0"/>
                <a:cs typeface="Arial" panose="020B0604020202020204" pitchFamily="34" charset="0"/>
              </a:rPr>
              <a:t>Abb. Rechtes Ellenbogengelenk: </a:t>
            </a:r>
            <a:br>
              <a:rPr lang="de-DE" sz="500">
                <a:latin typeface="Arial" panose="020B0604020202020204" pitchFamily="34" charset="0"/>
                <a:cs typeface="Arial" panose="020B0604020202020204" pitchFamily="34" charset="0"/>
              </a:rPr>
            </a:br>
            <a:r>
              <a:rPr lang="de-DE" sz="500">
                <a:latin typeface="Arial" panose="020B0604020202020204" pitchFamily="34" charset="0"/>
                <a:cs typeface="Arial" panose="020B0604020202020204" pitchFamily="34" charset="0"/>
              </a:rPr>
              <a:t>a) Bandapparat in der Ansicht von vorn</a:t>
            </a:r>
          </a:p>
          <a:p>
            <a:r>
              <a:rPr lang="de-DE" sz="500">
                <a:latin typeface="Arial" panose="020B0604020202020204" pitchFamily="34" charset="0"/>
                <a:cs typeface="Arial" panose="020B0604020202020204" pitchFamily="34" charset="0"/>
              </a:rPr>
              <a:t>b) Bandapparat und Gelenkkapsel in der Ansicht von medial</a:t>
            </a:r>
          </a:p>
          <a:p>
            <a:r>
              <a:rPr lang="de-DE" sz="500">
                <a:latin typeface="Arial" panose="020B0604020202020204" pitchFamily="34" charset="0"/>
                <a:cs typeface="Arial" panose="020B0604020202020204" pitchFamily="34" charset="0"/>
              </a:rPr>
              <a:t>c) Längsschnitt durch das </a:t>
            </a:r>
            <a:r>
              <a:rPr lang="de-DE" sz="500" err="1">
                <a:latin typeface="Arial" panose="020B0604020202020204" pitchFamily="34" charset="0"/>
                <a:cs typeface="Arial" panose="020B0604020202020204" pitchFamily="34" charset="0"/>
              </a:rPr>
              <a:t>Humeroulnargelenk</a:t>
            </a:r>
            <a:endParaRPr lang="de-DE" sz="500">
              <a:latin typeface="Arial" panose="020B0604020202020204" pitchFamily="34" charset="0"/>
              <a:cs typeface="Arial" panose="020B0604020202020204" pitchFamily="34" charset="0"/>
            </a:endParaRPr>
          </a:p>
        </p:txBody>
      </p:sp>
      <p:sp>
        <p:nvSpPr>
          <p:cNvPr id="8" name="Text Placeholder 1">
            <a:extLst>
              <a:ext uri="{FF2B5EF4-FFF2-40B4-BE49-F238E27FC236}">
                <a16:creationId xmlns:a16="http://schemas.microsoft.com/office/drawing/2014/main" id="{9E1E67D3-4CEA-4B33-8B91-72DEEFFC75AD}"/>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Coude</a:t>
            </a:r>
            <a:endParaRPr lang="de-DE" sz="3200">
              <a:latin typeface="+mj-lt"/>
            </a:endParaRPr>
          </a:p>
        </p:txBody>
      </p:sp>
    </p:spTree>
    <p:extLst>
      <p:ext uri="{BB962C8B-B14F-4D97-AF65-F5344CB8AC3E}">
        <p14:creationId xmlns:p14="http://schemas.microsoft.com/office/powerpoint/2010/main" val="48268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C2C8D193-87DF-45B0-B7C3-6682C0BA77E7}"/>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pic>
        <p:nvPicPr>
          <p:cNvPr id="3" name="image31.png">
            <a:extLst>
              <a:ext uri="{FF2B5EF4-FFF2-40B4-BE49-F238E27FC236}">
                <a16:creationId xmlns:a16="http://schemas.microsoft.com/office/drawing/2014/main" id="{753AF8AE-2BFA-492B-89E7-73F3620036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052" y="2747364"/>
            <a:ext cx="4812404" cy="1973926"/>
          </a:xfrm>
          <a:prstGeom prst="rect">
            <a:avLst/>
          </a:prstGeom>
          <a:effectLst>
            <a:outerShdw blurRad="482600" dist="38100" algn="l" rotWithShape="0">
              <a:prstClr val="black">
                <a:alpha val="40000"/>
              </a:prstClr>
            </a:outerShdw>
          </a:effectLst>
        </p:spPr>
      </p:pic>
      <p:pic>
        <p:nvPicPr>
          <p:cNvPr id="4" name="image32.tif">
            <a:extLst>
              <a:ext uri="{FF2B5EF4-FFF2-40B4-BE49-F238E27FC236}">
                <a16:creationId xmlns:a16="http://schemas.microsoft.com/office/drawing/2014/main" id="{4B626D1F-F811-4C2F-A639-59F6D4B0934B}"/>
              </a:ext>
            </a:extLst>
          </p:cNvPr>
          <p:cNvPicPr>
            <a:picLocks noChangeAspect="1"/>
          </p:cNvPicPr>
          <p:nvPr/>
        </p:nvPicPr>
        <p:blipFill>
          <a:blip r:embed="rId3"/>
          <a:stretch>
            <a:fillRect/>
          </a:stretch>
        </p:blipFill>
        <p:spPr>
          <a:xfrm>
            <a:off x="6383371" y="2739002"/>
            <a:ext cx="4785174" cy="1982288"/>
          </a:xfrm>
          <a:prstGeom prst="rect">
            <a:avLst/>
          </a:prstGeom>
          <a:effectLst>
            <a:outerShdw blurRad="482600" dist="38100" algn="l" rotWithShape="0">
              <a:prstClr val="black">
                <a:alpha val="40000"/>
              </a:prstClr>
            </a:outerShdw>
          </a:effectLst>
        </p:spPr>
      </p:pic>
      <p:sp>
        <p:nvSpPr>
          <p:cNvPr id="5" name="Inhaltsplatzhalter 1">
            <a:extLst>
              <a:ext uri="{FF2B5EF4-FFF2-40B4-BE49-F238E27FC236}">
                <a16:creationId xmlns:a16="http://schemas.microsoft.com/office/drawing/2014/main" id="{0906C5C9-0E8D-4AB7-8BB0-BADE3E663662}"/>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a:solidFill>
                  <a:prstClr val="black"/>
                </a:solidFill>
                <a:latin typeface="Arial" panose="020B0604020202020204" pitchFamily="34" charset="0"/>
                <a:cs typeface="Arial" panose="020B0604020202020204" pitchFamily="34" charset="0"/>
              </a:rPr>
              <a:t>Golf </a:t>
            </a:r>
            <a:r>
              <a:rPr lang="de-CH" sz="2000" err="1">
                <a:solidFill>
                  <a:prstClr val="black"/>
                </a:solidFill>
                <a:latin typeface="Arial" panose="020B0604020202020204" pitchFamily="34" charset="0"/>
                <a:cs typeface="Arial" panose="020B0604020202020204" pitchFamily="34" charset="0"/>
              </a:rPr>
              <a:t>elbow</a:t>
            </a:r>
            <a:endParaRPr lang="de-CH" sz="2000">
              <a:solidFill>
                <a:prstClr val="black"/>
              </a:solidFill>
              <a:latin typeface="Arial" panose="020B0604020202020204" pitchFamily="34" charset="0"/>
              <a:cs typeface="Arial" panose="020B0604020202020204" pitchFamily="34" charset="0"/>
            </a:endParaRPr>
          </a:p>
        </p:txBody>
      </p:sp>
      <p:sp>
        <p:nvSpPr>
          <p:cNvPr id="6" name="Inhaltsplatzhalter 1">
            <a:extLst>
              <a:ext uri="{FF2B5EF4-FFF2-40B4-BE49-F238E27FC236}">
                <a16:creationId xmlns:a16="http://schemas.microsoft.com/office/drawing/2014/main" id="{6AA0458B-2E45-4156-9C41-6475E55F69CF}"/>
              </a:ext>
            </a:extLst>
          </p:cNvPr>
          <p:cNvSpPr txBox="1">
            <a:spLocks/>
          </p:cNvSpPr>
          <p:nvPr/>
        </p:nvSpPr>
        <p:spPr>
          <a:xfrm>
            <a:off x="6327649" y="1806161"/>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a:solidFill>
                  <a:prstClr val="black"/>
                </a:solidFill>
                <a:latin typeface="Arial" panose="020B0604020202020204" pitchFamily="34" charset="0"/>
                <a:cs typeface="Arial" panose="020B0604020202020204" pitchFamily="34" charset="0"/>
              </a:rPr>
              <a:t>Tennis </a:t>
            </a:r>
            <a:r>
              <a:rPr lang="de-CH" sz="2000" err="1">
                <a:solidFill>
                  <a:prstClr val="black"/>
                </a:solidFill>
                <a:latin typeface="Arial" panose="020B0604020202020204" pitchFamily="34" charset="0"/>
                <a:cs typeface="Arial" panose="020B0604020202020204" pitchFamily="34" charset="0"/>
              </a:rPr>
              <a:t>elbow</a:t>
            </a:r>
            <a:endParaRPr lang="de-CH"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35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7F3BE8-07AF-4B74-97A2-67664463F35F}"/>
              </a:ext>
            </a:extLst>
          </p:cNvPr>
          <p:cNvPicPr>
            <a:picLocks noChangeAspect="1"/>
          </p:cNvPicPr>
          <p:nvPr/>
        </p:nvPicPr>
        <p:blipFill>
          <a:blip r:embed="rId2"/>
          <a:stretch>
            <a:fillRect/>
          </a:stretch>
        </p:blipFill>
        <p:spPr>
          <a:xfrm>
            <a:off x="1688618" y="775877"/>
            <a:ext cx="7610475" cy="4695825"/>
          </a:xfrm>
          <a:prstGeom prst="rect">
            <a:avLst/>
          </a:prstGeom>
        </p:spPr>
      </p:pic>
      <p:sp>
        <p:nvSpPr>
          <p:cNvPr id="2" name="Text Placeholder 1">
            <a:extLst>
              <a:ext uri="{FF2B5EF4-FFF2-40B4-BE49-F238E27FC236}">
                <a16:creationId xmlns:a16="http://schemas.microsoft.com/office/drawing/2014/main" id="{3BEC5F44-03BE-46F5-B31F-C735EEFE0C35}"/>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02E8B2B8-36C7-4CA8-AC3D-FA0723754B20}"/>
              </a:ext>
            </a:extLst>
          </p:cNvPr>
          <p:cNvSpPr/>
          <p:nvPr/>
        </p:nvSpPr>
        <p:spPr>
          <a:xfrm>
            <a:off x="3401627" y="5477973"/>
            <a:ext cx="2092229"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Compression</a:t>
            </a:r>
          </a:p>
        </p:txBody>
      </p:sp>
      <p:sp>
        <p:nvSpPr>
          <p:cNvPr id="5" name="Rectangle 4">
            <a:extLst>
              <a:ext uri="{FF2B5EF4-FFF2-40B4-BE49-F238E27FC236}">
                <a16:creationId xmlns:a16="http://schemas.microsoft.com/office/drawing/2014/main" id="{01E7258A-36BA-43D3-BE67-9E17229FED70}"/>
              </a:ext>
            </a:extLst>
          </p:cNvPr>
          <p:cNvSpPr/>
          <p:nvPr/>
        </p:nvSpPr>
        <p:spPr>
          <a:xfrm>
            <a:off x="5796317" y="5477973"/>
            <a:ext cx="2271824"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Stabilization</a:t>
            </a:r>
          </a:p>
        </p:txBody>
      </p:sp>
      <p:sp>
        <p:nvSpPr>
          <p:cNvPr id="6" name="Rectangle 5">
            <a:extLst>
              <a:ext uri="{FF2B5EF4-FFF2-40B4-BE49-F238E27FC236}">
                <a16:creationId xmlns:a16="http://schemas.microsoft.com/office/drawing/2014/main" id="{2AF7742E-5BD8-4AFF-8BC4-B1BDCA8A95FE}"/>
              </a:ext>
            </a:extLst>
          </p:cNvPr>
          <p:cNvSpPr/>
          <p:nvPr/>
        </p:nvSpPr>
        <p:spPr>
          <a:xfrm>
            <a:off x="8404084" y="740896"/>
            <a:ext cx="681135" cy="263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200"/>
              <a:t>BNL</a:t>
            </a:r>
          </a:p>
        </p:txBody>
      </p:sp>
    </p:spTree>
    <p:extLst>
      <p:ext uri="{BB962C8B-B14F-4D97-AF65-F5344CB8AC3E}">
        <p14:creationId xmlns:p14="http://schemas.microsoft.com/office/powerpoint/2010/main" val="364802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98542" y="231303"/>
            <a:ext cx="10416826" cy="771525"/>
          </a:xfrm>
        </p:spPr>
        <p:txBody>
          <a:bodyPr/>
          <a:lstStyle/>
          <a:p>
            <a:r>
              <a:rPr lang="en-US"/>
              <a:t>BANDAGE DU COUDE COMFORT LIFT </a:t>
            </a:r>
            <a:r>
              <a:rPr lang="en-US">
                <a:solidFill>
                  <a:schemeClr val="tx2"/>
                </a:solidFill>
              </a:rPr>
              <a:t>76577-79 </a:t>
            </a:r>
            <a:br>
              <a:rPr lang="en-US">
                <a:solidFill>
                  <a:schemeClr val="tx2"/>
                </a:solidFill>
              </a:rPr>
            </a:br>
            <a:endParaRPr lang="en-US">
              <a:solidFill>
                <a:schemeClr val="tx2"/>
              </a:solidFill>
            </a:endParaRPr>
          </a:p>
        </p:txBody>
      </p:sp>
      <p:grpSp>
        <p:nvGrpSpPr>
          <p:cNvPr id="5" name="Group 4">
            <a:extLst>
              <a:ext uri="{FF2B5EF4-FFF2-40B4-BE49-F238E27FC236}">
                <a16:creationId xmlns:a16="http://schemas.microsoft.com/office/drawing/2014/main" id="{3E552C16-7904-4368-B2DF-E9B37C92C143}"/>
              </a:ext>
            </a:extLst>
          </p:cNvPr>
          <p:cNvGrpSpPr/>
          <p:nvPr/>
        </p:nvGrpSpPr>
        <p:grpSpPr>
          <a:xfrm>
            <a:off x="2506172"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973842"/>
              <a:chOff x="8379545" y="2391714"/>
              <a:chExt cx="1972306" cy="953904"/>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648172"/>
              </a:xfrm>
              <a:prstGeom prst="rect">
                <a:avLst/>
              </a:prstGeom>
              <a:noFill/>
            </p:spPr>
            <p:txBody>
              <a:bodyPr wrap="square" lIns="0" tIns="0" rIns="0" bIns="0" rtlCol="0">
                <a:spAutoFit/>
              </a:bodyPr>
              <a:lstStyle/>
              <a:p>
                <a:r>
                  <a:rPr lang="fr-FR" sz="1400"/>
                  <a:t>Soutien général, activités à faible impact</a:t>
                </a:r>
                <a:r>
                  <a:rPr lang="fr-FR" sz="1200"/>
                  <a:t> </a:t>
                </a:r>
                <a:br>
                  <a:rPr lang="fr-FR" sz="1600"/>
                </a:b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Léger</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3" y="2424896"/>
              <a:ext cx="3238007"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fr-FR" sz="1500" i="1">
                  <a:solidFill>
                    <a:prstClr val="black"/>
                  </a:solidFill>
                  <a:latin typeface="3M Circular TT Bold" panose="020B0804020101010102" pitchFamily="34" charset="0"/>
                  <a:cs typeface="3M Circular TT Bold" panose="020B0804020101010102" pitchFamily="34" charset="0"/>
                </a:rPr>
                <a:t>Fournit une compression immédiate</a:t>
              </a:r>
            </a:p>
            <a:p>
              <a:r>
                <a:rPr lang="fr-FR" sz="1500" i="1">
                  <a:solidFill>
                    <a:prstClr val="black"/>
                  </a:solidFill>
                  <a:latin typeface="3M Circular TT Bold" panose="020B0804020101010102" pitchFamily="34" charset="0"/>
                  <a:cs typeface="3M Circular TT Bold" panose="020B0804020101010102" pitchFamily="34" charset="0"/>
                </a:rPr>
                <a:t>pour un coude douloureux.</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50810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fr-FR" sz="1400"/>
                <a:t>Un matériau extensible dans 4 directions maintient la coudière en place.</a:t>
              </a:r>
              <a:br>
                <a:rPr lang="fr-FR" sz="1400"/>
              </a:br>
              <a:r>
                <a:rPr lang="fr-FR" sz="1400" b="1"/>
                <a:t>2 </a:t>
              </a:r>
              <a:r>
                <a:rPr lang="fr-FR" sz="1400"/>
                <a:t>Design profilé pour un ajustement</a:t>
              </a:r>
              <a:br>
                <a:rPr lang="fr-FR" sz="1400"/>
              </a:br>
              <a:r>
                <a:rPr lang="fr-FR" sz="1400"/>
                <a:t>optimal.</a:t>
              </a:r>
              <a:r>
                <a:rPr lang="fr-FR" sz="1200"/>
                <a:t> </a:t>
              </a:r>
              <a:br>
                <a:rPr lang="fr-FR" sz="1200"/>
              </a:br>
              <a:endParaRPr lang="en-US" sz="1200" b="1">
                <a:solidFill>
                  <a:schemeClr val="accent3">
                    <a:lumMod val="50000"/>
                  </a:schemeClr>
                </a:solidFill>
              </a:endParaRP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7" name="Picture 6">
            <a:extLst>
              <a:ext uri="{FF2B5EF4-FFF2-40B4-BE49-F238E27FC236}">
                <a16:creationId xmlns:a16="http://schemas.microsoft.com/office/drawing/2014/main" id="{5701316B-4BE7-417A-85EE-90A0228CD014}"/>
              </a:ext>
            </a:extLst>
          </p:cNvPr>
          <p:cNvPicPr>
            <a:picLocks noChangeAspect="1"/>
          </p:cNvPicPr>
          <p:nvPr/>
        </p:nvPicPr>
        <p:blipFill>
          <a:blip r:embed="rId4"/>
          <a:stretch>
            <a:fillRect/>
          </a:stretch>
        </p:blipFill>
        <p:spPr>
          <a:xfrm>
            <a:off x="6532093" y="2277794"/>
            <a:ext cx="2828925" cy="1381125"/>
          </a:xfrm>
          <a:prstGeom prst="rect">
            <a:avLst/>
          </a:prstGeom>
        </p:spPr>
      </p:pic>
      <p:pic>
        <p:nvPicPr>
          <p:cNvPr id="61" name="Picture 60">
            <a:extLst>
              <a:ext uri="{FF2B5EF4-FFF2-40B4-BE49-F238E27FC236}">
                <a16:creationId xmlns:a16="http://schemas.microsoft.com/office/drawing/2014/main" id="{12365A50-B7C9-4C5E-B9DF-76C54C7D728E}"/>
              </a:ext>
            </a:extLst>
          </p:cNvPr>
          <p:cNvPicPr>
            <a:picLocks noChangeAspect="1"/>
          </p:cNvPicPr>
          <p:nvPr/>
        </p:nvPicPr>
        <p:blipFill>
          <a:blip r:embed="rId5"/>
          <a:stretch>
            <a:fillRect/>
          </a:stretch>
        </p:blipFill>
        <p:spPr>
          <a:xfrm>
            <a:off x="7768665" y="4219105"/>
            <a:ext cx="676275" cy="1000125"/>
          </a:xfrm>
          <a:prstGeom prst="rect">
            <a:avLst/>
          </a:prstGeom>
        </p:spPr>
      </p:pic>
      <p:pic>
        <p:nvPicPr>
          <p:cNvPr id="28" name="Picture 27">
            <a:extLst>
              <a:ext uri="{FF2B5EF4-FFF2-40B4-BE49-F238E27FC236}">
                <a16:creationId xmlns:a16="http://schemas.microsoft.com/office/drawing/2014/main" id="{1675666E-F823-4779-A0F7-9981E3767FC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4324" y="3432418"/>
            <a:ext cx="1851239" cy="2644734"/>
          </a:xfrm>
          <a:prstGeom prst="rect">
            <a:avLst/>
          </a:prstGeom>
        </p:spPr>
      </p:pic>
      <p:pic>
        <p:nvPicPr>
          <p:cNvPr id="4" name="Picture 3">
            <a:extLst>
              <a:ext uri="{FF2B5EF4-FFF2-40B4-BE49-F238E27FC236}">
                <a16:creationId xmlns:a16="http://schemas.microsoft.com/office/drawing/2014/main" id="{58803E3D-440A-414C-8E40-CE583B5A4BE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56928" y="4483225"/>
            <a:ext cx="808910" cy="779910"/>
          </a:xfrm>
          <a:prstGeom prst="rect">
            <a:avLst/>
          </a:prstGeom>
        </p:spPr>
      </p:pic>
      <p:sp>
        <p:nvSpPr>
          <p:cNvPr id="6" name="Rectangle 5">
            <a:extLst>
              <a:ext uri="{FF2B5EF4-FFF2-40B4-BE49-F238E27FC236}">
                <a16:creationId xmlns:a16="http://schemas.microsoft.com/office/drawing/2014/main" id="{BD98EC39-9CBD-4690-B15C-C9BB42FF0B62}"/>
              </a:ext>
            </a:extLst>
          </p:cNvPr>
          <p:cNvSpPr/>
          <p:nvPr/>
        </p:nvSpPr>
        <p:spPr>
          <a:xfrm>
            <a:off x="7473820" y="2651572"/>
            <a:ext cx="485192" cy="6617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8" name="Picture 7">
            <a:extLst>
              <a:ext uri="{FF2B5EF4-FFF2-40B4-BE49-F238E27FC236}">
                <a16:creationId xmlns:a16="http://schemas.microsoft.com/office/drawing/2014/main" id="{7BF628AC-8BC1-4C41-8D63-6BD33DEADB52}"/>
              </a:ext>
            </a:extLst>
          </p:cNvPr>
          <p:cNvPicPr>
            <a:picLocks noChangeAspect="1"/>
          </p:cNvPicPr>
          <p:nvPr/>
        </p:nvPicPr>
        <p:blipFill>
          <a:blip r:embed="rId8"/>
          <a:stretch>
            <a:fillRect/>
          </a:stretch>
        </p:blipFill>
        <p:spPr>
          <a:xfrm>
            <a:off x="9467317" y="1119902"/>
            <a:ext cx="2725165" cy="4099328"/>
          </a:xfrm>
          <a:prstGeom prst="rect">
            <a:avLst/>
          </a:prstGeom>
        </p:spPr>
      </p:pic>
      <p:pic>
        <p:nvPicPr>
          <p:cNvPr id="29" name="Picture 28">
            <a:extLst>
              <a:ext uri="{FF2B5EF4-FFF2-40B4-BE49-F238E27FC236}">
                <a16:creationId xmlns:a16="http://schemas.microsoft.com/office/drawing/2014/main" id="{99D6DE74-6FF1-40E3-A4BD-18F8401675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228" y="991892"/>
            <a:ext cx="2107743" cy="2731416"/>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190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D1861C8-F189-442F-9104-C72E449DC5A2}"/>
              </a:ext>
            </a:extLst>
          </p:cNvPr>
          <p:cNvSpPr/>
          <p:nvPr/>
        </p:nvSpPr>
        <p:spPr>
          <a:xfrm>
            <a:off x="294174" y="4065777"/>
            <a:ext cx="2104316" cy="35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5" name="Rectangle 24">
            <a:extLst>
              <a:ext uri="{FF2B5EF4-FFF2-40B4-BE49-F238E27FC236}">
                <a16:creationId xmlns:a16="http://schemas.microsoft.com/office/drawing/2014/main" id="{4B45804B-AA98-42AC-8351-4A8C1D1C576B}"/>
              </a:ext>
            </a:extLst>
          </p:cNvPr>
          <p:cNvSpPr/>
          <p:nvPr/>
        </p:nvSpPr>
        <p:spPr>
          <a:xfrm>
            <a:off x="309931" y="1368571"/>
            <a:ext cx="2104316" cy="35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ext Placeholder 1">
            <a:extLst>
              <a:ext uri="{FF2B5EF4-FFF2-40B4-BE49-F238E27FC236}">
                <a16:creationId xmlns:a16="http://schemas.microsoft.com/office/drawing/2014/main" id="{43A0F1D3-AEEC-4561-A00E-D7BD21F67C57}"/>
              </a:ext>
            </a:extLst>
          </p:cNvPr>
          <p:cNvSpPr>
            <a:spLocks noGrp="1"/>
          </p:cNvSpPr>
          <p:nvPr>
            <p:ph type="body" sz="quarter" idx="10"/>
          </p:nvPr>
        </p:nvSpPr>
        <p:spPr>
          <a:xfrm>
            <a:off x="255349" y="229327"/>
            <a:ext cx="9022465" cy="771525"/>
          </a:xfrm>
        </p:spPr>
        <p:txBody>
          <a:bodyPr/>
          <a:lstStyle/>
          <a:p>
            <a:r>
              <a:rPr lang="en-US" dirty="0" err="1"/>
              <a:t>Activités</a:t>
            </a:r>
            <a:r>
              <a:rPr lang="en-US" dirty="0"/>
              <a:t> </a:t>
            </a:r>
            <a:r>
              <a:rPr lang="en-US" dirty="0" err="1"/>
              <a:t>menant</a:t>
            </a:r>
            <a:r>
              <a:rPr lang="en-US" dirty="0"/>
              <a:t> aux </a:t>
            </a:r>
            <a:r>
              <a:rPr lang="en-US" dirty="0" err="1"/>
              <a:t>besoins</a:t>
            </a:r>
            <a:endParaRPr lang="en-US" dirty="0"/>
          </a:p>
        </p:txBody>
      </p:sp>
      <p:graphicFrame>
        <p:nvGraphicFramePr>
          <p:cNvPr id="19" name="Content Placeholder 7">
            <a:extLst>
              <a:ext uri="{FF2B5EF4-FFF2-40B4-BE49-F238E27FC236}">
                <a16:creationId xmlns:a16="http://schemas.microsoft.com/office/drawing/2014/main" id="{26C87E3F-F3FB-4CD9-84C1-1BED66D58F11}"/>
              </a:ext>
            </a:extLst>
          </p:cNvPr>
          <p:cNvGraphicFramePr>
            <a:graphicFrameLocks/>
          </p:cNvGraphicFramePr>
          <p:nvPr>
            <p:extLst>
              <p:ext uri="{D42A27DB-BD31-4B8C-83A1-F6EECF244321}">
                <p14:modId xmlns:p14="http://schemas.microsoft.com/office/powerpoint/2010/main" val="328775564"/>
              </p:ext>
            </p:extLst>
          </p:nvPr>
        </p:nvGraphicFramePr>
        <p:xfrm>
          <a:off x="2343351" y="789698"/>
          <a:ext cx="7989421" cy="4998710"/>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20">
            <a:extLst>
              <a:ext uri="{FF2B5EF4-FFF2-40B4-BE49-F238E27FC236}">
                <a16:creationId xmlns:a16="http://schemas.microsoft.com/office/drawing/2014/main" id="{3A6BE2EB-FF37-4ED9-B5B1-A14811078722}"/>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0955" y="1401685"/>
            <a:ext cx="331269" cy="286388"/>
          </a:xfrm>
          <a:prstGeom prst="rect">
            <a:avLst/>
          </a:prstGeom>
        </p:spPr>
      </p:pic>
      <p:pic>
        <p:nvPicPr>
          <p:cNvPr id="22" name="Picture 21">
            <a:extLst>
              <a:ext uri="{FF2B5EF4-FFF2-40B4-BE49-F238E27FC236}">
                <a16:creationId xmlns:a16="http://schemas.microsoft.com/office/drawing/2014/main" id="{D9574612-0EA4-4C50-A96F-6E25EB1FEC25}"/>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72609" y="1403528"/>
            <a:ext cx="277735" cy="281342"/>
          </a:xfrm>
          <a:prstGeom prst="rect">
            <a:avLst/>
          </a:prstGeom>
        </p:spPr>
      </p:pic>
      <p:pic>
        <p:nvPicPr>
          <p:cNvPr id="23" name="Picture 22">
            <a:extLst>
              <a:ext uri="{FF2B5EF4-FFF2-40B4-BE49-F238E27FC236}">
                <a16:creationId xmlns:a16="http://schemas.microsoft.com/office/drawing/2014/main" id="{4021D2C2-0FD7-4523-AA2C-2AFE1047E6BF}"/>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0142" y="1405893"/>
            <a:ext cx="342341" cy="289088"/>
          </a:xfrm>
          <a:prstGeom prst="rect">
            <a:avLst/>
          </a:prstGeom>
        </p:spPr>
      </p:pic>
      <p:pic>
        <p:nvPicPr>
          <p:cNvPr id="4108" name="Picture 12" descr="C:\Users\it010172\AppData\Roaming\PixelMetrics\CaptureWiz\Temp\58.png">
            <a:extLst>
              <a:ext uri="{FF2B5EF4-FFF2-40B4-BE49-F238E27FC236}">
                <a16:creationId xmlns:a16="http://schemas.microsoft.com/office/drawing/2014/main" id="{A1B1C7CE-6C88-4689-B9C4-04243CFC5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264" y="4096598"/>
            <a:ext cx="287320" cy="29071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Users\it010172\AppData\Roaming\PixelMetrics\CaptureWiz\Temp\59.png">
            <a:extLst>
              <a:ext uri="{FF2B5EF4-FFF2-40B4-BE49-F238E27FC236}">
                <a16:creationId xmlns:a16="http://schemas.microsoft.com/office/drawing/2014/main" id="{DE15A546-5CFF-4F3F-B2D6-D94A8B416B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524" y="4092992"/>
            <a:ext cx="414170" cy="30056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66CE88AF-172B-4951-982D-254FBBF4856C}"/>
              </a:ext>
            </a:extLst>
          </p:cNvPr>
          <p:cNvSpPr/>
          <p:nvPr/>
        </p:nvSpPr>
        <p:spPr>
          <a:xfrm>
            <a:off x="309931" y="2251874"/>
            <a:ext cx="2104316" cy="35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4102" name="Picture 6" descr="C:\Users\it010172\AppData\Roaming\PixelMetrics\CaptureWiz\Temp\56.png">
            <a:extLst>
              <a:ext uri="{FF2B5EF4-FFF2-40B4-BE49-F238E27FC236}">
                <a16:creationId xmlns:a16="http://schemas.microsoft.com/office/drawing/2014/main" id="{94728B4D-AD65-4802-B08F-428C183176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839" y="2274472"/>
            <a:ext cx="1041082" cy="30980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B8E69A2E-352A-4320-9E33-61740C6F6E67}"/>
              </a:ext>
            </a:extLst>
          </p:cNvPr>
          <p:cNvSpPr/>
          <p:nvPr/>
        </p:nvSpPr>
        <p:spPr>
          <a:xfrm>
            <a:off x="317072" y="3135177"/>
            <a:ext cx="2104316" cy="35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24" name="Picture 23">
            <a:extLst>
              <a:ext uri="{FF2B5EF4-FFF2-40B4-BE49-F238E27FC236}">
                <a16:creationId xmlns:a16="http://schemas.microsoft.com/office/drawing/2014/main" id="{52E81288-923F-48E6-AD64-3C68E68695C7}"/>
              </a:ext>
            </a:extLst>
          </p:cNvPr>
          <p:cNvPicPr>
            <a:picLocks noChangeAspect="1"/>
          </p:cNvPicPr>
          <p:nvPr/>
        </p:nvPicPr>
        <p:blipFill>
          <a:blip r:embed="rId10"/>
          <a:stretch>
            <a:fillRect/>
          </a:stretch>
        </p:blipFill>
        <p:spPr>
          <a:xfrm>
            <a:off x="851803" y="3141752"/>
            <a:ext cx="1172210" cy="347409"/>
          </a:xfrm>
          <a:prstGeom prst="rect">
            <a:avLst/>
          </a:prstGeom>
        </p:spPr>
      </p:pic>
      <p:grpSp>
        <p:nvGrpSpPr>
          <p:cNvPr id="36" name="Group 35">
            <a:extLst>
              <a:ext uri="{FF2B5EF4-FFF2-40B4-BE49-F238E27FC236}">
                <a16:creationId xmlns:a16="http://schemas.microsoft.com/office/drawing/2014/main" id="{7DE0E190-2EE8-443A-BF40-F3378517E8B5}"/>
              </a:ext>
            </a:extLst>
          </p:cNvPr>
          <p:cNvGrpSpPr/>
          <p:nvPr/>
        </p:nvGrpSpPr>
        <p:grpSpPr>
          <a:xfrm>
            <a:off x="8491386" y="4071303"/>
            <a:ext cx="3490876" cy="1347633"/>
            <a:chOff x="2147846" y="4509507"/>
            <a:chExt cx="1578864" cy="1347633"/>
          </a:xfrm>
        </p:grpSpPr>
        <p:sp>
          <p:nvSpPr>
            <p:cNvPr id="37" name="Oval 36">
              <a:extLst>
                <a:ext uri="{FF2B5EF4-FFF2-40B4-BE49-F238E27FC236}">
                  <a16:creationId xmlns:a16="http://schemas.microsoft.com/office/drawing/2014/main" id="{FB6A135C-49C3-48D5-9FE3-28B4619E2039}"/>
                </a:ext>
              </a:extLst>
            </p:cNvPr>
            <p:cNvSpPr/>
            <p:nvPr/>
          </p:nvSpPr>
          <p:spPr>
            <a:xfrm>
              <a:off x="2147846" y="4509507"/>
              <a:ext cx="1578864" cy="1347633"/>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1600" dirty="0"/>
            </a:p>
          </p:txBody>
        </p:sp>
        <p:sp>
          <p:nvSpPr>
            <p:cNvPr id="38" name="TextBox 37">
              <a:extLst>
                <a:ext uri="{FF2B5EF4-FFF2-40B4-BE49-F238E27FC236}">
                  <a16:creationId xmlns:a16="http://schemas.microsoft.com/office/drawing/2014/main" id="{3B4D8443-8675-4447-B010-00C5A9E763AA}"/>
                </a:ext>
              </a:extLst>
            </p:cNvPr>
            <p:cNvSpPr txBox="1"/>
            <p:nvPr/>
          </p:nvSpPr>
          <p:spPr>
            <a:xfrm>
              <a:off x="2280434" y="4889882"/>
              <a:ext cx="1349061" cy="861774"/>
            </a:xfrm>
            <a:prstGeom prst="rect">
              <a:avLst/>
            </a:prstGeom>
            <a:noFill/>
          </p:spPr>
          <p:txBody>
            <a:bodyPr wrap="square" lIns="0" tIns="0" rIns="0" bIns="0" rtlCol="0">
              <a:spAutoFit/>
            </a:bodyPr>
            <a:lstStyle/>
            <a:p>
              <a:pPr algn="ctr">
                <a:spcBef>
                  <a:spcPts val="600"/>
                </a:spcBef>
                <a:spcAft>
                  <a:spcPts val="500"/>
                </a:spcAft>
              </a:pPr>
              <a:r>
                <a:rPr lang="fr-FR" sz="1400" b="1" dirty="0">
                  <a:cs typeface="Arial"/>
                </a:rPr>
                <a:t>L'entrée dans la catégorie des orthèses et supports est en premier lieu la conséquence d’activités quotidiennes occasionnelles</a:t>
              </a:r>
              <a:endParaRPr lang="en-US" sz="1400" b="1" dirty="0">
                <a:cs typeface="Arial"/>
              </a:endParaRPr>
            </a:p>
          </p:txBody>
        </p:sp>
      </p:grpSp>
      <p:sp>
        <p:nvSpPr>
          <p:cNvPr id="39" name="TextBox 38">
            <a:extLst>
              <a:ext uri="{FF2B5EF4-FFF2-40B4-BE49-F238E27FC236}">
                <a16:creationId xmlns:a16="http://schemas.microsoft.com/office/drawing/2014/main" id="{2A22270E-BC91-4244-8902-04B080A8B06A}"/>
              </a:ext>
            </a:extLst>
          </p:cNvPr>
          <p:cNvSpPr txBox="1"/>
          <p:nvPr/>
        </p:nvSpPr>
        <p:spPr>
          <a:xfrm>
            <a:off x="294174" y="5521840"/>
            <a:ext cx="6252730" cy="346378"/>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333333"/>
                </a:solidFill>
                <a:effectLst/>
                <a:uLnTx/>
                <a:uFillTx/>
                <a:ea typeface="ＭＳ Ｐゴシック" charset="0"/>
                <a:cs typeface="3M Circular TT Book" panose="020B0604020101020102" pitchFamily="34" charset="0"/>
              </a:rPr>
              <a:t>Source:  3M Brand Health Study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ea typeface="ＭＳ Ｐゴシック" charset="0"/>
                <a:cs typeface="Arial" panose="020B0604020202020204" pitchFamily="34" charset="0"/>
              </a:rPr>
              <a:t>Q88. Which of the following caused or contributed to the pain or injury you experienced in the areas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ea typeface="ＭＳ Ｐゴシック" charset="0"/>
                <a:cs typeface="+mn-cs"/>
              </a:rPr>
              <a:t>Base: Category Users, Have Pain in Area (Elbow n=158, Wrist/Hand/Thumb n=362, Back n=356, Leg/Knee n=500, Ankle n=249)</a:t>
            </a:r>
            <a:endParaRPr kumimoji="0" lang="en-US" sz="800" b="0" i="1" u="none" strike="noStrike" kern="1200" cap="none" spc="0" normalizeH="0" baseline="0" noProof="0" dirty="0">
              <a:ln>
                <a:noFill/>
              </a:ln>
              <a:solidFill>
                <a:srgbClr val="333333"/>
              </a:solidFill>
              <a:effectLst/>
              <a:uLnTx/>
              <a:uFillTx/>
              <a:ea typeface="ＭＳ Ｐゴシック" charset="0"/>
              <a:cs typeface="3M Circular TT Book" panose="020B0604020101020102"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333333"/>
              </a:solidFill>
              <a:effectLst/>
              <a:uLnTx/>
              <a:uFillTx/>
              <a:ea typeface="ＭＳ Ｐゴシック" charset="0"/>
              <a:cs typeface="3M Circular TT Book" panose="020B0604020101020102" pitchFamily="34" charset="0"/>
            </a:endParaRPr>
          </a:p>
        </p:txBody>
      </p:sp>
    </p:spTree>
    <p:extLst>
      <p:ext uri="{BB962C8B-B14F-4D97-AF65-F5344CB8AC3E}">
        <p14:creationId xmlns:p14="http://schemas.microsoft.com/office/powerpoint/2010/main" val="153082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98542" y="231303"/>
            <a:ext cx="10416826" cy="771525"/>
          </a:xfrm>
        </p:spPr>
        <p:txBody>
          <a:bodyPr/>
          <a:lstStyle/>
          <a:p>
            <a:r>
              <a:rPr lang="en-US"/>
              <a:t>BANDAGE DU COUDE EPICONDYLIQUE </a:t>
            </a:r>
            <a:r>
              <a:rPr lang="en-US">
                <a:solidFill>
                  <a:schemeClr val="tx1">
                    <a:lumMod val="50000"/>
                    <a:lumOff val="50000"/>
                  </a:schemeClr>
                </a:solidFill>
              </a:rPr>
              <a:t>47861-63</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506172"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4"/>
              <a:ext cx="2638043" cy="542954"/>
              <a:chOff x="8379545" y="2391714"/>
              <a:chExt cx="1972306" cy="531838"/>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226106"/>
              </a:xfrm>
              <a:prstGeom prst="rect">
                <a:avLst/>
              </a:prstGeom>
              <a:noFill/>
            </p:spPr>
            <p:txBody>
              <a:bodyPr wrap="square" lIns="0" tIns="0" rIns="0" bIns="0" rtlCol="0">
                <a:spAutoFit/>
              </a:bodyPr>
              <a:lstStyle/>
              <a:p>
                <a:r>
                  <a:rPr lang="nl-BE" sz="1500">
                    <a:solidFill>
                      <a:prstClr val="black"/>
                    </a:solidFill>
                    <a:latin typeface="3M Circular TT Book"/>
                  </a:rPr>
                  <a:t>A</a:t>
                </a:r>
                <a:r>
                  <a:rPr lang="en-US" sz="1500" err="1">
                    <a:solidFill>
                      <a:prstClr val="black"/>
                    </a:solidFill>
                    <a:latin typeface="3M Circular TT Book"/>
                  </a:rPr>
                  <a:t>ctivités</a:t>
                </a:r>
                <a:r>
                  <a:rPr lang="en-US" sz="1500">
                    <a:solidFill>
                      <a:prstClr val="black"/>
                    </a:solidFill>
                    <a:latin typeface="3M Circular TT Book"/>
                  </a:rPr>
                  <a:t> </a:t>
                </a:r>
                <a:r>
                  <a:rPr lang="en-US" sz="1500" err="1">
                    <a:solidFill>
                      <a:prstClr val="black"/>
                    </a:solidFill>
                    <a:latin typeface="3M Circular TT Book"/>
                  </a:rPr>
                  <a:t>quotidiennes</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3" y="2424896"/>
              <a:ext cx="3238007"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923330"/>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compression </a:t>
              </a:r>
              <a:r>
                <a:rPr lang="en-US" sz="1500" i="1" err="1">
                  <a:solidFill>
                    <a:prstClr val="black"/>
                  </a:solidFill>
                  <a:latin typeface="3M Circular TT Bold" panose="020B0804020101010102" pitchFamily="34" charset="0"/>
                  <a:cs typeface="3M Circular TT Bold" panose="020B0804020101010102" pitchFamily="34" charset="0"/>
                </a:rPr>
                <a:t>immédiate</a:t>
              </a:r>
              <a:r>
                <a:rPr lang="en-US" sz="1500" i="1">
                  <a:solidFill>
                    <a:prstClr val="black"/>
                  </a:solidFill>
                  <a:latin typeface="3M Circular TT Bold" panose="020B0804020101010102" pitchFamily="34" charset="0"/>
                  <a:cs typeface="3M Circular TT Bold" panose="020B0804020101010102" pitchFamily="34" charset="0"/>
                </a:rPr>
                <a:t> avec des </a:t>
              </a:r>
              <a:r>
                <a:rPr lang="en-US" sz="1500" i="1" err="1">
                  <a:solidFill>
                    <a:prstClr val="black"/>
                  </a:solidFill>
                  <a:latin typeface="3M Circular TT Bold" panose="020B0804020101010102" pitchFamily="34" charset="0"/>
                  <a:cs typeface="3M Circular TT Bold" panose="020B0804020101010102" pitchFamily="34" charset="0"/>
                </a:rPr>
                <a:t>coussinets</a:t>
              </a:r>
              <a:r>
                <a:rPr lang="en-US" sz="1500" i="1">
                  <a:solidFill>
                    <a:prstClr val="black"/>
                  </a:solidFill>
                  <a:latin typeface="3M Circular TT Bold" panose="020B0804020101010102" pitchFamily="34" charset="0"/>
                  <a:cs typeface="3M Circular TT Bold" panose="020B0804020101010102" pitchFamily="34" charset="0"/>
                </a:rPr>
                <a:t> doubles pour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pression </a:t>
              </a:r>
              <a:r>
                <a:rPr lang="en-US" sz="1500" i="1" err="1">
                  <a:solidFill>
                    <a:prstClr val="black"/>
                  </a:solidFill>
                  <a:latin typeface="3M Circular TT Bold" panose="020B0804020101010102" pitchFamily="34" charset="0"/>
                  <a:cs typeface="3M Circular TT Bold" panose="020B0804020101010102" pitchFamily="34" charset="0"/>
                </a:rPr>
                <a:t>ciblée</a:t>
              </a:r>
              <a:r>
                <a:rPr lang="en-US" sz="1500" i="1">
                  <a:solidFill>
                    <a:prstClr val="black"/>
                  </a:solidFill>
                  <a:latin typeface="3M Circular TT Bold" panose="020B0804020101010102" pitchFamily="34" charset="0"/>
                  <a:cs typeface="3M Circular TT Bold" panose="020B0804020101010102" pitchFamily="34" charset="0"/>
                </a:rPr>
                <a:t> sur les bras douloureux.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Un </a:t>
              </a:r>
              <a:r>
                <a:rPr lang="en-US" sz="1500" err="1"/>
                <a:t>matériau</a:t>
              </a:r>
              <a:r>
                <a:rPr lang="en-US" sz="1500"/>
                <a:t> extensible dans 4 directions </a:t>
              </a:r>
              <a:r>
                <a:rPr lang="en-US" sz="1500" err="1"/>
                <a:t>maintient</a:t>
              </a:r>
              <a:r>
                <a:rPr lang="en-US" sz="1500"/>
                <a:t> la </a:t>
              </a:r>
              <a:r>
                <a:rPr lang="en-US" sz="1500" err="1"/>
                <a:t>coudière</a:t>
              </a:r>
              <a:r>
                <a:rPr lang="en-US" sz="1500"/>
                <a:t> </a:t>
              </a:r>
              <a:r>
                <a:rPr lang="en-US" sz="1500" err="1"/>
                <a:t>en</a:t>
              </a:r>
              <a:r>
                <a:rPr lang="en-US" sz="1500"/>
                <a:t> place. </a:t>
              </a:r>
            </a:p>
            <a:p>
              <a:pPr marL="342900" indent="-342900">
                <a:buFont typeface="Arial" panose="020B0604020202020204" pitchFamily="34" charset="0"/>
                <a:buChar char="•"/>
              </a:pPr>
              <a:r>
                <a:rPr lang="en-US" sz="1500"/>
                <a:t>Design </a:t>
              </a:r>
              <a:r>
                <a:rPr lang="en-US" sz="1500" err="1"/>
                <a:t>profilé</a:t>
              </a:r>
              <a:r>
                <a:rPr lang="en-US" sz="1500"/>
                <a:t> pour un </a:t>
              </a:r>
              <a:r>
                <a:rPr lang="en-US" sz="1500" err="1"/>
                <a:t>ajustement</a:t>
              </a:r>
              <a:r>
                <a:rPr lang="en-US" sz="1500"/>
                <a:t> optimal</a:t>
              </a:r>
            </a:p>
            <a:p>
              <a:pPr marL="342900" indent="-342900">
                <a:buFont typeface="Arial" panose="020B0604020202020204" pitchFamily="34" charset="0"/>
                <a:buChar char="•"/>
              </a:pPr>
              <a:r>
                <a:rPr lang="en-US" sz="1500"/>
                <a:t>La </a:t>
              </a:r>
              <a:r>
                <a:rPr lang="en-US" sz="1500" err="1"/>
                <a:t>sangle</a:t>
              </a:r>
              <a:r>
                <a:rPr lang="en-US" sz="1500"/>
                <a:t> </a:t>
              </a:r>
              <a:r>
                <a:rPr lang="en-US" sz="1500" err="1"/>
                <a:t>enveloppante</a:t>
              </a:r>
              <a:r>
                <a:rPr lang="en-US" sz="1500"/>
                <a:t> </a:t>
              </a:r>
              <a:r>
                <a:rPr lang="en-US" sz="1500" err="1"/>
                <a:t>offre</a:t>
              </a:r>
              <a:r>
                <a:rPr lang="en-US" sz="1500"/>
                <a:t> </a:t>
              </a:r>
              <a:r>
                <a:rPr lang="en-US" sz="1500" err="1"/>
                <a:t>une</a:t>
              </a:r>
              <a:r>
                <a:rPr lang="en-US" sz="1500"/>
                <a:t> compression </a:t>
              </a:r>
              <a:r>
                <a:rPr lang="en-US" sz="1500" err="1"/>
                <a:t>supplémentaire</a:t>
              </a:r>
              <a:r>
                <a:rPr lang="en-US" sz="1500"/>
                <a:t>.</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79297" y="4081846"/>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7" name="Picture 6">
            <a:extLst>
              <a:ext uri="{FF2B5EF4-FFF2-40B4-BE49-F238E27FC236}">
                <a16:creationId xmlns:a16="http://schemas.microsoft.com/office/drawing/2014/main" id="{5701316B-4BE7-417A-85EE-90A0228CD014}"/>
              </a:ext>
            </a:extLst>
          </p:cNvPr>
          <p:cNvPicPr>
            <a:picLocks noChangeAspect="1"/>
          </p:cNvPicPr>
          <p:nvPr/>
        </p:nvPicPr>
        <p:blipFill>
          <a:blip r:embed="rId4"/>
          <a:stretch>
            <a:fillRect/>
          </a:stretch>
        </p:blipFill>
        <p:spPr>
          <a:xfrm>
            <a:off x="6532093" y="2277794"/>
            <a:ext cx="2828925" cy="1381125"/>
          </a:xfrm>
          <a:prstGeom prst="rect">
            <a:avLst/>
          </a:prstGeom>
        </p:spPr>
      </p:pic>
      <p:pic>
        <p:nvPicPr>
          <p:cNvPr id="61" name="Picture 60">
            <a:extLst>
              <a:ext uri="{FF2B5EF4-FFF2-40B4-BE49-F238E27FC236}">
                <a16:creationId xmlns:a16="http://schemas.microsoft.com/office/drawing/2014/main" id="{12365A50-B7C9-4C5E-B9DF-76C54C7D728E}"/>
              </a:ext>
            </a:extLst>
          </p:cNvPr>
          <p:cNvPicPr>
            <a:picLocks noChangeAspect="1"/>
          </p:cNvPicPr>
          <p:nvPr/>
        </p:nvPicPr>
        <p:blipFill>
          <a:blip r:embed="rId5"/>
          <a:stretch>
            <a:fillRect/>
          </a:stretch>
        </p:blipFill>
        <p:spPr>
          <a:xfrm>
            <a:off x="7768665" y="4219105"/>
            <a:ext cx="676275" cy="1000125"/>
          </a:xfrm>
          <a:prstGeom prst="rect">
            <a:avLst/>
          </a:prstGeom>
        </p:spPr>
      </p:pic>
      <p:pic>
        <p:nvPicPr>
          <p:cNvPr id="62" name="Picture 61">
            <a:extLst>
              <a:ext uri="{FF2B5EF4-FFF2-40B4-BE49-F238E27FC236}">
                <a16:creationId xmlns:a16="http://schemas.microsoft.com/office/drawing/2014/main" id="{C177244F-A110-4C37-BF8F-B1C805646416}"/>
              </a:ext>
            </a:extLst>
          </p:cNvPr>
          <p:cNvPicPr>
            <a:picLocks noChangeAspect="1"/>
          </p:cNvPicPr>
          <p:nvPr/>
        </p:nvPicPr>
        <p:blipFill>
          <a:blip r:embed="rId6"/>
          <a:stretch>
            <a:fillRect/>
          </a:stretch>
        </p:blipFill>
        <p:spPr>
          <a:xfrm>
            <a:off x="6762640" y="4426288"/>
            <a:ext cx="527594" cy="646728"/>
          </a:xfrm>
          <a:prstGeom prst="rect">
            <a:avLst/>
          </a:prstGeom>
        </p:spPr>
      </p:pic>
      <p:pic>
        <p:nvPicPr>
          <p:cNvPr id="11" name="Picture 10">
            <a:extLst>
              <a:ext uri="{FF2B5EF4-FFF2-40B4-BE49-F238E27FC236}">
                <a16:creationId xmlns:a16="http://schemas.microsoft.com/office/drawing/2014/main" id="{17D31B43-4EB5-429F-B4C7-073D5C8608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4324" y="1297898"/>
            <a:ext cx="2012121" cy="2283003"/>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D17C53BD-68E1-46DD-9E3A-9A567C348051}"/>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9975" y="3590656"/>
            <a:ext cx="1706999" cy="2438669"/>
          </a:xfrm>
          <a:prstGeom prst="rect">
            <a:avLst/>
          </a:prstGeom>
        </p:spPr>
      </p:pic>
      <p:pic>
        <p:nvPicPr>
          <p:cNvPr id="3" name="Grafik 2">
            <a:extLst>
              <a:ext uri="{FF2B5EF4-FFF2-40B4-BE49-F238E27FC236}">
                <a16:creationId xmlns:a16="http://schemas.microsoft.com/office/drawing/2014/main" id="{8DFE4D23-99B1-44E8-ACAF-CD47EA9E09D8}"/>
              </a:ext>
            </a:extLst>
          </p:cNvPr>
          <p:cNvPicPr>
            <a:picLocks noChangeAspect="1"/>
          </p:cNvPicPr>
          <p:nvPr/>
        </p:nvPicPr>
        <p:blipFill>
          <a:blip r:embed="rId9"/>
          <a:stretch>
            <a:fillRect/>
          </a:stretch>
        </p:blipFill>
        <p:spPr>
          <a:xfrm>
            <a:off x="10162096" y="961534"/>
            <a:ext cx="2029904" cy="4961987"/>
          </a:xfrm>
          <a:prstGeom prst="rect">
            <a:avLst/>
          </a:prstGeom>
        </p:spPr>
      </p:pic>
    </p:spTree>
    <p:extLst>
      <p:ext uri="{BB962C8B-B14F-4D97-AF65-F5344CB8AC3E}">
        <p14:creationId xmlns:p14="http://schemas.microsoft.com/office/powerpoint/2010/main" val="314222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7D9297-E6B5-4F2A-8923-693BF8685880}"/>
              </a:ext>
            </a:extLst>
          </p:cNvPr>
          <p:cNvSpPr>
            <a:spLocks noGrp="1"/>
          </p:cNvSpPr>
          <p:nvPr>
            <p:ph type="body" sz="quarter" idx="10"/>
          </p:nvPr>
        </p:nvSpPr>
        <p:spPr>
          <a:xfrm>
            <a:off x="255349" y="229327"/>
            <a:ext cx="8652251" cy="771525"/>
          </a:xfrm>
        </p:spPr>
        <p:txBody>
          <a:bodyPr/>
          <a:lstStyle/>
          <a:p>
            <a:r>
              <a:rPr lang="en-US"/>
              <a:t>BANDAGE COUDE TENNIS </a:t>
            </a:r>
            <a:r>
              <a:rPr lang="en-US">
                <a:solidFill>
                  <a:schemeClr val="tx1">
                    <a:lumMod val="50000"/>
                    <a:lumOff val="50000"/>
                  </a:schemeClr>
                </a:solidFill>
              </a:rPr>
              <a:t>45975</a:t>
            </a:r>
            <a:endParaRPr lang="en-US"/>
          </a:p>
        </p:txBody>
      </p:sp>
      <p:pic>
        <p:nvPicPr>
          <p:cNvPr id="15" name="Picture 14">
            <a:extLst>
              <a:ext uri="{FF2B5EF4-FFF2-40B4-BE49-F238E27FC236}">
                <a16:creationId xmlns:a16="http://schemas.microsoft.com/office/drawing/2014/main" id="{7FE0D6CE-ABD2-43D7-9833-E4640E4DB524}"/>
              </a:ext>
            </a:extLst>
          </p:cNvPr>
          <p:cNvPicPr>
            <a:picLocks noChangeAspect="1"/>
          </p:cNvPicPr>
          <p:nvPr/>
        </p:nvPicPr>
        <p:blipFill>
          <a:blip r:embed="rId3"/>
          <a:stretch>
            <a:fillRect/>
          </a:stretch>
        </p:blipFill>
        <p:spPr>
          <a:xfrm>
            <a:off x="527980" y="1002950"/>
            <a:ext cx="2096953" cy="2604910"/>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grpSp>
        <p:nvGrpSpPr>
          <p:cNvPr id="5" name="Group 4">
            <a:extLst>
              <a:ext uri="{FF2B5EF4-FFF2-40B4-BE49-F238E27FC236}">
                <a16:creationId xmlns:a16="http://schemas.microsoft.com/office/drawing/2014/main" id="{85C3DE48-B309-4C71-BC82-1D343FFDA10A}"/>
              </a:ext>
            </a:extLst>
          </p:cNvPr>
          <p:cNvGrpSpPr/>
          <p:nvPr/>
        </p:nvGrpSpPr>
        <p:grpSpPr>
          <a:xfrm>
            <a:off x="3082676" y="996696"/>
            <a:ext cx="6385631" cy="4863730"/>
            <a:chOff x="3790949" y="1003876"/>
            <a:chExt cx="6385631" cy="4863730"/>
          </a:xfrm>
        </p:grpSpPr>
        <p:sp>
          <p:nvSpPr>
            <p:cNvPr id="20" name="Round Diagonal Corner Rectangle 48">
              <a:extLst>
                <a:ext uri="{FF2B5EF4-FFF2-40B4-BE49-F238E27FC236}">
                  <a16:creationId xmlns:a16="http://schemas.microsoft.com/office/drawing/2014/main" id="{4408DB54-A38A-4010-BDD5-23E5BB8F2323}"/>
                </a:ext>
              </a:extLst>
            </p:cNvPr>
            <p:cNvSpPr>
              <a:spLocks noChangeAspect="1"/>
            </p:cNvSpPr>
            <p:nvPr/>
          </p:nvSpPr>
          <p:spPr>
            <a:xfrm>
              <a:off x="3790949" y="1003876"/>
              <a:ext cx="6385629"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F7F42DE-0D2C-4E7E-BBB9-461AF62AEDAC}"/>
                </a:ext>
              </a:extLst>
            </p:cNvPr>
            <p:cNvGrpSpPr/>
            <p:nvPr/>
          </p:nvGrpSpPr>
          <p:grpSpPr>
            <a:xfrm>
              <a:off x="7511356" y="1478002"/>
              <a:ext cx="2638043" cy="1004619"/>
              <a:chOff x="8379545" y="2391714"/>
              <a:chExt cx="1972306" cy="984051"/>
            </a:xfrm>
          </p:grpSpPr>
          <p:sp>
            <p:nvSpPr>
              <p:cNvPr id="42" name="TextBox 41">
                <a:extLst>
                  <a:ext uri="{FF2B5EF4-FFF2-40B4-BE49-F238E27FC236}">
                    <a16:creationId xmlns:a16="http://schemas.microsoft.com/office/drawing/2014/main" id="{5B35B41C-CC23-4EB8-9F36-72E75410E007}"/>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8F0C4381-1421-4F3B-92BB-414D280D2899}"/>
                  </a:ext>
                </a:extLst>
              </p:cNvPr>
              <p:cNvSpPr txBox="1"/>
              <p:nvPr/>
            </p:nvSpPr>
            <p:spPr>
              <a:xfrm>
                <a:off x="8379545" y="2697446"/>
                <a:ext cx="1972306" cy="678319"/>
              </a:xfrm>
              <a:prstGeom prst="rect">
                <a:avLst/>
              </a:prstGeom>
              <a:noFill/>
            </p:spPr>
            <p:txBody>
              <a:bodyPr wrap="square" lIns="0" tIns="0" rIns="0" bIns="0" rtlCol="0">
                <a:spAutoFit/>
              </a:bodyPr>
              <a:lstStyle/>
              <a:p>
                <a:r>
                  <a:rPr lang="en-US" sz="1500" err="1">
                    <a:solidFill>
                      <a:prstClr val="black"/>
                    </a:solidFill>
                    <a:latin typeface="3M Circular TT Book"/>
                  </a:rPr>
                  <a:t>Epicondylite</a:t>
                </a:r>
                <a:r>
                  <a:rPr lang="en-US" sz="1500">
                    <a:solidFill>
                      <a:prstClr val="black"/>
                    </a:solidFill>
                    <a:latin typeface="3M Circular TT Book"/>
                  </a:rPr>
                  <a:t>, </a:t>
                </a:r>
                <a:r>
                  <a:rPr lang="en-US" sz="1500" err="1">
                    <a:solidFill>
                      <a:prstClr val="black"/>
                    </a:solidFill>
                    <a:latin typeface="3M Circular TT Book"/>
                  </a:rPr>
                  <a:t>tendinite</a:t>
                </a:r>
                <a:r>
                  <a:rPr lang="en-US" sz="1500">
                    <a:solidFill>
                      <a:prstClr val="black"/>
                    </a:solidFill>
                    <a:latin typeface="3M Circular TT Book"/>
                  </a:rPr>
                  <a:t>, </a:t>
                </a:r>
                <a:r>
                  <a:rPr lang="en-US" sz="1500" err="1">
                    <a:solidFill>
                      <a:prstClr val="black"/>
                    </a:solidFill>
                    <a:latin typeface="3M Circular TT Book"/>
                  </a:rPr>
                  <a:t>activités</a:t>
                </a:r>
                <a:r>
                  <a:rPr lang="en-US" sz="1500">
                    <a:solidFill>
                      <a:prstClr val="black"/>
                    </a:solidFill>
                    <a:latin typeface="3M Circular TT Book"/>
                  </a:rPr>
                  <a:t> à </a:t>
                </a:r>
                <a:r>
                  <a:rPr lang="en-US" sz="1500" err="1">
                    <a:solidFill>
                      <a:prstClr val="black"/>
                    </a:solidFill>
                    <a:latin typeface="3M Circular TT Book"/>
                  </a:rPr>
                  <a:t>mouvement</a:t>
                </a:r>
                <a:r>
                  <a:rPr lang="en-US" sz="1500">
                    <a:solidFill>
                      <a:prstClr val="black"/>
                    </a:solidFill>
                    <a:latin typeface="3M Circular TT Book"/>
                  </a:rPr>
                  <a:t> </a:t>
                </a:r>
                <a:r>
                  <a:rPr lang="en-US" sz="1500" err="1">
                    <a:solidFill>
                      <a:prstClr val="black"/>
                    </a:solidFill>
                    <a:latin typeface="3M Circular TT Book"/>
                  </a:rPr>
                  <a:t>répétitif</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EF25BE90-DF6E-4C8C-ACAD-04A009CB6C6D}"/>
                </a:ext>
              </a:extLst>
            </p:cNvPr>
            <p:cNvCxnSpPr>
              <a:cxnSpLocks/>
            </p:cNvCxnSpPr>
            <p:nvPr/>
          </p:nvCxnSpPr>
          <p:spPr>
            <a:xfrm flipH="1">
              <a:off x="7135706" y="1333050"/>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24EB143-0F40-4240-97E3-807162A1940D}"/>
                </a:ext>
              </a:extLst>
            </p:cNvPr>
            <p:cNvGrpSpPr/>
            <p:nvPr/>
          </p:nvGrpSpPr>
          <p:grpSpPr>
            <a:xfrm>
              <a:off x="7477455" y="3844457"/>
              <a:ext cx="2699125" cy="581516"/>
              <a:chOff x="8333878" y="4400077"/>
              <a:chExt cx="2017973" cy="569611"/>
            </a:xfrm>
          </p:grpSpPr>
          <p:sp>
            <p:nvSpPr>
              <p:cNvPr id="38" name="TextBox 37">
                <a:extLst>
                  <a:ext uri="{FF2B5EF4-FFF2-40B4-BE49-F238E27FC236}">
                    <a16:creationId xmlns:a16="http://schemas.microsoft.com/office/drawing/2014/main" id="{4CB3B4E5-6D11-4CFA-B489-1A92A69B447C}"/>
                  </a:ext>
                </a:extLst>
              </p:cNvPr>
              <p:cNvSpPr txBox="1"/>
              <p:nvPr/>
            </p:nvSpPr>
            <p:spPr>
              <a:xfrm>
                <a:off x="8333878" y="4400077"/>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160C8549-AF21-4CFD-9BCD-1353213C90BC}"/>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1EDCEB1B-2513-4DA9-9C0D-B8C6FAD56E85}"/>
                </a:ext>
              </a:extLst>
            </p:cNvPr>
            <p:cNvSpPr txBox="1"/>
            <p:nvPr/>
          </p:nvSpPr>
          <p:spPr>
            <a:xfrm>
              <a:off x="4135359" y="2276362"/>
              <a:ext cx="3313821" cy="215444"/>
            </a:xfrm>
            <a:prstGeom prst="rect">
              <a:avLst/>
            </a:prstGeom>
            <a:noFill/>
          </p:spPr>
          <p:txBody>
            <a:bodyPr wrap="square" lIns="0" tIns="0" rIns="0" bIns="0" rtlCol="0">
              <a:spAutoFit/>
            </a:bodyPr>
            <a:lstStyle/>
            <a:p>
              <a:r>
                <a:rPr lang="en-US" sz="14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73842C17-B8C7-49A0-ACD9-262E0EA5E1C3}"/>
                </a:ext>
              </a:extLst>
            </p:cNvPr>
            <p:cNvSpPr txBox="1"/>
            <p:nvPr/>
          </p:nvSpPr>
          <p:spPr>
            <a:xfrm>
              <a:off x="7422149" y="5167547"/>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4"/>
                </a:rPr>
                <a:t>Link to product video</a:t>
              </a:r>
              <a:endParaRPr lang="en-US" sz="1100"/>
            </a:p>
          </p:txBody>
        </p:sp>
        <p:sp>
          <p:nvSpPr>
            <p:cNvPr id="27" name="TextBox 26">
              <a:extLst>
                <a:ext uri="{FF2B5EF4-FFF2-40B4-BE49-F238E27FC236}">
                  <a16:creationId xmlns:a16="http://schemas.microsoft.com/office/drawing/2014/main" id="{D5D42EBF-D0EE-4F64-AD99-5CAC4C199BF7}"/>
                </a:ext>
              </a:extLst>
            </p:cNvPr>
            <p:cNvSpPr txBox="1"/>
            <p:nvPr/>
          </p:nvSpPr>
          <p:spPr>
            <a:xfrm>
              <a:off x="4135359" y="1478002"/>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pression </a:t>
              </a:r>
              <a:r>
                <a:rPr lang="en-US" sz="1500" i="1" err="1">
                  <a:solidFill>
                    <a:prstClr val="black"/>
                  </a:solidFill>
                  <a:latin typeface="3M Circular TT Bold" panose="020B0804020101010102" pitchFamily="34" charset="0"/>
                  <a:cs typeface="3M Circular TT Bold" panose="020B0804020101010102" pitchFamily="34" charset="0"/>
                </a:rPr>
                <a:t>ciblée</a:t>
              </a:r>
              <a:r>
                <a:rPr lang="en-US" sz="1500" i="1">
                  <a:solidFill>
                    <a:prstClr val="black"/>
                  </a:solidFill>
                  <a:latin typeface="3M Circular TT Bold" panose="020B0804020101010102" pitchFamily="34" charset="0"/>
                  <a:cs typeface="3M Circular TT Bold" panose="020B0804020101010102" pitchFamily="34" charset="0"/>
                </a:rPr>
                <a:t> pour les </a:t>
              </a:r>
              <a:r>
                <a:rPr lang="en-US" sz="1500" i="1" err="1">
                  <a:solidFill>
                    <a:prstClr val="black"/>
                  </a:solidFill>
                  <a:latin typeface="3M Circular TT Bold" panose="020B0804020101010102" pitchFamily="34" charset="0"/>
                  <a:cs typeface="3M Circular TT Bold" panose="020B0804020101010102" pitchFamily="34" charset="0"/>
                </a:rPr>
                <a:t>douleurs</a:t>
              </a:r>
              <a:r>
                <a:rPr lang="en-US" sz="1500" i="1">
                  <a:solidFill>
                    <a:prstClr val="black"/>
                  </a:solidFill>
                  <a:latin typeface="3M Circular TT Bold" panose="020B0804020101010102" pitchFamily="34" charset="0"/>
                  <a:cs typeface="3M Circular TT Bold" panose="020B0804020101010102" pitchFamily="34" charset="0"/>
                </a:rPr>
                <a:t> de </a:t>
              </a:r>
              <a:r>
                <a:rPr lang="en-US" sz="1500" i="1" err="1">
                  <a:solidFill>
                    <a:prstClr val="black"/>
                  </a:solidFill>
                  <a:latin typeface="3M Circular TT Bold" panose="020B0804020101010102" pitchFamily="34" charset="0"/>
                  <a:cs typeface="3M Circular TT Bold" panose="020B0804020101010102" pitchFamily="34" charset="0"/>
                </a:rPr>
                <a:t>l’avant</a:t>
              </a:r>
              <a:r>
                <a:rPr lang="en-US" sz="1500" i="1">
                  <a:solidFill>
                    <a:prstClr val="black"/>
                  </a:solidFill>
                  <a:latin typeface="3M Circular TT Bold" panose="020B0804020101010102" pitchFamily="34" charset="0"/>
                  <a:cs typeface="3M Circular TT Bold" panose="020B0804020101010102" pitchFamily="34" charset="0"/>
                </a:rPr>
                <a:t>-bras</a:t>
              </a:r>
            </a:p>
          </p:txBody>
        </p:sp>
        <p:pic>
          <p:nvPicPr>
            <p:cNvPr id="45" name="Picture 44">
              <a:extLst>
                <a:ext uri="{FF2B5EF4-FFF2-40B4-BE49-F238E27FC236}">
                  <a16:creationId xmlns:a16="http://schemas.microsoft.com/office/drawing/2014/main" id="{798B9374-C085-4420-A9F1-1F4DCCBE0C9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2084" y="4353621"/>
              <a:ext cx="539379" cy="745455"/>
            </a:xfrm>
            <a:prstGeom prst="rect">
              <a:avLst/>
            </a:prstGeom>
          </p:spPr>
        </p:pic>
        <p:sp>
          <p:nvSpPr>
            <p:cNvPr id="17" name="TextBox 16">
              <a:extLst>
                <a:ext uri="{FF2B5EF4-FFF2-40B4-BE49-F238E27FC236}">
                  <a16:creationId xmlns:a16="http://schemas.microsoft.com/office/drawing/2014/main" id="{411E619F-EC5B-4849-8DED-32112ACCBA8E}"/>
                </a:ext>
              </a:extLst>
            </p:cNvPr>
            <p:cNvSpPr txBox="1"/>
            <p:nvPr/>
          </p:nvSpPr>
          <p:spPr>
            <a:xfrm>
              <a:off x="4085037" y="2714811"/>
              <a:ext cx="3027577"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Le </a:t>
              </a:r>
              <a:r>
                <a:rPr lang="en-US" sz="1500" err="1"/>
                <a:t>coussinet</a:t>
              </a:r>
              <a:r>
                <a:rPr lang="en-US" sz="1500"/>
                <a:t> place </a:t>
              </a:r>
              <a:r>
                <a:rPr lang="en-US" sz="1500" err="1"/>
                <a:t>une</a:t>
              </a:r>
              <a:r>
                <a:rPr lang="en-US" sz="1500"/>
                <a:t> pression </a:t>
              </a:r>
              <a:r>
                <a:rPr lang="en-US" sz="1500" err="1"/>
                <a:t>délicate</a:t>
              </a:r>
              <a:r>
                <a:rPr lang="en-US" sz="1500"/>
                <a:t> et </a:t>
              </a:r>
              <a:r>
                <a:rPr lang="en-US" sz="1500" b="1" err="1">
                  <a:solidFill>
                    <a:schemeClr val="accent3">
                      <a:lumMod val="50000"/>
                    </a:schemeClr>
                  </a:solidFill>
                </a:rPr>
                <a:t>ciblée</a:t>
              </a:r>
              <a:r>
                <a:rPr lang="en-US" sz="1500"/>
                <a:t> sur le tendon de </a:t>
              </a:r>
              <a:r>
                <a:rPr lang="en-US" sz="1500" err="1"/>
                <a:t>l’avant</a:t>
              </a:r>
              <a:r>
                <a:rPr lang="en-US" sz="1500"/>
                <a:t>-bras.</a:t>
              </a:r>
            </a:p>
            <a:p>
              <a:pPr marL="342900" indent="-342900">
                <a:buFont typeface="Arial" panose="020B0604020202020204" pitchFamily="34" charset="0"/>
                <a:buChar char="•"/>
              </a:pPr>
              <a:r>
                <a:rPr lang="en-US" sz="1500" err="1"/>
                <a:t>Sangle</a:t>
              </a:r>
              <a:r>
                <a:rPr lang="en-US" sz="1500"/>
                <a:t> </a:t>
              </a:r>
              <a:r>
                <a:rPr lang="en-US" sz="1500" err="1"/>
                <a:t>réglable</a:t>
              </a:r>
              <a:r>
                <a:rPr lang="en-US" sz="1500"/>
                <a:t> pour un </a:t>
              </a:r>
              <a:r>
                <a:rPr lang="en-US" sz="1500" err="1"/>
                <a:t>ajustement</a:t>
              </a:r>
              <a:r>
                <a:rPr lang="en-US" sz="1500"/>
                <a:t> </a:t>
              </a:r>
              <a:r>
                <a:rPr lang="en-US" sz="1500" b="1">
                  <a:solidFill>
                    <a:schemeClr val="accent3">
                      <a:lumMod val="50000"/>
                    </a:schemeClr>
                  </a:solidFill>
                </a:rPr>
                <a:t>sur </a:t>
              </a:r>
              <a:r>
                <a:rPr lang="en-US" sz="1500" b="1" err="1">
                  <a:solidFill>
                    <a:schemeClr val="accent3">
                      <a:lumMod val="50000"/>
                    </a:schemeClr>
                  </a:solidFill>
                </a:rPr>
                <a:t>mesure</a:t>
              </a:r>
              <a:endParaRPr lang="en-US" sz="1500" b="1">
                <a:solidFill>
                  <a:schemeClr val="accent3">
                    <a:lumMod val="50000"/>
                  </a:schemeClr>
                </a:solidFill>
              </a:endParaRPr>
            </a:p>
            <a:p>
              <a:pPr marL="342900" indent="-342900">
                <a:buFont typeface="Arial" panose="020B0604020202020204" pitchFamily="34" charset="0"/>
                <a:buChar char="•"/>
              </a:pPr>
              <a:endParaRPr lang="en-US" sz="1500" b="1">
                <a:solidFill>
                  <a:schemeClr val="accent3">
                    <a:lumMod val="50000"/>
                  </a:schemeClr>
                </a:solidFill>
              </a:endParaRPr>
            </a:p>
            <a:p>
              <a:pPr marL="285750" indent="-285750">
                <a:buFont typeface="Arial" panose="020B0604020202020204" pitchFamily="34" charset="0"/>
                <a:buChar char="•"/>
              </a:pPr>
              <a:r>
                <a:rPr lang="en-US" sz="1500" err="1"/>
                <a:t>Convient</a:t>
              </a:r>
              <a:r>
                <a:rPr lang="en-US" sz="1500"/>
                <a:t> au </a:t>
              </a:r>
              <a:r>
                <a:rPr lang="en-US" sz="1500" err="1"/>
                <a:t>coude</a:t>
              </a:r>
              <a:r>
                <a:rPr lang="en-US" sz="1500"/>
                <a:t> gauche </a:t>
              </a:r>
              <a:r>
                <a:rPr lang="en-US" sz="1500" err="1"/>
                <a:t>ou</a:t>
              </a:r>
              <a:r>
                <a:rPr lang="en-US" sz="1500"/>
                <a:t> droit</a:t>
              </a:r>
            </a:p>
          </p:txBody>
        </p:sp>
        <p:sp>
          <p:nvSpPr>
            <p:cNvPr id="34" name="Oval 33">
              <a:extLst>
                <a:ext uri="{FF2B5EF4-FFF2-40B4-BE49-F238E27FC236}">
                  <a16:creationId xmlns:a16="http://schemas.microsoft.com/office/drawing/2014/main" id="{DCEC98E7-376D-4DCA-BA22-1C773B653F05}"/>
                </a:ext>
              </a:extLst>
            </p:cNvPr>
            <p:cNvSpPr/>
            <p:nvPr/>
          </p:nvSpPr>
          <p:spPr>
            <a:xfrm>
              <a:off x="4041648" y="275554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33" name="Oval 32">
              <a:extLst>
                <a:ext uri="{FF2B5EF4-FFF2-40B4-BE49-F238E27FC236}">
                  <a16:creationId xmlns:a16="http://schemas.microsoft.com/office/drawing/2014/main" id="{BEEA3940-84FF-41F0-A92C-4F278BBF5F89}"/>
                </a:ext>
              </a:extLst>
            </p:cNvPr>
            <p:cNvSpPr/>
            <p:nvPr/>
          </p:nvSpPr>
          <p:spPr>
            <a:xfrm>
              <a:off x="4075510" y="3390612"/>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grpSp>
      <p:sp>
        <p:nvSpPr>
          <p:cNvPr id="46" name="Oval 45">
            <a:extLst>
              <a:ext uri="{FF2B5EF4-FFF2-40B4-BE49-F238E27FC236}">
                <a16:creationId xmlns:a16="http://schemas.microsoft.com/office/drawing/2014/main" id="{5FFDA764-9F93-48B6-A441-466B95E6F05E}"/>
              </a:ext>
            </a:extLst>
          </p:cNvPr>
          <p:cNvSpPr/>
          <p:nvPr/>
        </p:nvSpPr>
        <p:spPr>
          <a:xfrm>
            <a:off x="1835930" y="295616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47" name="Oval 46">
            <a:extLst>
              <a:ext uri="{FF2B5EF4-FFF2-40B4-BE49-F238E27FC236}">
                <a16:creationId xmlns:a16="http://schemas.microsoft.com/office/drawing/2014/main" id="{DA17F496-A27F-4371-BC4F-13F99EFA399C}"/>
              </a:ext>
            </a:extLst>
          </p:cNvPr>
          <p:cNvSpPr/>
          <p:nvPr/>
        </p:nvSpPr>
        <p:spPr>
          <a:xfrm>
            <a:off x="1433158" y="2160309"/>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pic>
        <p:nvPicPr>
          <p:cNvPr id="3" name="Picture 2">
            <a:extLst>
              <a:ext uri="{FF2B5EF4-FFF2-40B4-BE49-F238E27FC236}">
                <a16:creationId xmlns:a16="http://schemas.microsoft.com/office/drawing/2014/main" id="{25CBBEFF-62B4-4702-BD6D-A9A9BE99D3D1}"/>
              </a:ext>
            </a:extLst>
          </p:cNvPr>
          <p:cNvPicPr>
            <a:picLocks noChangeAspect="1"/>
          </p:cNvPicPr>
          <p:nvPr/>
        </p:nvPicPr>
        <p:blipFill>
          <a:blip r:embed="rId6"/>
          <a:stretch>
            <a:fillRect/>
          </a:stretch>
        </p:blipFill>
        <p:spPr>
          <a:xfrm>
            <a:off x="6655467" y="2659364"/>
            <a:ext cx="2705772" cy="998639"/>
          </a:xfrm>
          <a:prstGeom prst="rect">
            <a:avLst/>
          </a:prstGeom>
        </p:spPr>
      </p:pic>
      <p:pic>
        <p:nvPicPr>
          <p:cNvPr id="28" name="Picture 27">
            <a:extLst>
              <a:ext uri="{FF2B5EF4-FFF2-40B4-BE49-F238E27FC236}">
                <a16:creationId xmlns:a16="http://schemas.microsoft.com/office/drawing/2014/main" id="{49738F29-4E40-4862-A617-90CD35D68A30}"/>
              </a:ext>
            </a:extLst>
          </p:cNvPr>
          <p:cNvPicPr>
            <a:picLocks noChangeAspect="1"/>
          </p:cNvPicPr>
          <p:nvPr/>
        </p:nvPicPr>
        <p:blipFill>
          <a:blip r:embed="rId7"/>
          <a:stretch>
            <a:fillRect/>
          </a:stretch>
        </p:blipFill>
        <p:spPr>
          <a:xfrm>
            <a:off x="6921159" y="4445168"/>
            <a:ext cx="527594" cy="646728"/>
          </a:xfrm>
          <a:prstGeom prst="rect">
            <a:avLst/>
          </a:prstGeom>
        </p:spPr>
      </p:pic>
      <p:pic>
        <p:nvPicPr>
          <p:cNvPr id="6" name="Picture 5">
            <a:extLst>
              <a:ext uri="{FF2B5EF4-FFF2-40B4-BE49-F238E27FC236}">
                <a16:creationId xmlns:a16="http://schemas.microsoft.com/office/drawing/2014/main" id="{8E6F44EA-C443-42A3-91AA-534898581DF3}"/>
              </a:ext>
            </a:extLst>
          </p:cNvPr>
          <p:cNvPicPr>
            <a:picLocks noChangeAspect="1"/>
          </p:cNvPicPr>
          <p:nvPr/>
        </p:nvPicPr>
        <p:blipFill>
          <a:blip r:embed="rId8"/>
          <a:stretch>
            <a:fillRect/>
          </a:stretch>
        </p:blipFill>
        <p:spPr>
          <a:xfrm>
            <a:off x="7768665" y="4219105"/>
            <a:ext cx="676275" cy="1000125"/>
          </a:xfrm>
          <a:prstGeom prst="rect">
            <a:avLst/>
          </a:prstGeom>
        </p:spPr>
      </p:pic>
      <p:pic>
        <p:nvPicPr>
          <p:cNvPr id="8" name="Picture 7">
            <a:extLst>
              <a:ext uri="{FF2B5EF4-FFF2-40B4-BE49-F238E27FC236}">
                <a16:creationId xmlns:a16="http://schemas.microsoft.com/office/drawing/2014/main" id="{8196E9C0-EB50-4B6D-83B0-25F2E395855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7839" y="3267334"/>
            <a:ext cx="2096953" cy="2995769"/>
          </a:xfrm>
          <a:prstGeom prst="rect">
            <a:avLst/>
          </a:prstGeom>
        </p:spPr>
      </p:pic>
      <p:pic>
        <p:nvPicPr>
          <p:cNvPr id="4" name="Grafik 3">
            <a:extLst>
              <a:ext uri="{FF2B5EF4-FFF2-40B4-BE49-F238E27FC236}">
                <a16:creationId xmlns:a16="http://schemas.microsoft.com/office/drawing/2014/main" id="{32B2EA58-F208-47F7-B028-0F424E6D421B}"/>
              </a:ext>
            </a:extLst>
          </p:cNvPr>
          <p:cNvPicPr>
            <a:picLocks noChangeAspect="1"/>
          </p:cNvPicPr>
          <p:nvPr/>
        </p:nvPicPr>
        <p:blipFill>
          <a:blip r:embed="rId10"/>
          <a:stretch>
            <a:fillRect/>
          </a:stretch>
        </p:blipFill>
        <p:spPr>
          <a:xfrm>
            <a:off x="10105533" y="973029"/>
            <a:ext cx="2086467" cy="4906252"/>
          </a:xfrm>
          <a:prstGeom prst="rect">
            <a:avLst/>
          </a:prstGeom>
        </p:spPr>
      </p:pic>
    </p:spTree>
    <p:extLst>
      <p:ext uri="{BB962C8B-B14F-4D97-AF65-F5344CB8AC3E}">
        <p14:creationId xmlns:p14="http://schemas.microsoft.com/office/powerpoint/2010/main" val="25373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5488"/>
            <a:ext cx="11936651" cy="771525"/>
          </a:xfrm>
        </p:spPr>
        <p:txBody>
          <a:bodyPr anchor="b"/>
          <a:lstStyle/>
          <a:p>
            <a:r>
              <a:rPr lang="en-US"/>
              <a:t>BRACELET ANTI-EPICONDYLITE CUSTOM DIAL </a:t>
            </a:r>
            <a:r>
              <a:rPr lang="en-US">
                <a:solidFill>
                  <a:schemeClr val="tx1">
                    <a:lumMod val="50000"/>
                    <a:lumOff val="50000"/>
                  </a:schemeClr>
                </a:solidFill>
              </a:rPr>
              <a:t>45980</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82347"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004619"/>
              <a:chOff x="8379545" y="2391714"/>
              <a:chExt cx="1972306" cy="984051"/>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678319"/>
              </a:xfrm>
              <a:prstGeom prst="rect">
                <a:avLst/>
              </a:prstGeom>
              <a:noFill/>
            </p:spPr>
            <p:txBody>
              <a:bodyPr wrap="square" lIns="0" tIns="0" rIns="0" bIns="0" rtlCol="0">
                <a:spAutoFit/>
              </a:bodyPr>
              <a:lstStyle/>
              <a:p>
                <a:r>
                  <a:rPr lang="en-US" sz="1500" err="1">
                    <a:solidFill>
                      <a:prstClr val="black"/>
                    </a:solidFill>
                    <a:latin typeface="3M Circular TT Book"/>
                  </a:rPr>
                  <a:t>Epicondylite</a:t>
                </a:r>
                <a:r>
                  <a:rPr lang="en-US" sz="1500">
                    <a:solidFill>
                      <a:prstClr val="black"/>
                    </a:solidFill>
                    <a:latin typeface="3M Circular TT Book"/>
                  </a:rPr>
                  <a:t>, </a:t>
                </a:r>
                <a:r>
                  <a:rPr lang="en-US" sz="1500" err="1">
                    <a:solidFill>
                      <a:prstClr val="black"/>
                    </a:solidFill>
                    <a:latin typeface="3M Circular TT Book"/>
                  </a:rPr>
                  <a:t>tendinite</a:t>
                </a:r>
                <a:r>
                  <a:rPr lang="en-US" sz="1500">
                    <a:solidFill>
                      <a:prstClr val="black"/>
                    </a:solidFill>
                    <a:latin typeface="3M Circular TT Book"/>
                  </a:rPr>
                  <a:t>, </a:t>
                </a:r>
                <a:r>
                  <a:rPr lang="en-US" sz="1500" err="1">
                    <a:solidFill>
                      <a:prstClr val="black"/>
                    </a:solidFill>
                    <a:latin typeface="3M Circular TT Book"/>
                  </a:rPr>
                  <a:t>activités</a:t>
                </a:r>
                <a:r>
                  <a:rPr lang="en-US" sz="1500">
                    <a:solidFill>
                      <a:prstClr val="black"/>
                    </a:solidFill>
                    <a:latin typeface="3M Circular TT Book"/>
                  </a:rPr>
                  <a:t> à </a:t>
                </a:r>
                <a:r>
                  <a:rPr lang="en-US" sz="1500" err="1">
                    <a:solidFill>
                      <a:prstClr val="black"/>
                    </a:solidFill>
                    <a:latin typeface="3M Circular TT Book"/>
                  </a:rPr>
                  <a:t>mouvements</a:t>
                </a:r>
                <a:r>
                  <a:rPr lang="en-US" sz="1500">
                    <a:solidFill>
                      <a:prstClr val="black"/>
                    </a:solidFill>
                    <a:latin typeface="3M Circular TT Book"/>
                  </a:rPr>
                  <a:t> </a:t>
                </a:r>
                <a:r>
                  <a:rPr lang="en-US" sz="1500" err="1">
                    <a:solidFill>
                      <a:prstClr val="black"/>
                    </a:solidFill>
                    <a:latin typeface="3M Circular TT Book"/>
                  </a:rPr>
                  <a:t>répétés</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2"/>
              <a:ext cx="2638043" cy="542960"/>
              <a:chOff x="8379545" y="4437846"/>
              <a:chExt cx="1972306" cy="531844"/>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46"/>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4"/>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La </a:t>
              </a:r>
              <a:r>
                <a:rPr lang="en-US" sz="1500" i="1" err="1">
                  <a:solidFill>
                    <a:prstClr val="black"/>
                  </a:solidFill>
                  <a:latin typeface="3M Circular TT Bold" panose="020B0804020101010102" pitchFamily="34" charset="0"/>
                  <a:cs typeface="3M Circular TT Bold" panose="020B0804020101010102" pitchFamily="34" charset="0"/>
                </a:rPr>
                <a:t>molette</a:t>
              </a:r>
              <a:r>
                <a:rPr lang="en-US" sz="1500" i="1">
                  <a:solidFill>
                    <a:prstClr val="black"/>
                  </a:solidFill>
                  <a:latin typeface="3M Circular TT Bold" panose="020B0804020101010102" pitchFamily="34" charset="0"/>
                  <a:cs typeface="3M Circular TT Bold" panose="020B0804020101010102" pitchFamily="34" charset="0"/>
                </a:rPr>
                <a:t> procure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pression </a:t>
              </a:r>
              <a:r>
                <a:rPr lang="en-US" sz="1500" i="1" err="1">
                  <a:solidFill>
                    <a:prstClr val="black"/>
                  </a:solidFill>
                  <a:latin typeface="3M Circular TT Bold" panose="020B0804020101010102" pitchFamily="34" charset="0"/>
                  <a:cs typeface="3M Circular TT Bold" panose="020B0804020101010102" pitchFamily="34" charset="0"/>
                </a:rPr>
                <a:t>précise</a:t>
              </a:r>
              <a:r>
                <a:rPr lang="en-US" sz="1500" i="1">
                  <a:solidFill>
                    <a:prstClr val="black"/>
                  </a:solidFill>
                  <a:latin typeface="3M Circular TT Bold" panose="020B0804020101010102" pitchFamily="34" charset="0"/>
                  <a:cs typeface="3M Circular TT Bold" panose="020B0804020101010102" pitchFamily="34" charset="0"/>
                </a:rPr>
                <a:t> sur </a:t>
              </a:r>
              <a:r>
                <a:rPr lang="en-US" sz="1500" i="1" err="1">
                  <a:solidFill>
                    <a:prstClr val="black"/>
                  </a:solidFill>
                  <a:latin typeface="3M Circular TT Bold" panose="020B0804020101010102" pitchFamily="34" charset="0"/>
                  <a:cs typeface="3M Circular TT Bold" panose="020B0804020101010102" pitchFamily="34" charset="0"/>
                </a:rPr>
                <a:t>l’avant</a:t>
              </a:r>
              <a:r>
                <a:rPr lang="en-US" sz="1500" i="1">
                  <a:solidFill>
                    <a:prstClr val="black"/>
                  </a:solidFill>
                  <a:latin typeface="3M Circular TT Bold" panose="020B0804020101010102" pitchFamily="34" charset="0"/>
                  <a:cs typeface="3M Circular TT Bold" panose="020B0804020101010102" pitchFamily="34" charset="0"/>
                </a:rPr>
                <a:t>-bras douloureux.</a:t>
              </a:r>
            </a:p>
          </p:txBody>
        </p:sp>
        <p:sp>
          <p:nvSpPr>
            <p:cNvPr id="17" name="TextBox 16">
              <a:extLst>
                <a:ext uri="{FF2B5EF4-FFF2-40B4-BE49-F238E27FC236}">
                  <a16:creationId xmlns:a16="http://schemas.microsoft.com/office/drawing/2014/main" id="{FA4F5552-0873-4EE4-871C-37CF31900DAC}"/>
                </a:ext>
              </a:extLst>
            </p:cNvPr>
            <p:cNvSpPr txBox="1"/>
            <p:nvPr/>
          </p:nvSpPr>
          <p:spPr>
            <a:xfrm>
              <a:off x="3022254" y="2892033"/>
              <a:ext cx="3246904" cy="230832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La </a:t>
              </a:r>
              <a:r>
                <a:rPr lang="en-US" sz="1500" err="1"/>
                <a:t>molette</a:t>
              </a:r>
              <a:r>
                <a:rPr lang="en-US" sz="1500"/>
                <a:t> procure </a:t>
              </a:r>
              <a:r>
                <a:rPr lang="en-US" sz="1500" err="1"/>
                <a:t>une</a:t>
              </a:r>
              <a:r>
                <a:rPr lang="en-US" sz="1500"/>
                <a:t> pression </a:t>
              </a:r>
              <a:r>
                <a:rPr lang="en-US" sz="1500" err="1"/>
                <a:t>maximale</a:t>
              </a:r>
              <a:r>
                <a:rPr lang="en-US" sz="1500"/>
                <a:t> sur le tendon de </a:t>
              </a:r>
              <a:r>
                <a:rPr lang="en-US" sz="1500" err="1"/>
                <a:t>l’avant</a:t>
              </a:r>
              <a:r>
                <a:rPr lang="en-US" sz="1500"/>
                <a:t>-bras sans </a:t>
              </a:r>
              <a:r>
                <a:rPr lang="en-US" sz="1500" err="1"/>
                <a:t>accroître</a:t>
              </a:r>
              <a:r>
                <a:rPr lang="en-US" sz="1500"/>
                <a:t> la pression </a:t>
              </a:r>
              <a:r>
                <a:rPr lang="en-US" sz="1500" err="1"/>
                <a:t>autour</a:t>
              </a:r>
              <a:r>
                <a:rPr lang="en-US" sz="1500"/>
                <a:t> du bras </a:t>
              </a:r>
              <a:r>
                <a:rPr lang="en-US" sz="1500" err="1"/>
                <a:t>entier</a:t>
              </a:r>
              <a:r>
                <a:rPr lang="en-US" sz="1500"/>
                <a:t>. </a:t>
              </a:r>
            </a:p>
            <a:p>
              <a:pPr marL="342900" indent="-342900">
                <a:buFont typeface="Arial" panose="020B0604020202020204" pitchFamily="34" charset="0"/>
                <a:buChar char="•"/>
              </a:pPr>
              <a:r>
                <a:rPr lang="en-US" sz="1500"/>
                <a:t>Adaptation du </a:t>
              </a:r>
              <a:r>
                <a:rPr lang="en-US" sz="1500" err="1"/>
                <a:t>coussinet</a:t>
              </a:r>
              <a:r>
                <a:rPr lang="en-US" sz="1500"/>
                <a:t> de gel pour </a:t>
              </a:r>
              <a:r>
                <a:rPr lang="en-US" sz="1500" err="1"/>
                <a:t>fournir</a:t>
              </a:r>
              <a:r>
                <a:rPr lang="en-US" sz="1500"/>
                <a:t> le </a:t>
              </a:r>
              <a:r>
                <a:rPr lang="en-US" sz="1500" err="1"/>
                <a:t>confort</a:t>
              </a:r>
              <a:r>
                <a:rPr lang="en-US" sz="1500"/>
                <a:t> </a:t>
              </a:r>
              <a:r>
                <a:rPr lang="en-US" sz="1500" err="1"/>
                <a:t>requis</a:t>
              </a:r>
              <a:r>
                <a:rPr lang="en-US" sz="1500"/>
                <a:t> sur le tendon au </a:t>
              </a:r>
              <a:r>
                <a:rPr lang="en-US" sz="1500" err="1"/>
                <a:t>cours</a:t>
              </a:r>
              <a:r>
                <a:rPr lang="en-US" sz="1500"/>
                <a:t> du </a:t>
              </a:r>
              <a:r>
                <a:rPr lang="en-US" sz="1500" err="1"/>
                <a:t>déplacement</a:t>
              </a:r>
              <a:r>
                <a:rPr lang="en-US" sz="1500"/>
                <a:t>.</a:t>
              </a:r>
            </a:p>
            <a:p>
              <a:pPr marL="342900" indent="-342900">
                <a:buFont typeface="Arial" panose="020B0604020202020204" pitchFamily="34" charset="0"/>
                <a:buChar char="•"/>
              </a:pPr>
              <a:r>
                <a:rPr lang="en-US" sz="1500" err="1"/>
                <a:t>Maintient</a:t>
              </a:r>
              <a:r>
                <a:rPr lang="en-US" sz="1500"/>
                <a:t> la pression </a:t>
              </a:r>
              <a:r>
                <a:rPr lang="en-US" sz="1500" err="1"/>
                <a:t>définie</a:t>
              </a:r>
              <a:r>
                <a:rPr lang="en-US" sz="1500"/>
                <a:t> </a:t>
              </a:r>
              <a:r>
                <a:rPr lang="en-US" sz="1500" err="1"/>
                <a:t>jusqu’à</a:t>
              </a:r>
              <a:r>
                <a:rPr lang="en-US" sz="1500"/>
                <a:t> </a:t>
              </a:r>
              <a:r>
                <a:rPr lang="en-US" sz="1500" err="1"/>
                <a:t>l’ajustement</a:t>
              </a:r>
              <a:r>
                <a:rPr lang="en-US" sz="1500"/>
                <a:t> de la </a:t>
              </a:r>
              <a:r>
                <a:rPr lang="en-US" sz="1500" err="1"/>
                <a:t>molette</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93426" y="472117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8097" y="3864476"/>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976067BB-B1E7-41CC-BDC5-BD9011D71EB4}"/>
              </a:ext>
            </a:extLst>
          </p:cNvPr>
          <p:cNvPicPr>
            <a:picLocks noChangeAspect="1"/>
          </p:cNvPicPr>
          <p:nvPr/>
        </p:nvPicPr>
        <p:blipFill>
          <a:blip r:embed="rId5"/>
          <a:stretch>
            <a:fillRect/>
          </a:stretch>
        </p:blipFill>
        <p:spPr>
          <a:xfrm>
            <a:off x="435679" y="1343248"/>
            <a:ext cx="1703652" cy="1758169"/>
          </a:xfrm>
          <a:prstGeom prst="rect">
            <a:avLst/>
          </a:prstGeom>
        </p:spPr>
      </p:pic>
      <p:sp>
        <p:nvSpPr>
          <p:cNvPr id="31" name="TextBox 30">
            <a:extLst>
              <a:ext uri="{FF2B5EF4-FFF2-40B4-BE49-F238E27FC236}">
                <a16:creationId xmlns:a16="http://schemas.microsoft.com/office/drawing/2014/main" id="{9593DCB0-65B2-4DA2-B258-7AEB1ACC6439}"/>
              </a:ext>
            </a:extLst>
          </p:cNvPr>
          <p:cNvSpPr txBox="1"/>
          <p:nvPr/>
        </p:nvSpPr>
        <p:spPr>
          <a:xfrm>
            <a:off x="2885339" y="2405853"/>
            <a:ext cx="3291231"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pic>
        <p:nvPicPr>
          <p:cNvPr id="7" name="Picture 6">
            <a:extLst>
              <a:ext uri="{FF2B5EF4-FFF2-40B4-BE49-F238E27FC236}">
                <a16:creationId xmlns:a16="http://schemas.microsoft.com/office/drawing/2014/main" id="{5A1FB667-B918-470C-A0F0-FC37C64F3D3A}"/>
              </a:ext>
            </a:extLst>
          </p:cNvPr>
          <p:cNvPicPr>
            <a:picLocks noChangeAspect="1"/>
          </p:cNvPicPr>
          <p:nvPr/>
        </p:nvPicPr>
        <p:blipFill>
          <a:blip r:embed="rId6"/>
          <a:stretch>
            <a:fillRect/>
          </a:stretch>
        </p:blipFill>
        <p:spPr>
          <a:xfrm>
            <a:off x="6414843" y="2668015"/>
            <a:ext cx="2578089" cy="942193"/>
          </a:xfrm>
          <a:prstGeom prst="rect">
            <a:avLst/>
          </a:prstGeom>
        </p:spPr>
      </p:pic>
      <p:pic>
        <p:nvPicPr>
          <p:cNvPr id="29" name="Picture 28">
            <a:extLst>
              <a:ext uri="{FF2B5EF4-FFF2-40B4-BE49-F238E27FC236}">
                <a16:creationId xmlns:a16="http://schemas.microsoft.com/office/drawing/2014/main" id="{7033A583-8842-4461-9278-7304C7907270}"/>
              </a:ext>
            </a:extLst>
          </p:cNvPr>
          <p:cNvPicPr>
            <a:picLocks noChangeAspect="1"/>
          </p:cNvPicPr>
          <p:nvPr/>
        </p:nvPicPr>
        <p:blipFill>
          <a:blip r:embed="rId7"/>
          <a:stretch>
            <a:fillRect/>
          </a:stretch>
        </p:blipFill>
        <p:spPr>
          <a:xfrm>
            <a:off x="6597347" y="4529277"/>
            <a:ext cx="638175" cy="600075"/>
          </a:xfrm>
          <a:prstGeom prst="rect">
            <a:avLst/>
          </a:prstGeom>
        </p:spPr>
      </p:pic>
      <p:pic>
        <p:nvPicPr>
          <p:cNvPr id="9" name="Picture 8">
            <a:extLst>
              <a:ext uri="{FF2B5EF4-FFF2-40B4-BE49-F238E27FC236}">
                <a16:creationId xmlns:a16="http://schemas.microsoft.com/office/drawing/2014/main" id="{29BD2CE3-C5C4-4D98-B155-5E0C490C2E8E}"/>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2725" y="2996544"/>
            <a:ext cx="2114569" cy="3020935"/>
          </a:xfrm>
          <a:prstGeom prst="rect">
            <a:avLst/>
          </a:prstGeom>
        </p:spPr>
      </p:pic>
      <p:pic>
        <p:nvPicPr>
          <p:cNvPr id="8" name="Grafik 7">
            <a:extLst>
              <a:ext uri="{FF2B5EF4-FFF2-40B4-BE49-F238E27FC236}">
                <a16:creationId xmlns:a16="http://schemas.microsoft.com/office/drawing/2014/main" id="{EEF0E133-2EAF-4E7C-9120-AD8631F7A320}"/>
              </a:ext>
            </a:extLst>
          </p:cNvPr>
          <p:cNvPicPr>
            <a:picLocks noChangeAspect="1"/>
          </p:cNvPicPr>
          <p:nvPr/>
        </p:nvPicPr>
        <p:blipFill>
          <a:blip r:embed="rId9"/>
          <a:stretch>
            <a:fillRect/>
          </a:stretch>
        </p:blipFill>
        <p:spPr>
          <a:xfrm>
            <a:off x="10091737" y="996786"/>
            <a:ext cx="2100263" cy="4894967"/>
          </a:xfrm>
          <a:prstGeom prst="rect">
            <a:avLst/>
          </a:prstGeom>
        </p:spPr>
      </p:pic>
    </p:spTree>
    <p:extLst>
      <p:ext uri="{BB962C8B-B14F-4D97-AF65-F5344CB8AC3E}">
        <p14:creationId xmlns:p14="http://schemas.microsoft.com/office/powerpoint/2010/main" val="196426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ECHARPE </a:t>
            </a:r>
            <a:r>
              <a:rPr lang="en-US">
                <a:solidFill>
                  <a:schemeClr val="tx1">
                    <a:lumMod val="50000"/>
                    <a:lumOff val="50000"/>
                  </a:schemeClr>
                </a:solidFill>
              </a:rPr>
              <a:t>46204</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418213" y="1000852"/>
            <a:ext cx="6924314" cy="4863730"/>
            <a:chOff x="2522988" y="1005008"/>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522988" y="1005008"/>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697117"/>
              <a:chOff x="8379545" y="2391714"/>
              <a:chExt cx="1972306" cy="1662371"/>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1356639"/>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pendant la convalescence à la suite </a:t>
                </a:r>
                <a:r>
                  <a:rPr lang="en-US" sz="1500" err="1">
                    <a:solidFill>
                      <a:prstClr val="black"/>
                    </a:solidFill>
                    <a:latin typeface="3M Circular TT Book"/>
                  </a:rPr>
                  <a:t>d’une</a:t>
                </a:r>
                <a:r>
                  <a:rPr lang="en-US" sz="1500">
                    <a:solidFill>
                      <a:prstClr val="black"/>
                    </a:solidFill>
                    <a:latin typeface="3M Circular TT Book"/>
                  </a:rPr>
                  <a:t> fracture, </a:t>
                </a:r>
                <a:r>
                  <a:rPr lang="en-US" sz="1500" err="1">
                    <a:solidFill>
                      <a:prstClr val="black"/>
                    </a:solidFill>
                    <a:latin typeface="3M Circular TT Book"/>
                  </a:rPr>
                  <a:t>d’une</a:t>
                </a:r>
                <a:r>
                  <a:rPr lang="en-US" sz="1500">
                    <a:solidFill>
                      <a:prstClr val="black"/>
                    </a:solidFill>
                    <a:latin typeface="3M Circular TT Book"/>
                  </a:rPr>
                  <a:t> </a:t>
                </a:r>
                <a:r>
                  <a:rPr lang="en-US" sz="1500" err="1">
                    <a:solidFill>
                      <a:prstClr val="black"/>
                    </a:solidFill>
                    <a:latin typeface="3M Circular TT Book"/>
                  </a:rPr>
                  <a:t>entorse</a:t>
                </a:r>
                <a:r>
                  <a:rPr lang="en-US" sz="1500">
                    <a:solidFill>
                      <a:prstClr val="black"/>
                    </a:solidFill>
                    <a:latin typeface="3M Circular TT Book"/>
                  </a:rPr>
                  <a:t>, </a:t>
                </a:r>
                <a:r>
                  <a:rPr lang="en-US" sz="1500" err="1">
                    <a:solidFill>
                      <a:prstClr val="black"/>
                    </a:solidFill>
                    <a:latin typeface="3M Circular TT Book"/>
                  </a:rPr>
                  <a:t>d’une</a:t>
                </a:r>
                <a:r>
                  <a:rPr lang="en-US" sz="1500">
                    <a:solidFill>
                      <a:prstClr val="black"/>
                    </a:solidFill>
                    <a:latin typeface="3M Circular TT Book"/>
                  </a:rPr>
                  <a:t> intervention </a:t>
                </a:r>
                <a:r>
                  <a:rPr lang="en-US" sz="1500" err="1">
                    <a:solidFill>
                      <a:prstClr val="black"/>
                    </a:solidFill>
                    <a:latin typeface="3M Circular TT Book"/>
                  </a:rPr>
                  <a:t>chirurgicale</a:t>
                </a:r>
                <a:r>
                  <a:rPr lang="en-US" sz="1500">
                    <a:solidFill>
                      <a:prstClr val="black"/>
                    </a:solidFill>
                    <a:latin typeface="3M Circular TT Book"/>
                  </a:rPr>
                  <a:t> </a:t>
                </a:r>
                <a:r>
                  <a:rPr lang="en-US" sz="1500" err="1">
                    <a:solidFill>
                      <a:prstClr val="black"/>
                    </a:solidFill>
                    <a:latin typeface="3M Circular TT Book"/>
                  </a:rPr>
                  <a:t>ou</a:t>
                </a:r>
                <a:r>
                  <a:rPr lang="en-US" sz="1500">
                    <a:solidFill>
                      <a:prstClr val="black"/>
                    </a:solidFill>
                    <a:latin typeface="3M Circular TT Book"/>
                  </a:rPr>
                  <a:t> pour un </a:t>
                </a:r>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r>
                  <a:rPr lang="en-US" sz="1500">
                    <a:solidFill>
                      <a:prstClr val="black"/>
                    </a:solidFill>
                    <a:latin typeface="3M Circular TT Book"/>
                  </a:rPr>
                  <a:t> du bras.</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26680" y="3927985"/>
              <a:ext cx="2659520" cy="493500"/>
              <a:chOff x="8363488" y="4486292"/>
              <a:chExt cx="1988363" cy="483396"/>
            </a:xfrm>
          </p:grpSpPr>
          <p:sp>
            <p:nvSpPr>
              <p:cNvPr id="38" name="TextBox 37">
                <a:extLst>
                  <a:ext uri="{FF2B5EF4-FFF2-40B4-BE49-F238E27FC236}">
                    <a16:creationId xmlns:a16="http://schemas.microsoft.com/office/drawing/2014/main" id="{9C35FB58-2D3C-4C5B-9CE1-82751015205A}"/>
                  </a:ext>
                </a:extLst>
              </p:cNvPr>
              <p:cNvSpPr txBox="1"/>
              <p:nvPr/>
            </p:nvSpPr>
            <p:spPr>
              <a:xfrm>
                <a:off x="8363488" y="4486292"/>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a:solidFill>
                      <a:prstClr val="black"/>
                    </a:solidFill>
                    <a:latin typeface="3M Circular TT Book"/>
                  </a:rPr>
                  <a:t>Léger</a:t>
                </a: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4" y="2424896"/>
              <a:ext cx="3202024" cy="230832"/>
            </a:xfrm>
            <a:prstGeom prst="rect">
              <a:avLst/>
            </a:prstGeom>
            <a:noFill/>
          </p:spPr>
          <p:txBody>
            <a:bodyPr wrap="square" lIns="0" tIns="0" rIns="0" bIns="0" rtlCol="0">
              <a:spAutoFit/>
            </a:bodyPr>
            <a:lstStyle/>
            <a:p>
              <a:r>
                <a:rPr lang="nl-BE" sz="1500">
                  <a:solidFill>
                    <a:prstClr val="black"/>
                  </a:solidFill>
                  <a:latin typeface="3M Circular TT Bold"/>
                </a:rPr>
                <a:t>C</a:t>
              </a:r>
              <a:r>
                <a:rPr lang="en-US" sz="1500">
                  <a:solidFill>
                    <a:prstClr val="black"/>
                  </a:solidFill>
                  <a:latin typeface="3M Circular TT Bold"/>
                </a:rPr>
                <a:t>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230832"/>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Aide à </a:t>
              </a:r>
              <a:r>
                <a:rPr lang="en-US" sz="1500" i="1" err="1">
                  <a:solidFill>
                    <a:prstClr val="black"/>
                  </a:solidFill>
                  <a:latin typeface="3M Circular TT Bold" panose="020B0804020101010102" pitchFamily="34" charset="0"/>
                  <a:cs typeface="3M Circular TT Bold" panose="020B0804020101010102" pitchFamily="34" charset="0"/>
                </a:rPr>
                <a:t>soutenir</a:t>
              </a:r>
              <a:r>
                <a:rPr lang="en-US" sz="1500" i="1">
                  <a:solidFill>
                    <a:prstClr val="black"/>
                  </a:solidFill>
                  <a:latin typeface="3M Circular TT Bold" panose="020B0804020101010102" pitchFamily="34" charset="0"/>
                  <a:cs typeface="3M Circular TT Bold" panose="020B0804020101010102" pitchFamily="34" charset="0"/>
                </a:rPr>
                <a:t> le </a:t>
              </a:r>
              <a:r>
                <a:rPr lang="en-US" sz="1500" i="1" err="1">
                  <a:solidFill>
                    <a:prstClr val="black"/>
                  </a:solidFill>
                  <a:latin typeface="3M Circular TT Bold" panose="020B0804020101010102" pitchFamily="34" charset="0"/>
                  <a:cs typeface="3M Circular TT Bold" panose="020B0804020101010102" pitchFamily="34" charset="0"/>
                </a:rPr>
                <a:t>poids</a:t>
              </a:r>
              <a:r>
                <a:rPr lang="en-US" sz="1500" i="1">
                  <a:solidFill>
                    <a:prstClr val="black"/>
                  </a:solidFill>
                  <a:latin typeface="3M Circular TT Bold" panose="020B0804020101010102" pitchFamily="34" charset="0"/>
                  <a:cs typeface="3M Circular TT Bold" panose="020B0804020101010102" pitchFamily="34" charset="0"/>
                </a:rPr>
                <a:t> du bras.</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Le </a:t>
              </a:r>
              <a:r>
                <a:rPr lang="en-US" sz="1500" err="1"/>
                <a:t>coussinet</a:t>
              </a:r>
              <a:r>
                <a:rPr lang="en-US" sz="1500"/>
                <a:t> </a:t>
              </a:r>
              <a:r>
                <a:rPr lang="en-US" sz="1500" err="1"/>
                <a:t>confortable</a:t>
              </a:r>
              <a:r>
                <a:rPr lang="en-US" sz="1500"/>
                <a:t> procure un </a:t>
              </a:r>
              <a:r>
                <a:rPr lang="en-US" sz="1500" err="1"/>
                <a:t>amortissement</a:t>
              </a:r>
              <a:r>
                <a:rPr lang="en-US" sz="1500"/>
                <a:t> à </a:t>
              </a:r>
              <a:r>
                <a:rPr lang="en-US" sz="1500" err="1"/>
                <a:t>l’épaule</a:t>
              </a:r>
              <a:endParaRPr lang="en-US" sz="1500"/>
            </a:p>
            <a:p>
              <a:pPr marL="342900" indent="-342900">
                <a:buFont typeface="Arial" panose="020B0604020202020204" pitchFamily="34" charset="0"/>
                <a:buChar char="•"/>
              </a:pPr>
              <a:r>
                <a:rPr lang="en-US" sz="1500"/>
                <a:t>Boucle à </a:t>
              </a:r>
              <a:r>
                <a:rPr lang="en-US" sz="1500" err="1"/>
                <a:t>ouverture</a:t>
              </a:r>
              <a:r>
                <a:rPr lang="en-US" sz="1500"/>
                <a:t> </a:t>
              </a:r>
              <a:r>
                <a:rPr lang="en-US" sz="1500" err="1"/>
                <a:t>rapide</a:t>
              </a:r>
              <a:endParaRPr lang="en-US" sz="1500"/>
            </a:p>
            <a:p>
              <a:pPr marL="342900" indent="-342900">
                <a:buFont typeface="Arial" panose="020B0604020202020204" pitchFamily="34" charset="0"/>
                <a:buChar char="•"/>
              </a:pPr>
              <a:r>
                <a:rPr lang="en-US" sz="1500"/>
                <a:t>La boucle pour le </a:t>
              </a:r>
              <a:r>
                <a:rPr lang="en-US" sz="1500" err="1"/>
                <a:t>pouce</a:t>
              </a:r>
              <a:r>
                <a:rPr lang="en-US" sz="1500"/>
                <a:t> </a:t>
              </a:r>
              <a:r>
                <a:rPr lang="en-US" sz="1500" err="1"/>
                <a:t>maintient</a:t>
              </a:r>
              <a:r>
                <a:rPr lang="en-US" sz="1500"/>
                <a:t> la main dans </a:t>
              </a:r>
              <a:r>
                <a:rPr lang="en-US" sz="1500" err="1"/>
                <a:t>une</a:t>
              </a:r>
              <a:r>
                <a:rPr lang="en-US" sz="1500"/>
                <a:t> position </a:t>
              </a:r>
              <a:r>
                <a:rPr lang="en-US" sz="1500" err="1"/>
                <a:t>confortable</a:t>
              </a:r>
              <a:r>
                <a:rPr lang="en-US" sz="1500"/>
                <a:t> et aide à </a:t>
              </a:r>
              <a:r>
                <a:rPr lang="en-US" sz="1500" err="1"/>
                <a:t>réduire</a:t>
              </a:r>
              <a:r>
                <a:rPr lang="en-US" sz="1500"/>
                <a:t> la fatigue.</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65822" y="3878526"/>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553AB445-F113-4C4C-A87C-4CD9A92A1B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977"/>
          <a:stretch/>
        </p:blipFill>
        <p:spPr>
          <a:xfrm>
            <a:off x="398525" y="1304925"/>
            <a:ext cx="1807533" cy="2129464"/>
          </a:xfrm>
          <a:prstGeom prst="rect">
            <a:avLst/>
          </a:prstGeom>
        </p:spPr>
      </p:pic>
      <p:pic>
        <p:nvPicPr>
          <p:cNvPr id="7" name="Picture 6">
            <a:extLst>
              <a:ext uri="{FF2B5EF4-FFF2-40B4-BE49-F238E27FC236}">
                <a16:creationId xmlns:a16="http://schemas.microsoft.com/office/drawing/2014/main" id="{D26CE1B0-AFD7-4322-9BC2-94DE54805A14}"/>
              </a:ext>
            </a:extLst>
          </p:cNvPr>
          <p:cNvPicPr>
            <a:picLocks noChangeAspect="1"/>
          </p:cNvPicPr>
          <p:nvPr/>
        </p:nvPicPr>
        <p:blipFill>
          <a:blip r:embed="rId6"/>
          <a:stretch>
            <a:fillRect/>
          </a:stretch>
        </p:blipFill>
        <p:spPr>
          <a:xfrm>
            <a:off x="6577175" y="3136346"/>
            <a:ext cx="2019300" cy="781050"/>
          </a:xfrm>
          <a:prstGeom prst="rect">
            <a:avLst/>
          </a:prstGeom>
        </p:spPr>
      </p:pic>
      <p:pic>
        <p:nvPicPr>
          <p:cNvPr id="8" name="Picture 7">
            <a:extLst>
              <a:ext uri="{FF2B5EF4-FFF2-40B4-BE49-F238E27FC236}">
                <a16:creationId xmlns:a16="http://schemas.microsoft.com/office/drawing/2014/main" id="{8E322723-C643-461E-A8A3-D3329C41AA32}"/>
              </a:ext>
            </a:extLst>
          </p:cNvPr>
          <p:cNvPicPr>
            <a:picLocks noChangeAspect="1"/>
          </p:cNvPicPr>
          <p:nvPr/>
        </p:nvPicPr>
        <p:blipFill>
          <a:blip r:embed="rId7"/>
          <a:stretch>
            <a:fillRect/>
          </a:stretch>
        </p:blipFill>
        <p:spPr>
          <a:xfrm>
            <a:off x="6577175" y="4515657"/>
            <a:ext cx="696471" cy="626824"/>
          </a:xfrm>
          <a:prstGeom prst="rect">
            <a:avLst/>
          </a:prstGeom>
        </p:spPr>
      </p:pic>
      <p:pic>
        <p:nvPicPr>
          <p:cNvPr id="28" name="Picture 27">
            <a:extLst>
              <a:ext uri="{FF2B5EF4-FFF2-40B4-BE49-F238E27FC236}">
                <a16:creationId xmlns:a16="http://schemas.microsoft.com/office/drawing/2014/main" id="{9747221B-082F-46E9-A888-AEFC875FE3FC}"/>
              </a:ext>
            </a:extLst>
          </p:cNvPr>
          <p:cNvPicPr>
            <a:picLocks noChangeAspect="1"/>
          </p:cNvPicPr>
          <p:nvPr/>
        </p:nvPicPr>
        <p:blipFill>
          <a:blip r:embed="rId8"/>
          <a:stretch>
            <a:fillRect/>
          </a:stretch>
        </p:blipFill>
        <p:spPr>
          <a:xfrm>
            <a:off x="7831156" y="4142356"/>
            <a:ext cx="676275" cy="1000125"/>
          </a:xfrm>
          <a:prstGeom prst="rect">
            <a:avLst/>
          </a:prstGeom>
        </p:spPr>
      </p:pic>
      <p:pic>
        <p:nvPicPr>
          <p:cNvPr id="10" name="Picture 9">
            <a:extLst>
              <a:ext uri="{FF2B5EF4-FFF2-40B4-BE49-F238E27FC236}">
                <a16:creationId xmlns:a16="http://schemas.microsoft.com/office/drawing/2014/main" id="{009FC5A2-2E44-4656-8289-1BE0E9A43A1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0000" y="3019425"/>
            <a:ext cx="2133513" cy="3048000"/>
          </a:xfrm>
          <a:prstGeom prst="rect">
            <a:avLst/>
          </a:prstGeom>
        </p:spPr>
      </p:pic>
      <p:pic>
        <p:nvPicPr>
          <p:cNvPr id="9" name="Grafik 8">
            <a:extLst>
              <a:ext uri="{FF2B5EF4-FFF2-40B4-BE49-F238E27FC236}">
                <a16:creationId xmlns:a16="http://schemas.microsoft.com/office/drawing/2014/main" id="{0F00C23B-2C9F-46D0-9A36-DEAB46376F7B}"/>
              </a:ext>
            </a:extLst>
          </p:cNvPr>
          <p:cNvPicPr>
            <a:picLocks noChangeAspect="1"/>
          </p:cNvPicPr>
          <p:nvPr/>
        </p:nvPicPr>
        <p:blipFill>
          <a:blip r:embed="rId10"/>
          <a:stretch>
            <a:fillRect/>
          </a:stretch>
        </p:blipFill>
        <p:spPr>
          <a:xfrm>
            <a:off x="9801225" y="0"/>
            <a:ext cx="2390775" cy="5917168"/>
          </a:xfrm>
          <a:prstGeom prst="rect">
            <a:avLst/>
          </a:prstGeom>
        </p:spPr>
      </p:pic>
    </p:spTree>
    <p:extLst>
      <p:ext uri="{BB962C8B-B14F-4D97-AF65-F5344CB8AC3E}">
        <p14:creationId xmlns:p14="http://schemas.microsoft.com/office/powerpoint/2010/main" val="218723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AB2813D-9DE1-4BFC-873E-98FC67C8EF70}"/>
              </a:ext>
            </a:extLst>
          </p:cNvPr>
          <p:cNvPicPr>
            <a:picLocks noChangeAspect="1"/>
          </p:cNvPicPr>
          <p:nvPr/>
        </p:nvPicPr>
        <p:blipFill>
          <a:blip r:embed="rId2"/>
          <a:stretch>
            <a:fillRect/>
          </a:stretch>
        </p:blipFill>
        <p:spPr>
          <a:xfrm>
            <a:off x="2949277" y="881389"/>
            <a:ext cx="5063351" cy="4926167"/>
          </a:xfrm>
          <a:prstGeom prst="rect">
            <a:avLst/>
          </a:prstGeom>
          <a:effectLst>
            <a:outerShdw blurRad="482600" dist="38100" algn="l" rotWithShape="0">
              <a:prstClr val="black">
                <a:alpha val="40000"/>
              </a:prstClr>
            </a:outerShdw>
          </a:effectLst>
        </p:spPr>
      </p:pic>
      <p:sp>
        <p:nvSpPr>
          <p:cNvPr id="4" name="Text Placeholder 1">
            <a:extLst>
              <a:ext uri="{FF2B5EF4-FFF2-40B4-BE49-F238E27FC236}">
                <a16:creationId xmlns:a16="http://schemas.microsoft.com/office/drawing/2014/main" id="{D9F43D66-6F5E-48FD-B0AD-ED24B2DDA1C5}"/>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mj-lt"/>
              </a:rPr>
              <a:t>Pied/</a:t>
            </a:r>
            <a:r>
              <a:rPr lang="en-US" sz="3200" err="1">
                <a:latin typeface="+mj-lt"/>
              </a:rPr>
              <a:t>Cheville</a:t>
            </a:r>
            <a:endParaRPr lang="en-US" sz="3200">
              <a:latin typeface="+mj-lt"/>
            </a:endParaRPr>
          </a:p>
        </p:txBody>
      </p:sp>
      <p:sp>
        <p:nvSpPr>
          <p:cNvPr id="9" name="TextBox 8">
            <a:extLst>
              <a:ext uri="{FF2B5EF4-FFF2-40B4-BE49-F238E27FC236}">
                <a16:creationId xmlns:a16="http://schemas.microsoft.com/office/drawing/2014/main" id="{DBBA8D88-AD47-4844-833B-70091567B178}"/>
              </a:ext>
            </a:extLst>
          </p:cNvPr>
          <p:cNvSpPr txBox="1"/>
          <p:nvPr/>
        </p:nvSpPr>
        <p:spPr>
          <a:xfrm flipH="1">
            <a:off x="8712367" y="5125455"/>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Cheville</a:t>
            </a:r>
            <a:endParaRPr lang="en-US"/>
          </a:p>
        </p:txBody>
      </p:sp>
      <p:sp>
        <p:nvSpPr>
          <p:cNvPr id="10" name="TextBox 8">
            <a:extLst>
              <a:ext uri="{FF2B5EF4-FFF2-40B4-BE49-F238E27FC236}">
                <a16:creationId xmlns:a16="http://schemas.microsoft.com/office/drawing/2014/main" id="{E789DD61-2D14-4E3D-9978-8799F4444FB1}"/>
              </a:ext>
            </a:extLst>
          </p:cNvPr>
          <p:cNvSpPr txBox="1"/>
          <p:nvPr/>
        </p:nvSpPr>
        <p:spPr>
          <a:xfrm flipH="1">
            <a:off x="8712367" y="5457554"/>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a:t>Pied</a:t>
            </a:r>
          </a:p>
        </p:txBody>
      </p:sp>
      <p:cxnSp>
        <p:nvCxnSpPr>
          <p:cNvPr id="31" name="Gerade Verbindung mit Pfeil 30">
            <a:extLst>
              <a:ext uri="{FF2B5EF4-FFF2-40B4-BE49-F238E27FC236}">
                <a16:creationId xmlns:a16="http://schemas.microsoft.com/office/drawing/2014/main" id="{4490BF99-C1A0-4656-A28B-15A34BF7D9DB}"/>
              </a:ext>
            </a:extLst>
          </p:cNvPr>
          <p:cNvCxnSpPr>
            <a:cxnSpLocks/>
          </p:cNvCxnSpPr>
          <p:nvPr/>
        </p:nvCxnSpPr>
        <p:spPr>
          <a:xfrm>
            <a:off x="5865541" y="5278056"/>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CA7A5826-C86A-484E-901C-BD123D778DFF}"/>
              </a:ext>
            </a:extLst>
          </p:cNvPr>
          <p:cNvCxnSpPr>
            <a:cxnSpLocks/>
          </p:cNvCxnSpPr>
          <p:nvPr/>
        </p:nvCxnSpPr>
        <p:spPr>
          <a:xfrm>
            <a:off x="5850676" y="5497362"/>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4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49.jpg">
            <a:extLst>
              <a:ext uri="{FF2B5EF4-FFF2-40B4-BE49-F238E27FC236}">
                <a16:creationId xmlns:a16="http://schemas.microsoft.com/office/drawing/2014/main" id="{7C25C396-07C6-432E-8F61-FE2717517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7007" y="1000852"/>
            <a:ext cx="3413876" cy="4776091"/>
          </a:xfrm>
          <a:prstGeom prst="rect">
            <a:avLst/>
          </a:prstGeom>
          <a:effectLst>
            <a:outerShdw blurRad="482600" dist="38100" algn="l" rotWithShape="0">
              <a:prstClr val="black">
                <a:alpha val="40000"/>
              </a:prstClr>
            </a:outerShdw>
          </a:effectLst>
        </p:spPr>
      </p:pic>
      <p:sp>
        <p:nvSpPr>
          <p:cNvPr id="3" name="Inhaltsplatzhalter 1">
            <a:extLst>
              <a:ext uri="{FF2B5EF4-FFF2-40B4-BE49-F238E27FC236}">
                <a16:creationId xmlns:a16="http://schemas.microsoft.com/office/drawing/2014/main" id="{D0845A9D-16FC-49C6-9F19-F17028C1A3E4}"/>
              </a:ext>
            </a:extLst>
          </p:cNvPr>
          <p:cNvSpPr txBox="1">
            <a:spLocks/>
          </p:cNvSpPr>
          <p:nvPr/>
        </p:nvSpPr>
        <p:spPr>
          <a:xfrm>
            <a:off x="360447" y="1185575"/>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Joints supérieurs/inférieurs</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Tibia</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Péroné</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Astragale</a:t>
            </a:r>
          </a:p>
        </p:txBody>
      </p:sp>
      <p:sp>
        <p:nvSpPr>
          <p:cNvPr id="4" name="Textfeld 3">
            <a:extLst>
              <a:ext uri="{FF2B5EF4-FFF2-40B4-BE49-F238E27FC236}">
                <a16:creationId xmlns:a16="http://schemas.microsoft.com/office/drawing/2014/main" id="{6F708BC5-406F-46A7-B24A-DDC5E4D94E64}"/>
              </a:ext>
            </a:extLst>
          </p:cNvPr>
          <p:cNvSpPr txBox="1"/>
          <p:nvPr/>
        </p:nvSpPr>
        <p:spPr>
          <a:xfrm>
            <a:off x="7530623" y="5318551"/>
            <a:ext cx="4329300" cy="477054"/>
          </a:xfrm>
          <a:prstGeom prst="rect">
            <a:avLst/>
          </a:prstGeom>
          <a:noFill/>
        </p:spPr>
        <p:txBody>
          <a:bodyPr wrap="square" rtlCol="0">
            <a:spAutoFit/>
          </a:bodyPr>
          <a:lstStyle/>
          <a:p>
            <a:r>
              <a:rPr lang="de-DE" sz="500">
                <a:latin typeface="Arial" panose="020B0604020202020204" pitchFamily="34" charset="0"/>
                <a:cs typeface="Arial" panose="020B0604020202020204" pitchFamily="34" charset="0"/>
              </a:rPr>
              <a:t>Abb. Sprunggelenke: Oberes und unteres Sprunggelenk </a:t>
            </a:r>
            <a:br>
              <a:rPr lang="de-DE" sz="500">
                <a:latin typeface="Arial" panose="020B0604020202020204" pitchFamily="34" charset="0"/>
                <a:cs typeface="Arial" panose="020B0604020202020204" pitchFamily="34" charset="0"/>
              </a:rPr>
            </a:br>
            <a:r>
              <a:rPr lang="de-DE" sz="500">
                <a:latin typeface="Arial" panose="020B0604020202020204" pitchFamily="34" charset="0"/>
                <a:cs typeface="Arial" panose="020B0604020202020204" pitchFamily="34" charset="0"/>
              </a:rPr>
              <a:t>(die Sprunggelenke sind durch blaue Linien gekennzeichnet)</a:t>
            </a:r>
          </a:p>
          <a:p>
            <a:pPr marL="228600" indent="-228600">
              <a:buAutoNum type="alphaLcParenR"/>
            </a:pPr>
            <a:r>
              <a:rPr lang="de-DE" sz="500">
                <a:latin typeface="Arial" panose="020B0604020202020204" pitchFamily="34" charset="0"/>
                <a:cs typeface="Arial" panose="020B0604020202020204" pitchFamily="34" charset="0"/>
              </a:rPr>
              <a:t>Ansicht von lateral</a:t>
            </a:r>
          </a:p>
          <a:p>
            <a:pPr marL="228600" indent="-228600">
              <a:buAutoNum type="alphaLcParenR"/>
            </a:pPr>
            <a:r>
              <a:rPr lang="de-DE" sz="500">
                <a:latin typeface="Arial" panose="020B0604020202020204" pitchFamily="34" charset="0"/>
                <a:cs typeface="Arial" panose="020B0604020202020204" pitchFamily="34" charset="0"/>
              </a:rPr>
              <a:t>Ansicht von vorn</a:t>
            </a:r>
          </a:p>
          <a:p>
            <a:pPr marL="228600" indent="-228600">
              <a:buAutoNum type="alphaLcParenR"/>
            </a:pPr>
            <a:r>
              <a:rPr lang="de-DE" sz="500">
                <a:latin typeface="Arial" panose="020B0604020202020204" pitchFamily="34" charset="0"/>
                <a:cs typeface="Arial" panose="020B0604020202020204" pitchFamily="34" charset="0"/>
              </a:rPr>
              <a:t>Ansicht von hinten</a:t>
            </a:r>
          </a:p>
        </p:txBody>
      </p:sp>
      <p:sp>
        <p:nvSpPr>
          <p:cNvPr id="5" name="Text Placeholder 1">
            <a:extLst>
              <a:ext uri="{FF2B5EF4-FFF2-40B4-BE49-F238E27FC236}">
                <a16:creationId xmlns:a16="http://schemas.microsoft.com/office/drawing/2014/main" id="{AB8EAD88-0175-4729-9497-413185B818F2}"/>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Pied</a:t>
            </a:r>
            <a:endParaRPr lang="de-DE" sz="3200">
              <a:latin typeface="+mj-lt"/>
            </a:endParaRPr>
          </a:p>
        </p:txBody>
      </p:sp>
    </p:spTree>
    <p:extLst>
      <p:ext uri="{BB962C8B-B14F-4D97-AF65-F5344CB8AC3E}">
        <p14:creationId xmlns:p14="http://schemas.microsoft.com/office/powerpoint/2010/main" val="505640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90724E97-645C-4626-9D52-CE449467451F}"/>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cliniques courants</a:t>
            </a:r>
          </a:p>
          <a:p>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sp>
        <p:nvSpPr>
          <p:cNvPr id="3" name="Inhaltsplatzhalter 1">
            <a:extLst>
              <a:ext uri="{FF2B5EF4-FFF2-40B4-BE49-F238E27FC236}">
                <a16:creationId xmlns:a16="http://schemas.microsoft.com/office/drawing/2014/main" id="{856E67A8-3EB2-40C7-837B-48AE5365DF3B}"/>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solidFill>
                  <a:prstClr val="black"/>
                </a:solidFill>
                <a:latin typeface="Arial" panose="020B0604020202020204" pitchFamily="34" charset="0"/>
                <a:cs typeface="Arial" panose="020B0604020202020204" pitchFamily="34" charset="0"/>
              </a:rPr>
              <a:t>Entorse</a:t>
            </a:r>
            <a:r>
              <a:rPr lang="de-CH" sz="2000">
                <a:solidFill>
                  <a:prstClr val="black"/>
                </a:solidFill>
                <a:latin typeface="Arial" panose="020B0604020202020204" pitchFamily="34" charset="0"/>
                <a:cs typeface="Arial" panose="020B0604020202020204" pitchFamily="34" charset="0"/>
              </a:rPr>
              <a:t> de la </a:t>
            </a:r>
            <a:r>
              <a:rPr lang="de-CH" sz="2000" err="1">
                <a:solidFill>
                  <a:prstClr val="black"/>
                </a:solidFill>
                <a:latin typeface="Arial" panose="020B0604020202020204" pitchFamily="34" charset="0"/>
                <a:cs typeface="Arial" panose="020B0604020202020204" pitchFamily="34" charset="0"/>
              </a:rPr>
              <a:t>cheville</a:t>
            </a:r>
            <a:endParaRPr lang="de-CH" sz="2000">
              <a:solidFill>
                <a:prstClr val="black"/>
              </a:solidFill>
              <a:latin typeface="Arial" panose="020B0604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DD1999DA-BB96-4E07-976B-51A5149385F0}"/>
              </a:ext>
            </a:extLst>
          </p:cNvPr>
          <p:cNvSpPr txBox="1"/>
          <p:nvPr/>
        </p:nvSpPr>
        <p:spPr>
          <a:xfrm>
            <a:off x="3866848" y="5226370"/>
            <a:ext cx="2229152" cy="169277"/>
          </a:xfrm>
          <a:prstGeom prst="rect">
            <a:avLst/>
          </a:prstGeom>
          <a:noFill/>
        </p:spPr>
        <p:txBody>
          <a:bodyPr wrap="square" rtlCol="0">
            <a:spAutoFit/>
          </a:bodyPr>
          <a:lstStyle/>
          <a:p>
            <a:r>
              <a:rPr lang="en-US" sz="500" i="1">
                <a:cs typeface="Arial" panose="020B0604020202020204" pitchFamily="34" charset="0"/>
              </a:rPr>
              <a:t>Figure 3: GJEDSTED, A., MD. (2009) </a:t>
            </a:r>
          </a:p>
        </p:txBody>
      </p:sp>
      <p:pic>
        <p:nvPicPr>
          <p:cNvPr id="9" name="Picture 2">
            <a:extLst>
              <a:ext uri="{FF2B5EF4-FFF2-40B4-BE49-F238E27FC236}">
                <a16:creationId xmlns:a16="http://schemas.microsoft.com/office/drawing/2014/main" id="{555560E6-C7D5-44EA-A76C-66CBA0B46DBD}"/>
              </a:ext>
            </a:extLst>
          </p:cNvPr>
          <p:cNvPicPr>
            <a:picLocks noChangeAspect="1"/>
          </p:cNvPicPr>
          <p:nvPr/>
        </p:nvPicPr>
        <p:blipFill>
          <a:blip r:embed="rId2"/>
          <a:stretch>
            <a:fillRect/>
          </a:stretch>
        </p:blipFill>
        <p:spPr>
          <a:xfrm>
            <a:off x="6314634" y="2363490"/>
            <a:ext cx="3181833" cy="2438414"/>
          </a:xfrm>
          <a:prstGeom prst="rect">
            <a:avLst/>
          </a:prstGeom>
          <a:effectLst>
            <a:outerShdw blurRad="482600" dist="38100" algn="l" rotWithShape="0">
              <a:prstClr val="black">
                <a:alpha val="40000"/>
              </a:prstClr>
            </a:outerShdw>
          </a:effectLst>
        </p:spPr>
      </p:pic>
      <p:pic>
        <p:nvPicPr>
          <p:cNvPr id="10" name="Picture 5">
            <a:extLst>
              <a:ext uri="{FF2B5EF4-FFF2-40B4-BE49-F238E27FC236}">
                <a16:creationId xmlns:a16="http://schemas.microsoft.com/office/drawing/2014/main" id="{6763596B-9749-44AC-B07D-5CDCD2E6B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180" y="2396762"/>
            <a:ext cx="3283440" cy="2405142"/>
          </a:xfrm>
          <a:prstGeom prst="rect">
            <a:avLst/>
          </a:prstGeom>
          <a:effectLst>
            <a:outerShdw blurRad="482600" dist="38100" algn="l" rotWithShape="0">
              <a:prstClr val="black">
                <a:alpha val="40000"/>
              </a:prstClr>
            </a:outerShdw>
          </a:effectLst>
        </p:spPr>
      </p:pic>
    </p:spTree>
    <p:extLst>
      <p:ext uri="{BB962C8B-B14F-4D97-AF65-F5344CB8AC3E}">
        <p14:creationId xmlns:p14="http://schemas.microsoft.com/office/powerpoint/2010/main" val="264889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2D8038A8-653A-4311-A800-CAB83A74B6B4}"/>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pic>
        <p:nvPicPr>
          <p:cNvPr id="3" name="Picture 6">
            <a:extLst>
              <a:ext uri="{FF2B5EF4-FFF2-40B4-BE49-F238E27FC236}">
                <a16:creationId xmlns:a16="http://schemas.microsoft.com/office/drawing/2014/main" id="{5DED64A7-E64B-46D2-8A8D-66BD48A9703F}"/>
              </a:ext>
            </a:extLst>
          </p:cNvPr>
          <p:cNvPicPr>
            <a:picLocks noChangeAspect="1"/>
          </p:cNvPicPr>
          <p:nvPr/>
        </p:nvPicPr>
        <p:blipFill>
          <a:blip r:embed="rId2"/>
          <a:stretch>
            <a:fillRect/>
          </a:stretch>
        </p:blipFill>
        <p:spPr>
          <a:xfrm>
            <a:off x="3242066" y="2396762"/>
            <a:ext cx="2429554" cy="2498130"/>
          </a:xfrm>
          <a:prstGeom prst="rect">
            <a:avLst/>
          </a:prstGeom>
          <a:effectLst>
            <a:outerShdw blurRad="482600" dist="38100" algn="l" rotWithShape="0">
              <a:prstClr val="black">
                <a:alpha val="40000"/>
              </a:prstClr>
            </a:outerShdw>
          </a:effectLst>
        </p:spPr>
      </p:pic>
      <p:pic>
        <p:nvPicPr>
          <p:cNvPr id="4" name="Picture 4">
            <a:extLst>
              <a:ext uri="{FF2B5EF4-FFF2-40B4-BE49-F238E27FC236}">
                <a16:creationId xmlns:a16="http://schemas.microsoft.com/office/drawing/2014/main" id="{D167BDD7-9932-456A-944E-F346FF8E13F9}"/>
              </a:ext>
            </a:extLst>
          </p:cNvPr>
          <p:cNvPicPr>
            <a:picLocks noChangeAspect="1"/>
          </p:cNvPicPr>
          <p:nvPr/>
        </p:nvPicPr>
        <p:blipFill>
          <a:blip r:embed="rId3"/>
          <a:stretch>
            <a:fillRect/>
          </a:stretch>
        </p:blipFill>
        <p:spPr>
          <a:xfrm>
            <a:off x="6314634" y="2446967"/>
            <a:ext cx="3057525" cy="2447925"/>
          </a:xfrm>
          <a:prstGeom prst="rect">
            <a:avLst/>
          </a:prstGeom>
          <a:effectLst>
            <a:outerShdw blurRad="482600" dist="38100" algn="l" rotWithShape="0">
              <a:prstClr val="black">
                <a:alpha val="40000"/>
              </a:prstClr>
            </a:outerShdw>
          </a:effectLst>
        </p:spPr>
      </p:pic>
      <p:sp>
        <p:nvSpPr>
          <p:cNvPr id="5" name="Inhaltsplatzhalter 1">
            <a:extLst>
              <a:ext uri="{FF2B5EF4-FFF2-40B4-BE49-F238E27FC236}">
                <a16:creationId xmlns:a16="http://schemas.microsoft.com/office/drawing/2014/main" id="{0482CBD1-311B-40AC-A205-CEA08ACCF992}"/>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solidFill>
                  <a:prstClr val="black"/>
                </a:solidFill>
                <a:latin typeface="Arial" panose="020B0604020202020204" pitchFamily="34" charset="0"/>
                <a:cs typeface="Arial" panose="020B0604020202020204" pitchFamily="34" charset="0"/>
              </a:rPr>
              <a:t>Rupture</a:t>
            </a:r>
            <a:r>
              <a:rPr lang="de-CH" sz="2000">
                <a:solidFill>
                  <a:prstClr val="black"/>
                </a:solidFill>
                <a:latin typeface="Arial" panose="020B0604020202020204" pitchFamily="34" charset="0"/>
                <a:cs typeface="Arial" panose="020B0604020202020204" pitchFamily="34" charset="0"/>
              </a:rPr>
              <a:t> du </a:t>
            </a:r>
            <a:r>
              <a:rPr lang="de-CH" sz="2000" err="1">
                <a:solidFill>
                  <a:prstClr val="black"/>
                </a:solidFill>
                <a:latin typeface="Arial" panose="020B0604020202020204" pitchFamily="34" charset="0"/>
                <a:cs typeface="Arial" panose="020B0604020202020204" pitchFamily="34" charset="0"/>
              </a:rPr>
              <a:t>tendon</a:t>
            </a:r>
            <a:r>
              <a:rPr lang="de-CH" sz="2000">
                <a:solidFill>
                  <a:prstClr val="black"/>
                </a:solidFill>
                <a:latin typeface="Arial" panose="020B0604020202020204" pitchFamily="34" charset="0"/>
                <a:cs typeface="Arial" panose="020B0604020202020204" pitchFamily="34" charset="0"/>
              </a:rPr>
              <a:t> </a:t>
            </a:r>
            <a:r>
              <a:rPr lang="de-CH" sz="2000" err="1">
                <a:solidFill>
                  <a:prstClr val="black"/>
                </a:solidFill>
                <a:latin typeface="Arial" panose="020B0604020202020204" pitchFamily="34" charset="0"/>
                <a:cs typeface="Arial" panose="020B0604020202020204" pitchFamily="34" charset="0"/>
              </a:rPr>
              <a:t>d'Achille</a:t>
            </a:r>
            <a:endParaRPr lang="de-CH"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3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84C213A8-FCE0-428E-969A-F8782E8BE719}"/>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pic>
        <p:nvPicPr>
          <p:cNvPr id="3" name="Picture 2">
            <a:extLst>
              <a:ext uri="{FF2B5EF4-FFF2-40B4-BE49-F238E27FC236}">
                <a16:creationId xmlns:a16="http://schemas.microsoft.com/office/drawing/2014/main" id="{0FC122AA-93F7-4552-BE40-EFD329C4C3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251"/>
          <a:stretch/>
        </p:blipFill>
        <p:spPr>
          <a:xfrm>
            <a:off x="6149652" y="2396762"/>
            <a:ext cx="4345012" cy="2537882"/>
          </a:xfrm>
          <a:prstGeom prst="rect">
            <a:avLst/>
          </a:prstGeom>
          <a:effectLst>
            <a:outerShdw blurRad="482600" dist="38100" algn="l" rotWithShape="0">
              <a:prstClr val="black">
                <a:alpha val="40000"/>
              </a:prstClr>
            </a:outerShdw>
          </a:effectLst>
        </p:spPr>
      </p:pic>
      <p:pic>
        <p:nvPicPr>
          <p:cNvPr id="4" name="Picture 7">
            <a:extLst>
              <a:ext uri="{FF2B5EF4-FFF2-40B4-BE49-F238E27FC236}">
                <a16:creationId xmlns:a16="http://schemas.microsoft.com/office/drawing/2014/main" id="{584F3844-C005-4272-B620-78EB48F51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6208" y="2396762"/>
            <a:ext cx="3416209" cy="2537882"/>
          </a:xfrm>
          <a:prstGeom prst="rect">
            <a:avLst/>
          </a:prstGeom>
          <a:effectLst>
            <a:outerShdw blurRad="482600" dist="38100" algn="l" rotWithShape="0">
              <a:prstClr val="black">
                <a:alpha val="40000"/>
              </a:prstClr>
            </a:outerShdw>
          </a:effectLst>
        </p:spPr>
      </p:pic>
      <p:sp>
        <p:nvSpPr>
          <p:cNvPr id="5" name="Inhaltsplatzhalter 1">
            <a:extLst>
              <a:ext uri="{FF2B5EF4-FFF2-40B4-BE49-F238E27FC236}">
                <a16:creationId xmlns:a16="http://schemas.microsoft.com/office/drawing/2014/main" id="{9E46F941-4706-461B-A0BD-70592737278E}"/>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a:solidFill>
                  <a:prstClr val="black"/>
                </a:solidFill>
                <a:latin typeface="Arial" panose="020B0604020202020204" pitchFamily="34" charset="0"/>
                <a:cs typeface="Arial" panose="020B0604020202020204" pitchFamily="34" charset="0"/>
              </a:rPr>
              <a:t>Arthrose</a:t>
            </a:r>
          </a:p>
        </p:txBody>
      </p:sp>
    </p:spTree>
    <p:extLst>
      <p:ext uri="{BB962C8B-B14F-4D97-AF65-F5344CB8AC3E}">
        <p14:creationId xmlns:p14="http://schemas.microsoft.com/office/powerpoint/2010/main" val="134611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6E3E7C9A-AE2F-4173-B75E-816DE4A588CC}"/>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pic>
        <p:nvPicPr>
          <p:cNvPr id="3" name="Picture 4">
            <a:extLst>
              <a:ext uri="{FF2B5EF4-FFF2-40B4-BE49-F238E27FC236}">
                <a16:creationId xmlns:a16="http://schemas.microsoft.com/office/drawing/2014/main" id="{BFFF45EA-1043-4688-9F28-49F43DA8B9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7926" y="2623477"/>
            <a:ext cx="3023373" cy="2388838"/>
          </a:xfrm>
          <a:prstGeom prst="rect">
            <a:avLst/>
          </a:prstGeom>
          <a:effectLst>
            <a:outerShdw blurRad="482600" dist="38100" algn="l" rotWithShape="0">
              <a:prstClr val="black">
                <a:alpha val="40000"/>
              </a:prstClr>
            </a:outerShdw>
          </a:effectLst>
        </p:spPr>
      </p:pic>
      <p:pic>
        <p:nvPicPr>
          <p:cNvPr id="4" name="Picture 6">
            <a:extLst>
              <a:ext uri="{FF2B5EF4-FFF2-40B4-BE49-F238E27FC236}">
                <a16:creationId xmlns:a16="http://schemas.microsoft.com/office/drawing/2014/main" id="{4285DD8B-E6DF-486B-AAD9-8DD6F4A14EC7}"/>
              </a:ext>
            </a:extLst>
          </p:cNvPr>
          <p:cNvPicPr>
            <a:picLocks noChangeAspect="1"/>
          </p:cNvPicPr>
          <p:nvPr/>
        </p:nvPicPr>
        <p:blipFill>
          <a:blip r:embed="rId3"/>
          <a:stretch>
            <a:fillRect/>
          </a:stretch>
        </p:blipFill>
        <p:spPr>
          <a:xfrm>
            <a:off x="2111634" y="2623477"/>
            <a:ext cx="3642241" cy="2388838"/>
          </a:xfrm>
          <a:prstGeom prst="rect">
            <a:avLst/>
          </a:prstGeom>
          <a:effectLst>
            <a:outerShdw blurRad="482600" dist="38100" algn="l" rotWithShape="0">
              <a:prstClr val="black">
                <a:alpha val="40000"/>
              </a:prstClr>
            </a:outerShdw>
          </a:effectLst>
        </p:spPr>
      </p:pic>
      <p:sp>
        <p:nvSpPr>
          <p:cNvPr id="5" name="Inhaltsplatzhalter 1">
            <a:extLst>
              <a:ext uri="{FF2B5EF4-FFF2-40B4-BE49-F238E27FC236}">
                <a16:creationId xmlns:a16="http://schemas.microsoft.com/office/drawing/2014/main" id="{BABB7B13-BCCB-4041-A149-3156379D9E9F}"/>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solidFill>
                  <a:prstClr val="black"/>
                </a:solidFill>
                <a:latin typeface="Arial" panose="020B0604020202020204" pitchFamily="34" charset="0"/>
                <a:cs typeface="Arial" panose="020B0604020202020204" pitchFamily="34" charset="0"/>
              </a:rPr>
              <a:t>Fractures</a:t>
            </a:r>
            <a:endParaRPr lang="de-CH"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06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A0F1D3-AEEC-4561-A00E-D7BD21F67C57}"/>
              </a:ext>
            </a:extLst>
          </p:cNvPr>
          <p:cNvSpPr>
            <a:spLocks noGrp="1"/>
          </p:cNvSpPr>
          <p:nvPr>
            <p:ph type="body" sz="quarter" idx="10"/>
          </p:nvPr>
        </p:nvSpPr>
        <p:spPr>
          <a:xfrm>
            <a:off x="0" y="84097"/>
            <a:ext cx="11704334" cy="439928"/>
          </a:xfrm>
        </p:spPr>
        <p:txBody>
          <a:bodyPr/>
          <a:lstStyle/>
          <a:p>
            <a:r>
              <a:rPr lang="en-US" altLang="en-US" dirty="0"/>
              <a:t>Importance des </a:t>
            </a:r>
            <a:r>
              <a:rPr lang="en-US" altLang="en-US" dirty="0" err="1"/>
              <a:t>facteurs</a:t>
            </a:r>
            <a:r>
              <a:rPr lang="en-US" altLang="en-US" dirty="0"/>
              <a:t> </a:t>
            </a:r>
            <a:r>
              <a:rPr lang="en-US" altLang="en-US" dirty="0" err="1"/>
              <a:t>lors</a:t>
            </a:r>
            <a:r>
              <a:rPr lang="en-US" altLang="en-US" dirty="0"/>
              <a:t> de </a:t>
            </a:r>
            <a:r>
              <a:rPr lang="en-US" altLang="en-US" dirty="0" err="1"/>
              <a:t>l’achat</a:t>
            </a:r>
            <a:r>
              <a:rPr lang="en-US" altLang="en-US" dirty="0"/>
              <a:t> </a:t>
            </a:r>
            <a:r>
              <a:rPr lang="en-US" altLang="en-US" dirty="0" err="1"/>
              <a:t>d’une</a:t>
            </a:r>
            <a:r>
              <a:rPr lang="en-US" altLang="en-US" dirty="0"/>
              <a:t> </a:t>
            </a:r>
            <a:r>
              <a:rPr lang="en-US" altLang="en-US" dirty="0" err="1"/>
              <a:t>orthèse</a:t>
            </a:r>
            <a:r>
              <a:rPr lang="en-US" altLang="en-US" dirty="0"/>
              <a:t>.</a:t>
            </a:r>
            <a:endParaRPr lang="en-US" dirty="0"/>
          </a:p>
        </p:txBody>
      </p:sp>
      <p:sp>
        <p:nvSpPr>
          <p:cNvPr id="39" name="TextBox 38">
            <a:extLst>
              <a:ext uri="{FF2B5EF4-FFF2-40B4-BE49-F238E27FC236}">
                <a16:creationId xmlns:a16="http://schemas.microsoft.com/office/drawing/2014/main" id="{2A22270E-BC91-4244-8902-04B080A8B06A}"/>
              </a:ext>
            </a:extLst>
          </p:cNvPr>
          <p:cNvSpPr txBox="1"/>
          <p:nvPr/>
        </p:nvSpPr>
        <p:spPr>
          <a:xfrm>
            <a:off x="333197" y="5577600"/>
            <a:ext cx="6252730" cy="346378"/>
          </a:xfrm>
          <a:prstGeom prst="rect">
            <a:avLst/>
          </a:prstGeom>
          <a:noFill/>
        </p:spPr>
        <p:txBody>
          <a:bodyPr wrap="none" lIns="0" tIns="0" rIns="0" bIns="0" rtlCol="0">
            <a:noAutofit/>
          </a:bodyPr>
          <a:lstStyle/>
          <a:p>
            <a:pPr lvl="0" defTabSz="457200">
              <a:defRPr/>
            </a:pPr>
            <a:r>
              <a:rPr kumimoji="0" lang="en-US" sz="700" b="0" i="1" u="none" strike="noStrike" kern="1200" cap="none" spc="0" normalizeH="0" baseline="0" noProof="0" dirty="0">
                <a:ln>
                  <a:noFill/>
                </a:ln>
                <a:solidFill>
                  <a:srgbClr val="333333"/>
                </a:solidFill>
                <a:effectLst/>
                <a:uLnTx/>
                <a:uFillTx/>
                <a:ea typeface="ＭＳ Ｐゴシック" charset="0"/>
                <a:cs typeface="3M Circular TT Book" panose="020B0604020101020102" pitchFamily="34" charset="0"/>
              </a:rPr>
              <a:t>Source: </a:t>
            </a:r>
            <a:r>
              <a:rPr lang="en-US" sz="700" i="1" dirty="0">
                <a:solidFill>
                  <a:srgbClr val="333333"/>
                </a:solidFill>
                <a:ea typeface="ＭＳ Ｐゴシック" charset="0"/>
                <a:cs typeface="3M Circular TT Book" panose="020B0604020101020102" pitchFamily="34" charset="0"/>
              </a:rPr>
              <a:t> Source: Futuro A&amp;U Study by TNS</a:t>
            </a:r>
            <a:r>
              <a:rPr kumimoji="0" lang="en-US" sz="700" b="0" i="1" u="none" strike="noStrike" kern="1200" cap="none" spc="0" normalizeH="0" baseline="0" noProof="0" dirty="0">
                <a:ln>
                  <a:noFill/>
                </a:ln>
                <a:solidFill>
                  <a:srgbClr val="333333"/>
                </a:solidFill>
                <a:effectLst/>
                <a:uLnTx/>
                <a:uFillTx/>
                <a:ea typeface="ＭＳ Ｐゴシック" charset="0"/>
                <a:cs typeface="3M Circular TT Book" panose="020B0604020101020102" pitchFamily="34" charset="0"/>
              </a:rPr>
              <a:t> </a:t>
            </a:r>
            <a:br>
              <a:rPr kumimoji="0" lang="en-US" sz="700" b="0" i="1" u="none" strike="noStrike" kern="1200" cap="none" spc="0" normalizeH="0" baseline="0" noProof="0" dirty="0">
                <a:ln>
                  <a:noFill/>
                </a:ln>
                <a:solidFill>
                  <a:srgbClr val="333333"/>
                </a:solidFill>
                <a:effectLst/>
                <a:uLnTx/>
                <a:uFillTx/>
                <a:ea typeface="ＭＳ Ｐゴシック" charset="0"/>
                <a:cs typeface="3M Circular TT Book" panose="020B0604020101020102" pitchFamily="34" charset="0"/>
              </a:rPr>
            </a:br>
            <a:r>
              <a:rPr lang="en-US" sz="700" kern="0" dirty="0">
                <a:solidFill>
                  <a:sysClr val="windowText" lastClr="000000"/>
                </a:solidFill>
                <a:ea typeface="ＭＳ Ｐゴシック" charset="0"/>
                <a:cs typeface="Arial" panose="020B0604020202020204" pitchFamily="34" charset="0"/>
              </a:rPr>
              <a:t>Q.Ab6 You will see pairs of factors that may be important to you when purchasing a therapeutic device (i.e., such as braces, wraps, supports etc.).  </a:t>
            </a:r>
            <a:br>
              <a:rPr lang="en-US" sz="700" kern="0" dirty="0">
                <a:solidFill>
                  <a:sysClr val="windowText" lastClr="000000"/>
                </a:solidFill>
                <a:ea typeface="ＭＳ Ｐゴシック" charset="0"/>
                <a:cs typeface="Arial" panose="020B0604020202020204" pitchFamily="34" charset="0"/>
              </a:rPr>
            </a:br>
            <a:r>
              <a:rPr lang="en-US" sz="700" kern="0" dirty="0">
                <a:solidFill>
                  <a:sysClr val="windowText" lastClr="000000"/>
                </a:solidFill>
                <a:ea typeface="ＭＳ Ｐゴシック" charset="0"/>
                <a:cs typeface="Arial" panose="020B0604020202020204" pitchFamily="34" charset="0"/>
              </a:rPr>
              <a:t>For each pair shown, choose the one factor that is more important to you in your choice of a therapeutic device.</a:t>
            </a:r>
          </a:p>
        </p:txBody>
      </p:sp>
      <p:graphicFrame>
        <p:nvGraphicFramePr>
          <p:cNvPr id="3" name="Object 2">
            <a:extLst>
              <a:ext uri="{FF2B5EF4-FFF2-40B4-BE49-F238E27FC236}">
                <a16:creationId xmlns:a16="http://schemas.microsoft.com/office/drawing/2014/main" id="{D36D582C-4BA1-4134-8CF6-3B3F5342608B}"/>
              </a:ext>
            </a:extLst>
          </p:cNvPr>
          <p:cNvGraphicFramePr>
            <a:graphicFrameLocks noChangeAspect="1"/>
          </p:cNvGraphicFramePr>
          <p:nvPr/>
        </p:nvGraphicFramePr>
        <p:xfrm>
          <a:off x="-1594157" y="722773"/>
          <a:ext cx="11144436" cy="5031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Table 26">
            <a:extLst>
              <a:ext uri="{FF2B5EF4-FFF2-40B4-BE49-F238E27FC236}">
                <a16:creationId xmlns:a16="http://schemas.microsoft.com/office/drawing/2014/main" id="{933A5C18-25D1-4E81-964C-2999BB38CC4D}"/>
              </a:ext>
            </a:extLst>
          </p:cNvPr>
          <p:cNvGraphicFramePr>
            <a:graphicFrameLocks noGrp="1"/>
          </p:cNvGraphicFramePr>
          <p:nvPr/>
        </p:nvGraphicFramePr>
        <p:xfrm>
          <a:off x="9000871" y="2281612"/>
          <a:ext cx="2462073" cy="1476344"/>
        </p:xfrm>
        <a:graphic>
          <a:graphicData uri="http://schemas.openxmlformats.org/drawingml/2006/table">
            <a:tbl>
              <a:tblPr firstRow="1" bandRow="1">
                <a:tableStyleId>{37CE84F3-28C3-443E-9E96-99CF82512B78}</a:tableStyleId>
              </a:tblPr>
              <a:tblGrid>
                <a:gridCol w="2462073">
                  <a:extLst>
                    <a:ext uri="{9D8B030D-6E8A-4147-A177-3AD203B41FA5}">
                      <a16:colId xmlns:a16="http://schemas.microsoft.com/office/drawing/2014/main" val="20000"/>
                    </a:ext>
                  </a:extLst>
                </a:gridCol>
              </a:tblGrid>
              <a:tr h="353815">
                <a:tc>
                  <a:txBody>
                    <a:bodyPr/>
                    <a:lstStyle/>
                    <a:p>
                      <a:pPr algn="ctr">
                        <a:lnSpc>
                          <a:spcPct val="90000"/>
                        </a:lnSpc>
                      </a:pPr>
                      <a:r>
                        <a:rPr lang="en-US" sz="1800" dirty="0">
                          <a:latin typeface="+mn-lt"/>
                          <a:cs typeface="Arial"/>
                        </a:rPr>
                        <a:t>CONFORT</a:t>
                      </a:r>
                      <a:endParaRPr lang="en-US" sz="1800" b="1" i="0" dirty="0">
                        <a:solidFill>
                          <a:srgbClr val="000000"/>
                        </a:solidFill>
                        <a:latin typeface="+mn-lt"/>
                        <a:cs typeface="Arial"/>
                      </a:endParaRPr>
                    </a:p>
                  </a:txBody>
                  <a:tcPr marL="107235" marR="107235" marT="53618" marB="53618" anchor="ctr"/>
                </a:tc>
                <a:extLst>
                  <a:ext uri="{0D108BD9-81ED-4DB2-BD59-A6C34878D82A}">
                    <a16:rowId xmlns:a16="http://schemas.microsoft.com/office/drawing/2014/main" val="10000"/>
                  </a:ext>
                </a:extLst>
              </a:tr>
              <a:tr h="674974">
                <a:tc>
                  <a:txBody>
                    <a:bodyPr/>
                    <a:lstStyle/>
                    <a:p>
                      <a:pPr marL="0" lvl="1" indent="-171450" algn="ctr" defTabSz="800100">
                        <a:lnSpc>
                          <a:spcPct val="90000"/>
                        </a:lnSpc>
                        <a:spcBef>
                          <a:spcPct val="0"/>
                        </a:spcBef>
                      </a:pPr>
                      <a:r>
                        <a:rPr lang="fr-FR" sz="1200" dirty="0">
                          <a:solidFill>
                            <a:schemeClr val="tx1"/>
                          </a:solidFill>
                          <a:latin typeface="+mn-lt"/>
                          <a:cs typeface="Arial"/>
                        </a:rPr>
                        <a:t>Les matériaux de marque FUTURO™  sont conçus pour répondre aux exigences de douceur, de rétention de chaleur, d'évacuation </a:t>
                      </a:r>
                      <a:r>
                        <a:rPr lang="fr-FR" sz="1400" dirty="0">
                          <a:solidFill>
                            <a:schemeClr val="tx1"/>
                          </a:solidFill>
                          <a:latin typeface="+mn-lt"/>
                          <a:cs typeface="Arial"/>
                        </a:rPr>
                        <a:t>d’hum</a:t>
                      </a:r>
                      <a:r>
                        <a:rPr lang="fr-FR" sz="1200" dirty="0">
                          <a:solidFill>
                            <a:schemeClr val="tx1"/>
                          </a:solidFill>
                          <a:latin typeface="+mn-lt"/>
                          <a:cs typeface="Arial"/>
                        </a:rPr>
                        <a:t>idité et de respirabilité </a:t>
                      </a:r>
                      <a:endParaRPr lang="fr-FR" sz="1100" dirty="0">
                        <a:solidFill>
                          <a:schemeClr val="tx1"/>
                        </a:solidFill>
                        <a:latin typeface="+mn-lt"/>
                        <a:cs typeface="Arial"/>
                      </a:endParaRPr>
                    </a:p>
                  </a:txBody>
                  <a:tcPr marL="107235" marR="107235" marT="53618" marB="53618" anchor="ctr">
                    <a:solidFill>
                      <a:srgbClr val="FFCD00"/>
                    </a:solidFill>
                  </a:tcPr>
                </a:tc>
                <a:extLst>
                  <a:ext uri="{0D108BD9-81ED-4DB2-BD59-A6C34878D82A}">
                    <a16:rowId xmlns:a16="http://schemas.microsoft.com/office/drawing/2014/main" val="10001"/>
                  </a:ext>
                </a:extLst>
              </a:tr>
            </a:tbl>
          </a:graphicData>
        </a:graphic>
      </p:graphicFrame>
      <p:graphicFrame>
        <p:nvGraphicFramePr>
          <p:cNvPr id="28" name="Table 27">
            <a:extLst>
              <a:ext uri="{FF2B5EF4-FFF2-40B4-BE49-F238E27FC236}">
                <a16:creationId xmlns:a16="http://schemas.microsoft.com/office/drawing/2014/main" id="{56804068-1802-4250-AA65-73D2BF693D71}"/>
              </a:ext>
            </a:extLst>
          </p:cNvPr>
          <p:cNvGraphicFramePr>
            <a:graphicFrameLocks noGrp="1"/>
          </p:cNvGraphicFramePr>
          <p:nvPr/>
        </p:nvGraphicFramePr>
        <p:xfrm>
          <a:off x="9000871" y="3757956"/>
          <a:ext cx="2462074" cy="1219234"/>
        </p:xfrm>
        <a:graphic>
          <a:graphicData uri="http://schemas.openxmlformats.org/drawingml/2006/table">
            <a:tbl>
              <a:tblPr firstRow="1" bandRow="1">
                <a:tableStyleId>{D03447BB-5D67-496B-8E87-E561075AD55C}</a:tableStyleId>
              </a:tblPr>
              <a:tblGrid>
                <a:gridCol w="2462074">
                  <a:extLst>
                    <a:ext uri="{9D8B030D-6E8A-4147-A177-3AD203B41FA5}">
                      <a16:colId xmlns:a16="http://schemas.microsoft.com/office/drawing/2014/main" val="20000"/>
                    </a:ext>
                  </a:extLst>
                </a:gridCol>
              </a:tblGrid>
              <a:tr h="355572">
                <a:tc>
                  <a:txBody>
                    <a:bodyPr/>
                    <a:lstStyle/>
                    <a:p>
                      <a:pPr algn="ctr">
                        <a:lnSpc>
                          <a:spcPct val="90000"/>
                        </a:lnSpc>
                      </a:pPr>
                      <a:r>
                        <a:rPr lang="nl-BE" sz="1800" b="1" i="0" dirty="0">
                          <a:solidFill>
                            <a:schemeClr val="bg1"/>
                          </a:solidFill>
                          <a:latin typeface="+mn-lt"/>
                          <a:cs typeface="Arial"/>
                        </a:rPr>
                        <a:t>AJUSTEMENT</a:t>
                      </a:r>
                      <a:endParaRPr lang="en-US" sz="1800" b="1" i="0" dirty="0">
                        <a:solidFill>
                          <a:schemeClr val="bg1"/>
                        </a:solidFill>
                        <a:latin typeface="+mn-lt"/>
                        <a:cs typeface="Arial"/>
                      </a:endParaRPr>
                    </a:p>
                  </a:txBody>
                  <a:tcPr marL="107235" marR="107235" marT="53618" marB="53618" anchor="ctr"/>
                </a:tc>
                <a:extLst>
                  <a:ext uri="{0D108BD9-81ED-4DB2-BD59-A6C34878D82A}">
                    <a16:rowId xmlns:a16="http://schemas.microsoft.com/office/drawing/2014/main" val="10000"/>
                  </a:ext>
                </a:extLst>
              </a:tr>
              <a:tr h="863662">
                <a:tc>
                  <a:txBody>
                    <a:bodyPr/>
                    <a:lstStyle/>
                    <a:p>
                      <a:pPr marL="0" lvl="1" indent="-171450" algn="ctr" defTabSz="800100">
                        <a:lnSpc>
                          <a:spcPct val="90000"/>
                        </a:lnSpc>
                        <a:spcBef>
                          <a:spcPct val="0"/>
                        </a:spcBef>
                      </a:pPr>
                      <a:r>
                        <a:rPr lang="fr-FR" sz="1200" dirty="0">
                          <a:solidFill>
                            <a:schemeClr val="tx1"/>
                          </a:solidFill>
                          <a:latin typeface="+mn-lt"/>
                          <a:cs typeface="Arial"/>
                        </a:rPr>
                        <a:t>Les matériaux de la marque FUTURO™  sont optimisés pour permettre un bon mouvement des articulations</a:t>
                      </a:r>
                    </a:p>
                  </a:txBody>
                  <a:tcPr marL="107235" marR="107235" marT="53618" marB="53618" anchor="ctr">
                    <a:solidFill>
                      <a:srgbClr val="FFCD00"/>
                    </a:solidFill>
                  </a:tcPr>
                </a:tc>
                <a:extLst>
                  <a:ext uri="{0D108BD9-81ED-4DB2-BD59-A6C34878D82A}">
                    <a16:rowId xmlns:a16="http://schemas.microsoft.com/office/drawing/2014/main" val="10001"/>
                  </a:ext>
                </a:extLst>
              </a:tr>
            </a:tbl>
          </a:graphicData>
        </a:graphic>
      </p:graphicFrame>
      <p:sp>
        <p:nvSpPr>
          <p:cNvPr id="10" name="Rectangle 9">
            <a:extLst>
              <a:ext uri="{FF2B5EF4-FFF2-40B4-BE49-F238E27FC236}">
                <a16:creationId xmlns:a16="http://schemas.microsoft.com/office/drawing/2014/main" id="{F0AF6820-11C9-4F62-9CE3-3804792A049A}"/>
              </a:ext>
            </a:extLst>
          </p:cNvPr>
          <p:cNvSpPr/>
          <p:nvPr/>
        </p:nvSpPr>
        <p:spPr>
          <a:xfrm>
            <a:off x="9108929" y="524025"/>
            <a:ext cx="2219144" cy="738664"/>
          </a:xfrm>
          <a:prstGeom prst="rect">
            <a:avLst/>
          </a:prstGeom>
        </p:spPr>
        <p:txBody>
          <a:bodyPr wrap="square">
            <a:spAutoFit/>
          </a:bodyPr>
          <a:lstStyle/>
          <a:p>
            <a:pPr algn="ctr"/>
            <a:r>
              <a:rPr lang="en-US" altLang="en-US" sz="1400" dirty="0">
                <a:latin typeface="+mj-lt"/>
                <a:ea typeface="+mj-ea"/>
                <a:cs typeface="+mj-cs"/>
              </a:rPr>
              <a:t>Les trois </a:t>
            </a:r>
            <a:r>
              <a:rPr lang="en-US" altLang="en-US" sz="1400" dirty="0" err="1">
                <a:latin typeface="+mj-lt"/>
                <a:ea typeface="+mj-ea"/>
                <a:cs typeface="+mj-cs"/>
              </a:rPr>
              <a:t>facteurs</a:t>
            </a:r>
            <a:r>
              <a:rPr lang="en-US" altLang="en-US" sz="1400" dirty="0">
                <a:latin typeface="+mj-lt"/>
                <a:ea typeface="+mj-ea"/>
                <a:cs typeface="+mj-cs"/>
              </a:rPr>
              <a:t> </a:t>
            </a:r>
            <a:r>
              <a:rPr lang="en-US" altLang="en-US" sz="1400" dirty="0" err="1">
                <a:latin typeface="+mj-lt"/>
                <a:ea typeface="+mj-ea"/>
                <a:cs typeface="+mj-cs"/>
              </a:rPr>
              <a:t>clés</a:t>
            </a:r>
            <a:r>
              <a:rPr lang="en-US" altLang="en-US" sz="1400" dirty="0">
                <a:latin typeface="+mj-lt"/>
                <a:ea typeface="+mj-ea"/>
                <a:cs typeface="+mj-cs"/>
              </a:rPr>
              <a:t>  pour les </a:t>
            </a:r>
            <a:r>
              <a:rPr lang="en-US" altLang="en-US" sz="1400" dirty="0" err="1">
                <a:latin typeface="+mj-lt"/>
                <a:ea typeface="+mj-ea"/>
                <a:cs typeface="+mj-cs"/>
              </a:rPr>
              <a:t>orthèses</a:t>
            </a:r>
            <a:r>
              <a:rPr lang="en-US" altLang="en-US" sz="1400" dirty="0">
                <a:latin typeface="+mj-lt"/>
                <a:ea typeface="+mj-ea"/>
                <a:cs typeface="+mj-cs"/>
              </a:rPr>
              <a:t> FUTURO™</a:t>
            </a:r>
            <a:endParaRPr lang="en-US" sz="1400" dirty="0">
              <a:latin typeface="+mj-lt"/>
              <a:ea typeface="+mj-ea"/>
              <a:cs typeface="+mj-cs"/>
            </a:endParaRPr>
          </a:p>
        </p:txBody>
      </p:sp>
      <p:sp>
        <p:nvSpPr>
          <p:cNvPr id="42" name="Rectangle 41">
            <a:extLst>
              <a:ext uri="{FF2B5EF4-FFF2-40B4-BE49-F238E27FC236}">
                <a16:creationId xmlns:a16="http://schemas.microsoft.com/office/drawing/2014/main" id="{EB488B33-C4E4-4FA4-A7F9-BDD3E904CFAC}"/>
              </a:ext>
            </a:extLst>
          </p:cNvPr>
          <p:cNvSpPr/>
          <p:nvPr/>
        </p:nvSpPr>
        <p:spPr>
          <a:xfrm>
            <a:off x="9000871" y="4920363"/>
            <a:ext cx="2462074" cy="892552"/>
          </a:xfrm>
          <a:prstGeom prst="rect">
            <a:avLst/>
          </a:prstGeom>
        </p:spPr>
        <p:txBody>
          <a:bodyPr wrap="square">
            <a:spAutoFit/>
          </a:bodyPr>
          <a:lstStyle/>
          <a:p>
            <a:pPr algn="ctr"/>
            <a:r>
              <a:rPr lang="en-US" altLang="en-US" sz="1600" dirty="0" err="1">
                <a:latin typeface="+mj-lt"/>
                <a:ea typeface="+mj-ea"/>
                <a:cs typeface="+mj-cs"/>
              </a:rPr>
              <a:t>Conformité</a:t>
            </a:r>
            <a:r>
              <a:rPr lang="en-US" altLang="en-US" sz="1600" dirty="0">
                <a:latin typeface="+mj-lt"/>
                <a:ea typeface="+mj-ea"/>
                <a:cs typeface="+mj-cs"/>
              </a:rPr>
              <a:t> </a:t>
            </a:r>
            <a:r>
              <a:rPr lang="en-US" altLang="en-US" sz="1600" dirty="0" err="1">
                <a:latin typeface="+mj-lt"/>
                <a:ea typeface="+mj-ea"/>
                <a:cs typeface="+mj-cs"/>
              </a:rPr>
              <a:t>est</a:t>
            </a:r>
            <a:r>
              <a:rPr lang="en-US" altLang="en-US" sz="1600" dirty="0">
                <a:latin typeface="+mj-lt"/>
                <a:ea typeface="+mj-ea"/>
                <a:cs typeface="+mj-cs"/>
              </a:rPr>
              <a:t> </a:t>
            </a:r>
            <a:r>
              <a:rPr lang="en-US" altLang="en-US" sz="1600" dirty="0" err="1">
                <a:latin typeface="+mj-lt"/>
                <a:ea typeface="+mj-ea"/>
                <a:cs typeface="+mj-cs"/>
              </a:rPr>
              <a:t>clé</a:t>
            </a:r>
            <a:r>
              <a:rPr lang="en-US" altLang="en-US" sz="1600" dirty="0">
                <a:latin typeface="+mj-lt"/>
                <a:ea typeface="+mj-ea"/>
                <a:cs typeface="+mj-cs"/>
              </a:rPr>
              <a:t>. </a:t>
            </a:r>
          </a:p>
          <a:p>
            <a:pPr algn="ctr"/>
            <a:r>
              <a:rPr lang="fr-FR" altLang="en-US" sz="1200" dirty="0">
                <a:ea typeface="+mj-ea"/>
                <a:cs typeface="+mj-cs"/>
              </a:rPr>
              <a:t>Le soutien, le confort et l'ajustement aident à augmenter la capacité de convenance</a:t>
            </a:r>
            <a:r>
              <a:rPr lang="en-US" altLang="en-US" sz="1200" i="1" dirty="0">
                <a:ea typeface="+mj-ea"/>
                <a:cs typeface="+mj-cs"/>
              </a:rPr>
              <a:t>.</a:t>
            </a:r>
          </a:p>
        </p:txBody>
      </p:sp>
      <p:sp>
        <p:nvSpPr>
          <p:cNvPr id="11" name="Rectangle 10">
            <a:extLst>
              <a:ext uri="{FF2B5EF4-FFF2-40B4-BE49-F238E27FC236}">
                <a16:creationId xmlns:a16="http://schemas.microsoft.com/office/drawing/2014/main" id="{ED7C2C06-92E8-4117-B80B-77EA8CC8BA34}"/>
              </a:ext>
            </a:extLst>
          </p:cNvPr>
          <p:cNvSpPr/>
          <p:nvPr/>
        </p:nvSpPr>
        <p:spPr>
          <a:xfrm>
            <a:off x="1696915" y="763858"/>
            <a:ext cx="7073519" cy="1371601"/>
          </a:xfrm>
          <a:prstGeom prst="rect">
            <a:avLst/>
          </a:prstGeom>
          <a:noFill/>
          <a:ln w="76200">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aphicFrame>
        <p:nvGraphicFramePr>
          <p:cNvPr id="26" name="Table 25">
            <a:extLst>
              <a:ext uri="{FF2B5EF4-FFF2-40B4-BE49-F238E27FC236}">
                <a16:creationId xmlns:a16="http://schemas.microsoft.com/office/drawing/2014/main" id="{D7129D20-183B-4128-9FB1-C558A5AA1C48}"/>
              </a:ext>
            </a:extLst>
          </p:cNvPr>
          <p:cNvGraphicFramePr>
            <a:graphicFrameLocks noGrp="1" noChangeAspect="1"/>
          </p:cNvGraphicFramePr>
          <p:nvPr/>
        </p:nvGraphicFramePr>
        <p:xfrm>
          <a:off x="9000872" y="1151149"/>
          <a:ext cx="2462072" cy="1119728"/>
        </p:xfrm>
        <a:graphic>
          <a:graphicData uri="http://schemas.openxmlformats.org/drawingml/2006/table">
            <a:tbl>
              <a:tblPr firstRow="1" bandRow="1">
                <a:tableStyleId>{125E5076-3810-47DD-B79F-674D7AD40C01}</a:tableStyleId>
              </a:tblPr>
              <a:tblGrid>
                <a:gridCol w="2462072">
                  <a:extLst>
                    <a:ext uri="{9D8B030D-6E8A-4147-A177-3AD203B41FA5}">
                      <a16:colId xmlns:a16="http://schemas.microsoft.com/office/drawing/2014/main" val="20000"/>
                    </a:ext>
                  </a:extLst>
                </a:gridCol>
              </a:tblGrid>
              <a:tr h="314785">
                <a:tc>
                  <a:txBody>
                    <a:bodyPr/>
                    <a:lstStyle/>
                    <a:p>
                      <a:pPr algn="ctr">
                        <a:lnSpc>
                          <a:spcPct val="90000"/>
                        </a:lnSpc>
                      </a:pPr>
                      <a:r>
                        <a:rPr lang="en-US" sz="1800" dirty="0">
                          <a:latin typeface="+mn-lt"/>
                          <a:cs typeface="Arial"/>
                        </a:rPr>
                        <a:t>SUPPORT</a:t>
                      </a:r>
                      <a:endParaRPr lang="en-US" sz="1800" b="1" i="0" dirty="0">
                        <a:solidFill>
                          <a:srgbClr val="000000"/>
                        </a:solidFill>
                        <a:latin typeface="+mn-lt"/>
                        <a:cs typeface="Arial"/>
                      </a:endParaRPr>
                    </a:p>
                  </a:txBody>
                  <a:tcPr marL="107235" marR="107235" marT="53618" marB="53618" anchor="ctr"/>
                </a:tc>
                <a:extLst>
                  <a:ext uri="{0D108BD9-81ED-4DB2-BD59-A6C34878D82A}">
                    <a16:rowId xmlns:a16="http://schemas.microsoft.com/office/drawing/2014/main" val="10000"/>
                  </a:ext>
                </a:extLst>
              </a:tr>
              <a:tr h="679519">
                <a:tc>
                  <a:txBody>
                    <a:bodyPr/>
                    <a:lstStyle/>
                    <a:p>
                      <a:pPr marL="0" lvl="1" indent="-171450" algn="ctr" defTabSz="800100">
                        <a:lnSpc>
                          <a:spcPct val="90000"/>
                        </a:lnSpc>
                        <a:spcBef>
                          <a:spcPct val="0"/>
                        </a:spcBef>
                      </a:pPr>
                      <a:r>
                        <a:rPr lang="en-US" sz="1200" dirty="0">
                          <a:solidFill>
                            <a:schemeClr val="tx1"/>
                          </a:solidFill>
                          <a:latin typeface="+mn-lt"/>
                          <a:cs typeface="Arial"/>
                        </a:rPr>
                        <a:t>Le panel </a:t>
                      </a:r>
                      <a:r>
                        <a:rPr lang="en-US" sz="1200" dirty="0" err="1">
                          <a:solidFill>
                            <a:schemeClr val="tx1"/>
                          </a:solidFill>
                          <a:latin typeface="+mn-lt"/>
                          <a:cs typeface="Arial"/>
                        </a:rPr>
                        <a:t>consultatif</a:t>
                      </a:r>
                      <a:r>
                        <a:rPr lang="en-US" sz="1200" dirty="0">
                          <a:solidFill>
                            <a:schemeClr val="tx1"/>
                          </a:solidFill>
                          <a:latin typeface="+mn-lt"/>
                          <a:cs typeface="Arial"/>
                        </a:rPr>
                        <a:t> de la marque FUTURO™ </a:t>
                      </a:r>
                      <a:r>
                        <a:rPr lang="fr-FR" sz="1200" baseline="0" dirty="0">
                          <a:solidFill>
                            <a:schemeClr val="tx1"/>
                          </a:solidFill>
                          <a:latin typeface="+mn-lt"/>
                          <a:cs typeface="Arial"/>
                        </a:rPr>
                        <a:t>fournit des conseils sur l'efficacité du produit</a:t>
                      </a:r>
                      <a:endParaRPr lang="en-US" sz="1200" dirty="0">
                        <a:solidFill>
                          <a:schemeClr val="tx1"/>
                        </a:solidFill>
                        <a:latin typeface="+mn-lt"/>
                        <a:cs typeface="Arial"/>
                      </a:endParaRPr>
                    </a:p>
                  </a:txBody>
                  <a:tcPr marL="107235" marR="107235" marT="53618" marB="53618" anchor="ctr">
                    <a:solidFill>
                      <a:srgbClr val="FFCD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692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4EB0D838-B6D9-4112-A1DC-4A28E77ADAD1}"/>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sp>
        <p:nvSpPr>
          <p:cNvPr id="3" name="Inhaltsplatzhalter 1">
            <a:extLst>
              <a:ext uri="{FF2B5EF4-FFF2-40B4-BE49-F238E27FC236}">
                <a16:creationId xmlns:a16="http://schemas.microsoft.com/office/drawing/2014/main" id="{469CDC12-2BD1-44B1-9C6D-908FB81746F6}"/>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CH" sz="2000" err="1">
                <a:solidFill>
                  <a:prstClr val="black"/>
                </a:solidFill>
                <a:latin typeface="Arial" panose="020B0604020202020204" pitchFamily="34" charset="0"/>
                <a:cs typeface="Arial" panose="020B0604020202020204" pitchFamily="34" charset="0"/>
              </a:rPr>
              <a:t>Fasciitis</a:t>
            </a:r>
            <a:r>
              <a:rPr lang="de-CH" sz="2000">
                <a:solidFill>
                  <a:prstClr val="black"/>
                </a:solidFill>
                <a:latin typeface="Arial" panose="020B0604020202020204" pitchFamily="34" charset="0"/>
                <a:cs typeface="Arial" panose="020B0604020202020204" pitchFamily="34" charset="0"/>
              </a:rPr>
              <a:t> </a:t>
            </a:r>
            <a:r>
              <a:rPr lang="de-CH" sz="2000" err="1">
                <a:solidFill>
                  <a:prstClr val="black"/>
                </a:solidFill>
                <a:latin typeface="Arial" panose="020B0604020202020204" pitchFamily="34" charset="0"/>
                <a:cs typeface="Arial" panose="020B0604020202020204" pitchFamily="34" charset="0"/>
              </a:rPr>
              <a:t>plantaire</a:t>
            </a:r>
            <a:endParaRPr lang="de-CH" sz="2000">
              <a:solidFill>
                <a:prstClr val="black"/>
              </a:solidFill>
              <a:latin typeface="Arial" panose="020B0604020202020204" pitchFamily="34" charset="0"/>
              <a:cs typeface="Arial" panose="020B0604020202020204" pitchFamily="34" charset="0"/>
            </a:endParaRPr>
          </a:p>
        </p:txBody>
      </p:sp>
      <p:pic>
        <p:nvPicPr>
          <p:cNvPr id="6" name="Picture 15">
            <a:extLst>
              <a:ext uri="{FF2B5EF4-FFF2-40B4-BE49-F238E27FC236}">
                <a16:creationId xmlns:a16="http://schemas.microsoft.com/office/drawing/2014/main" id="{0CEBF58A-213D-4A80-8A3E-68C8EB7569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2331" y="840703"/>
            <a:ext cx="2825609" cy="2109335"/>
          </a:xfrm>
          <a:prstGeom prst="rect">
            <a:avLst/>
          </a:prstGeom>
          <a:effectLst>
            <a:outerShdw blurRad="482600" dist="38100" algn="l" rotWithShape="0">
              <a:prstClr val="black">
                <a:alpha val="40000"/>
              </a:prstClr>
            </a:outerShdw>
          </a:effectLst>
        </p:spPr>
      </p:pic>
      <p:pic>
        <p:nvPicPr>
          <p:cNvPr id="7" name="Picture 2">
            <a:extLst>
              <a:ext uri="{FF2B5EF4-FFF2-40B4-BE49-F238E27FC236}">
                <a16:creationId xmlns:a16="http://schemas.microsoft.com/office/drawing/2014/main" id="{86921DDD-78D3-44FF-B3B6-BA0E4E8E59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1472" y="3113826"/>
            <a:ext cx="3657259" cy="2458228"/>
          </a:xfrm>
          <a:prstGeom prst="rect">
            <a:avLst/>
          </a:prstGeom>
          <a:effectLst>
            <a:outerShdw blurRad="482600" dist="38100" algn="l" rotWithShape="0">
              <a:prstClr val="black">
                <a:alpha val="40000"/>
              </a:prstClr>
            </a:outerShdw>
          </a:effectLst>
        </p:spPr>
      </p:pic>
      <p:pic>
        <p:nvPicPr>
          <p:cNvPr id="8" name="Picture 3">
            <a:extLst>
              <a:ext uri="{FF2B5EF4-FFF2-40B4-BE49-F238E27FC236}">
                <a16:creationId xmlns:a16="http://schemas.microsoft.com/office/drawing/2014/main" id="{210A165B-2704-409A-9D0B-4135A830E79C}"/>
              </a:ext>
            </a:extLst>
          </p:cNvPr>
          <p:cNvPicPr>
            <a:picLocks noChangeAspect="1"/>
          </p:cNvPicPr>
          <p:nvPr/>
        </p:nvPicPr>
        <p:blipFill>
          <a:blip r:embed="rId4"/>
          <a:stretch>
            <a:fillRect/>
          </a:stretch>
        </p:blipFill>
        <p:spPr>
          <a:xfrm>
            <a:off x="592389" y="2640204"/>
            <a:ext cx="5690216" cy="2156034"/>
          </a:xfrm>
          <a:prstGeom prst="rect">
            <a:avLst/>
          </a:prstGeom>
        </p:spPr>
      </p:pic>
      <p:sp>
        <p:nvSpPr>
          <p:cNvPr id="10" name="Textfeld 9">
            <a:extLst>
              <a:ext uri="{FF2B5EF4-FFF2-40B4-BE49-F238E27FC236}">
                <a16:creationId xmlns:a16="http://schemas.microsoft.com/office/drawing/2014/main" id="{BBA305BC-B0A3-4EF5-BE4F-6289203FEFCB}"/>
              </a:ext>
            </a:extLst>
          </p:cNvPr>
          <p:cNvSpPr txBox="1"/>
          <p:nvPr/>
        </p:nvSpPr>
        <p:spPr>
          <a:xfrm>
            <a:off x="2480873" y="4762785"/>
            <a:ext cx="3868519" cy="169277"/>
          </a:xfrm>
          <a:prstGeom prst="rect">
            <a:avLst/>
          </a:prstGeom>
          <a:noFill/>
        </p:spPr>
        <p:txBody>
          <a:bodyPr wrap="square" rtlCol="0">
            <a:spAutoFit/>
          </a:bodyPr>
          <a:lstStyle/>
          <a:p>
            <a:pPr algn="r"/>
            <a:r>
              <a:rPr lang="de-DE" sz="500">
                <a:latin typeface="Arial" panose="020B0604020202020204" pitchFamily="34" charset="0"/>
                <a:cs typeface="Arial" panose="020B0604020202020204" pitchFamily="34" charset="0"/>
              </a:rPr>
              <a:t>Quelle: </a:t>
            </a:r>
            <a:r>
              <a:rPr lang="de-DE" sz="500">
                <a:latin typeface="Arial" panose="020B0604020202020204" pitchFamily="34" charset="0"/>
                <a:cs typeface="Arial" panose="020B0604020202020204" pitchFamily="34" charset="0"/>
                <a:hlinkClick r:id="rId5"/>
              </a:rPr>
              <a:t>www.fersofix.de</a:t>
            </a:r>
            <a:r>
              <a:rPr lang="de-DE" sz="500">
                <a:latin typeface="Arial" panose="020B0604020202020204" pitchFamily="34" charset="0"/>
                <a:cs typeface="Arial" panose="020B0604020202020204" pitchFamily="34" charset="0"/>
              </a:rPr>
              <a:t>; </a:t>
            </a:r>
            <a:r>
              <a:rPr lang="de-DE" sz="500" err="1">
                <a:latin typeface="Arial" panose="020B0604020202020204" pitchFamily="34" charset="0"/>
                <a:cs typeface="Arial" panose="020B0604020202020204" pitchFamily="34" charset="0"/>
              </a:rPr>
              <a:t>bessergesundleben.de</a:t>
            </a:r>
            <a:r>
              <a:rPr lang="de-DE" sz="5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940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2B9A42-6A8D-4306-B9B0-5FF908F7F381}"/>
              </a:ext>
            </a:extLst>
          </p:cNvPr>
          <p:cNvSpPr>
            <a:spLocks noGrp="1"/>
          </p:cNvSpPr>
          <p:nvPr>
            <p:ph type="body" sz="quarter" idx="10"/>
          </p:nvPr>
        </p:nvSpPr>
        <p:spPr>
          <a:xfrm>
            <a:off x="255350" y="229327"/>
            <a:ext cx="1714127" cy="771525"/>
          </a:xfrm>
        </p:spPr>
        <p:txBody>
          <a:bodyPr/>
          <a:lstStyle/>
          <a:p>
            <a:endParaRPr lang="en-US"/>
          </a:p>
        </p:txBody>
      </p:sp>
      <p:sp>
        <p:nvSpPr>
          <p:cNvPr id="8" name="Rectangle 7">
            <a:extLst>
              <a:ext uri="{FF2B5EF4-FFF2-40B4-BE49-F238E27FC236}">
                <a16:creationId xmlns:a16="http://schemas.microsoft.com/office/drawing/2014/main" id="{D536D4C8-220A-457D-96F2-61336C6F5655}"/>
              </a:ext>
            </a:extLst>
          </p:cNvPr>
          <p:cNvSpPr/>
          <p:nvPr/>
        </p:nvSpPr>
        <p:spPr>
          <a:xfrm>
            <a:off x="3848519" y="5506403"/>
            <a:ext cx="2408357" cy="371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Compression</a:t>
            </a:r>
          </a:p>
        </p:txBody>
      </p:sp>
      <p:sp>
        <p:nvSpPr>
          <p:cNvPr id="9" name="Rectangle 8">
            <a:extLst>
              <a:ext uri="{FF2B5EF4-FFF2-40B4-BE49-F238E27FC236}">
                <a16:creationId xmlns:a16="http://schemas.microsoft.com/office/drawing/2014/main" id="{E3FEA974-B261-439A-8C81-5ED94D8AE512}"/>
              </a:ext>
            </a:extLst>
          </p:cNvPr>
          <p:cNvSpPr/>
          <p:nvPr/>
        </p:nvSpPr>
        <p:spPr>
          <a:xfrm>
            <a:off x="6330462" y="5516523"/>
            <a:ext cx="3721953" cy="361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Stabilization</a:t>
            </a:r>
          </a:p>
        </p:txBody>
      </p:sp>
      <p:pic>
        <p:nvPicPr>
          <p:cNvPr id="3" name="Picture 2">
            <a:extLst>
              <a:ext uri="{FF2B5EF4-FFF2-40B4-BE49-F238E27FC236}">
                <a16:creationId xmlns:a16="http://schemas.microsoft.com/office/drawing/2014/main" id="{0AA2D045-755B-4560-9D6F-CBFDFABCE798}"/>
              </a:ext>
            </a:extLst>
          </p:cNvPr>
          <p:cNvPicPr>
            <a:picLocks noChangeAspect="1"/>
          </p:cNvPicPr>
          <p:nvPr/>
        </p:nvPicPr>
        <p:blipFill>
          <a:blip r:embed="rId2"/>
          <a:stretch>
            <a:fillRect/>
          </a:stretch>
        </p:blipFill>
        <p:spPr>
          <a:xfrm>
            <a:off x="1969477" y="432706"/>
            <a:ext cx="8078349" cy="4942407"/>
          </a:xfrm>
          <a:prstGeom prst="rect">
            <a:avLst/>
          </a:prstGeom>
        </p:spPr>
      </p:pic>
    </p:spTree>
    <p:extLst>
      <p:ext uri="{BB962C8B-B14F-4D97-AF65-F5344CB8AC3E}">
        <p14:creationId xmlns:p14="http://schemas.microsoft.com/office/powerpoint/2010/main" val="416377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343417" y="154228"/>
            <a:ext cx="10592191" cy="771525"/>
          </a:xfrm>
        </p:spPr>
        <p:txBody>
          <a:bodyPr/>
          <a:lstStyle/>
          <a:p>
            <a:r>
              <a:rPr lang="en-US"/>
              <a:t>BANDAGE CHEVILLE COMFORT LIFT </a:t>
            </a:r>
            <a:r>
              <a:rPr lang="en-US">
                <a:solidFill>
                  <a:schemeClr val="tx1">
                    <a:lumMod val="50000"/>
                    <a:lumOff val="50000"/>
                  </a:schemeClr>
                </a:solidFill>
              </a:rPr>
              <a:t>76581-83</a:t>
            </a:r>
          </a:p>
        </p:txBody>
      </p:sp>
      <p:grpSp>
        <p:nvGrpSpPr>
          <p:cNvPr id="5" name="Group 4">
            <a:extLst>
              <a:ext uri="{FF2B5EF4-FFF2-40B4-BE49-F238E27FC236}">
                <a16:creationId xmlns:a16="http://schemas.microsoft.com/office/drawing/2014/main" id="{3E552C16-7904-4368-B2DF-E9B37C92C143}"/>
              </a:ext>
            </a:extLst>
          </p:cNvPr>
          <p:cNvGrpSpPr/>
          <p:nvPr/>
        </p:nvGrpSpPr>
        <p:grpSpPr>
          <a:xfrm>
            <a:off x="2415568" y="997135"/>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r>
                  <a:rPr lang="en-US" sz="1500">
                    <a:solidFill>
                      <a:prstClr val="black"/>
                    </a:solidFill>
                    <a:latin typeface="3M Circular TT Book"/>
                  </a:rPr>
                  <a:t>, </a:t>
                </a:r>
                <a:r>
                  <a:rPr lang="en-US" sz="1500" err="1">
                    <a:solidFill>
                      <a:prstClr val="black"/>
                    </a:solidFill>
                    <a:latin typeface="3M Circular TT Book"/>
                  </a:rPr>
                  <a:t>activités</a:t>
                </a:r>
                <a:r>
                  <a:rPr lang="en-US" sz="1500">
                    <a:solidFill>
                      <a:prstClr val="black"/>
                    </a:solidFill>
                    <a:latin typeface="3M Circular TT Book"/>
                  </a:rPr>
                  <a:t> à </a:t>
                </a:r>
                <a:r>
                  <a:rPr lang="en-US" sz="1500" err="1">
                    <a:solidFill>
                      <a:prstClr val="black"/>
                    </a:solidFill>
                    <a:latin typeface="3M Circular TT Book"/>
                  </a:rPr>
                  <a:t>faible</a:t>
                </a:r>
                <a:r>
                  <a:rPr lang="en-US" sz="1500">
                    <a:solidFill>
                      <a:prstClr val="black"/>
                    </a:solidFill>
                    <a:latin typeface="3M Circular TT Book"/>
                  </a:rPr>
                  <a:t> impact</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L</a:t>
                </a:r>
                <a:r>
                  <a:rPr lang="en-US" sz="1500" err="1">
                    <a:solidFill>
                      <a:prstClr val="black"/>
                    </a:solidFill>
                    <a:latin typeface="3M Circular TT Book"/>
                  </a:rPr>
                  <a:t>éger</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4" y="2424896"/>
              <a:ext cx="3238007"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compression </a:t>
              </a:r>
              <a:r>
                <a:rPr lang="en-US" sz="1500" i="1" err="1">
                  <a:solidFill>
                    <a:prstClr val="black"/>
                  </a:solidFill>
                  <a:latin typeface="3M Circular TT Bold" panose="020B0804020101010102" pitchFamily="34" charset="0"/>
                  <a:cs typeface="3M Circular TT Bold" panose="020B0804020101010102" pitchFamily="34" charset="0"/>
                </a:rPr>
                <a:t>immédiate</a:t>
              </a:r>
              <a:r>
                <a:rPr lang="en-US" sz="1500" i="1">
                  <a:solidFill>
                    <a:prstClr val="black"/>
                  </a:solidFill>
                  <a:latin typeface="3M Circular TT Bold" panose="020B0804020101010102" pitchFamily="34" charset="0"/>
                  <a:cs typeface="3M Circular TT Bold" panose="020B0804020101010102" pitchFamily="34" charset="0"/>
                </a:rPr>
                <a:t> pour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cheville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douloureuse</a:t>
              </a:r>
              <a:r>
                <a:rPr lang="en-US" sz="1500" i="1">
                  <a:solidFill>
                    <a:prstClr val="black"/>
                  </a:solidFill>
                  <a:latin typeface="3M Circular TT Bold" panose="020B0804020101010102" pitchFamily="34" charset="0"/>
                  <a:cs typeface="3M Circular TT Bold" panose="020B0804020101010102" pitchFamily="34" charset="0"/>
                </a:rPr>
                <a:t>.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Un </a:t>
              </a:r>
              <a:r>
                <a:rPr lang="en-US" sz="1500" err="1"/>
                <a:t>matériau</a:t>
              </a:r>
              <a:r>
                <a:rPr lang="en-US" sz="1500"/>
                <a:t> extensible dans 4 directions </a:t>
              </a:r>
              <a:r>
                <a:rPr lang="en-US" sz="1500" err="1"/>
                <a:t>maintient</a:t>
              </a:r>
              <a:r>
                <a:rPr lang="en-US" sz="1500"/>
                <a:t> la </a:t>
              </a:r>
              <a:r>
                <a:rPr lang="en-US" sz="1500" err="1"/>
                <a:t>chevillère</a:t>
              </a:r>
              <a:r>
                <a:rPr lang="en-US" sz="1500"/>
                <a:t> </a:t>
              </a:r>
              <a:r>
                <a:rPr lang="en-US" sz="1500" err="1"/>
                <a:t>en</a:t>
              </a:r>
              <a:r>
                <a:rPr lang="en-US" sz="1500"/>
                <a:t> place.</a:t>
              </a:r>
            </a:p>
            <a:p>
              <a:pPr marL="342900" indent="-342900">
                <a:buFont typeface="Arial" panose="020B0604020202020204" pitchFamily="34" charset="0"/>
                <a:buChar char="•"/>
              </a:pPr>
              <a:r>
                <a:rPr lang="en-US" sz="1500"/>
                <a:t>Design </a:t>
              </a:r>
              <a:r>
                <a:rPr lang="en-US" sz="1500" err="1"/>
                <a:t>profilé</a:t>
              </a:r>
              <a:r>
                <a:rPr lang="en-US" sz="1500"/>
                <a:t> pour un </a:t>
              </a:r>
              <a:r>
                <a:rPr lang="en-US" sz="1500" err="1"/>
                <a:t>ajustement</a:t>
              </a:r>
              <a:r>
                <a:rPr lang="en-US" sz="1500"/>
                <a:t> optimal. </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Se </a:t>
              </a:r>
              <a:r>
                <a:rPr lang="en-US" sz="1500" err="1"/>
                <a:t>glisse</a:t>
              </a:r>
              <a:r>
                <a:rPr lang="en-US" sz="1500"/>
                <a:t> </a:t>
              </a:r>
              <a:r>
                <a:rPr lang="en-US" sz="1500" err="1"/>
                <a:t>facilement</a:t>
              </a:r>
              <a:r>
                <a:rPr lang="en-US" sz="1500"/>
                <a:t> dans la chaussure.</a:t>
              </a:r>
              <a:endParaRPr lang="en-US" sz="1500" b="1">
                <a:solidFill>
                  <a:schemeClr val="accent3">
                    <a:lumMod val="50000"/>
                  </a:schemeClr>
                </a:solidFill>
              </a:endParaRP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7" name="Picture 6">
            <a:extLst>
              <a:ext uri="{FF2B5EF4-FFF2-40B4-BE49-F238E27FC236}">
                <a16:creationId xmlns:a16="http://schemas.microsoft.com/office/drawing/2014/main" id="{3366EA05-DD9F-4D8C-B861-BC440E6353D0}"/>
              </a:ext>
            </a:extLst>
          </p:cNvPr>
          <p:cNvPicPr>
            <a:picLocks noChangeAspect="1"/>
          </p:cNvPicPr>
          <p:nvPr/>
        </p:nvPicPr>
        <p:blipFill>
          <a:blip r:embed="rId4"/>
          <a:stretch>
            <a:fillRect/>
          </a:stretch>
        </p:blipFill>
        <p:spPr>
          <a:xfrm>
            <a:off x="6446369" y="2500298"/>
            <a:ext cx="2757137" cy="1223010"/>
          </a:xfrm>
          <a:prstGeom prst="rect">
            <a:avLst/>
          </a:prstGeom>
        </p:spPr>
      </p:pic>
      <p:pic>
        <p:nvPicPr>
          <p:cNvPr id="8" name="Picture 7">
            <a:extLst>
              <a:ext uri="{FF2B5EF4-FFF2-40B4-BE49-F238E27FC236}">
                <a16:creationId xmlns:a16="http://schemas.microsoft.com/office/drawing/2014/main" id="{5B849A1A-A70F-4BCF-AE89-A844A8A2427A}"/>
              </a:ext>
            </a:extLst>
          </p:cNvPr>
          <p:cNvPicPr>
            <a:picLocks noChangeAspect="1"/>
          </p:cNvPicPr>
          <p:nvPr/>
        </p:nvPicPr>
        <p:blipFill>
          <a:blip r:embed="rId5"/>
          <a:stretch>
            <a:fillRect/>
          </a:stretch>
        </p:blipFill>
        <p:spPr>
          <a:xfrm>
            <a:off x="6654061" y="4473830"/>
            <a:ext cx="577701" cy="779224"/>
          </a:xfrm>
          <a:prstGeom prst="rect">
            <a:avLst/>
          </a:prstGeom>
        </p:spPr>
      </p:pic>
      <p:pic>
        <p:nvPicPr>
          <p:cNvPr id="70" name="Picture 69">
            <a:extLst>
              <a:ext uri="{FF2B5EF4-FFF2-40B4-BE49-F238E27FC236}">
                <a16:creationId xmlns:a16="http://schemas.microsoft.com/office/drawing/2014/main" id="{CDE952D5-6C84-45A3-ACC4-3DFB7A29A7F4}"/>
              </a:ext>
            </a:extLst>
          </p:cNvPr>
          <p:cNvPicPr>
            <a:picLocks noChangeAspect="1"/>
          </p:cNvPicPr>
          <p:nvPr/>
        </p:nvPicPr>
        <p:blipFill>
          <a:blip r:embed="rId6"/>
          <a:stretch>
            <a:fillRect/>
          </a:stretch>
        </p:blipFill>
        <p:spPr>
          <a:xfrm>
            <a:off x="7768665" y="4219105"/>
            <a:ext cx="676275" cy="1000125"/>
          </a:xfrm>
          <a:prstGeom prst="rect">
            <a:avLst/>
          </a:prstGeom>
        </p:spPr>
      </p:pic>
      <p:pic>
        <p:nvPicPr>
          <p:cNvPr id="10" name="Picture 9">
            <a:extLst>
              <a:ext uri="{FF2B5EF4-FFF2-40B4-BE49-F238E27FC236}">
                <a16:creationId xmlns:a16="http://schemas.microsoft.com/office/drawing/2014/main" id="{FE08C718-30A2-4F70-8688-EF0A212D3106}"/>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2977205"/>
            <a:ext cx="2396420" cy="3423596"/>
          </a:xfrm>
          <a:prstGeom prst="rect">
            <a:avLst/>
          </a:prstGeom>
        </p:spPr>
      </p:pic>
      <p:pic>
        <p:nvPicPr>
          <p:cNvPr id="12" name="Picture 11">
            <a:extLst>
              <a:ext uri="{FF2B5EF4-FFF2-40B4-BE49-F238E27FC236}">
                <a16:creationId xmlns:a16="http://schemas.microsoft.com/office/drawing/2014/main" id="{682C3565-FF45-416C-86A2-7C6E781CBDF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262" y="1174702"/>
            <a:ext cx="2220794" cy="2224835"/>
          </a:xfrm>
          <a:prstGeom prst="round2DiagRect">
            <a:avLst>
              <a:gd name="adj1" fmla="val 16667"/>
              <a:gd name="adj2" fmla="val 0"/>
            </a:avLst>
          </a:prstGeom>
          <a:ln w="28575" cap="sq">
            <a:solidFill>
              <a:schemeClr val="bg2"/>
            </a:solidFill>
            <a:miter lim="800000"/>
          </a:ln>
          <a:effectLst>
            <a:outerShdw blurRad="254000" algn="tl" rotWithShape="0">
              <a:srgbClr val="000000">
                <a:alpha val="43000"/>
              </a:srgbClr>
            </a:outerShdw>
          </a:effectLst>
        </p:spPr>
      </p:pic>
      <p:pic>
        <p:nvPicPr>
          <p:cNvPr id="3" name="Grafik 2">
            <a:extLst>
              <a:ext uri="{FF2B5EF4-FFF2-40B4-BE49-F238E27FC236}">
                <a16:creationId xmlns:a16="http://schemas.microsoft.com/office/drawing/2014/main" id="{73584249-75CF-4070-A099-904A4B4252AC}"/>
              </a:ext>
            </a:extLst>
          </p:cNvPr>
          <p:cNvPicPr>
            <a:picLocks noChangeAspect="1"/>
          </p:cNvPicPr>
          <p:nvPr/>
        </p:nvPicPr>
        <p:blipFill>
          <a:blip r:embed="rId9"/>
          <a:stretch>
            <a:fillRect/>
          </a:stretch>
        </p:blipFill>
        <p:spPr>
          <a:xfrm>
            <a:off x="9705975" y="1276349"/>
            <a:ext cx="2486025" cy="3860413"/>
          </a:xfrm>
          <a:prstGeom prst="rect">
            <a:avLst/>
          </a:prstGeom>
        </p:spPr>
      </p:pic>
    </p:spTree>
    <p:extLst>
      <p:ext uri="{BB962C8B-B14F-4D97-AF65-F5344CB8AC3E}">
        <p14:creationId xmlns:p14="http://schemas.microsoft.com/office/powerpoint/2010/main" val="6138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9AED6-A18D-4BA9-AA2D-DA2ABB5B6D17}"/>
              </a:ext>
            </a:extLst>
          </p:cNvPr>
          <p:cNvSpPr>
            <a:spLocks noGrp="1"/>
          </p:cNvSpPr>
          <p:nvPr>
            <p:ph type="body" sz="quarter" idx="10"/>
          </p:nvPr>
        </p:nvSpPr>
        <p:spPr>
          <a:xfrm>
            <a:off x="255349" y="229327"/>
            <a:ext cx="8950905" cy="771525"/>
          </a:xfrm>
        </p:spPr>
        <p:txBody>
          <a:bodyPr/>
          <a:lstStyle/>
          <a:p>
            <a:r>
              <a:rPr lang="en-US"/>
              <a:t>BANDAGE CHEVILLE Wrap Around </a:t>
            </a:r>
            <a:r>
              <a:rPr lang="en-US">
                <a:solidFill>
                  <a:schemeClr val="tx1">
                    <a:lumMod val="50000"/>
                    <a:lumOff val="50000"/>
                  </a:schemeClr>
                </a:solidFill>
              </a:rPr>
              <a:t>47874</a:t>
            </a:r>
            <a:endParaRPr lang="en-US"/>
          </a:p>
        </p:txBody>
      </p:sp>
      <p:grpSp>
        <p:nvGrpSpPr>
          <p:cNvPr id="3" name="Group 2">
            <a:extLst>
              <a:ext uri="{FF2B5EF4-FFF2-40B4-BE49-F238E27FC236}">
                <a16:creationId xmlns:a16="http://schemas.microsoft.com/office/drawing/2014/main" id="{3E6B780F-B5C4-440A-90AC-C774089FC6DF}"/>
              </a:ext>
            </a:extLst>
          </p:cNvPr>
          <p:cNvGrpSpPr/>
          <p:nvPr/>
        </p:nvGrpSpPr>
        <p:grpSpPr>
          <a:xfrm>
            <a:off x="3105150" y="1000852"/>
            <a:ext cx="6408517" cy="4863730"/>
            <a:chOff x="3269864" y="1000852"/>
            <a:chExt cx="6006261" cy="4863730"/>
          </a:xfrm>
        </p:grpSpPr>
        <p:sp>
          <p:nvSpPr>
            <p:cNvPr id="20" name="Round Diagonal Corner Rectangle 48">
              <a:extLst>
                <a:ext uri="{FF2B5EF4-FFF2-40B4-BE49-F238E27FC236}">
                  <a16:creationId xmlns:a16="http://schemas.microsoft.com/office/drawing/2014/main" id="{6CB457E7-311B-4A39-A858-E25632D8869E}"/>
                </a:ext>
              </a:extLst>
            </p:cNvPr>
            <p:cNvSpPr>
              <a:spLocks noChangeAspect="1"/>
            </p:cNvSpPr>
            <p:nvPr/>
          </p:nvSpPr>
          <p:spPr>
            <a:xfrm>
              <a:off x="3269864" y="1000852"/>
              <a:ext cx="5858843"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sp>
          <p:nvSpPr>
            <p:cNvPr id="21" name="TextBox 20">
              <a:extLst>
                <a:ext uri="{FF2B5EF4-FFF2-40B4-BE49-F238E27FC236}">
                  <a16:creationId xmlns:a16="http://schemas.microsoft.com/office/drawing/2014/main" id="{EADA8C45-3AC8-438E-BED0-18185F724482}"/>
                </a:ext>
              </a:extLst>
            </p:cNvPr>
            <p:cNvSpPr txBox="1"/>
            <p:nvPr/>
          </p:nvSpPr>
          <p:spPr>
            <a:xfrm>
              <a:off x="6601594" y="2582416"/>
              <a:ext cx="2473984" cy="246221"/>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cxnSp>
          <p:nvCxnSpPr>
            <p:cNvPr id="22" name="Straight Connector 21">
              <a:extLst>
                <a:ext uri="{FF2B5EF4-FFF2-40B4-BE49-F238E27FC236}">
                  <a16:creationId xmlns:a16="http://schemas.microsoft.com/office/drawing/2014/main" id="{243619C6-0574-4EA6-8949-7C0DF32328BC}"/>
                </a:ext>
              </a:extLst>
            </p:cNvPr>
            <p:cNvCxnSpPr>
              <a:cxnSpLocks/>
            </p:cNvCxnSpPr>
            <p:nvPr/>
          </p:nvCxnSpPr>
          <p:spPr>
            <a:xfrm flipH="1">
              <a:off x="6496107" y="1355935"/>
              <a:ext cx="35983" cy="3981968"/>
            </a:xfrm>
            <a:prstGeom prst="line">
              <a:avLst/>
            </a:prstGeom>
            <a:noFill/>
            <a:ln w="31750" cap="flat" cmpd="sng" algn="ctr">
              <a:solidFill>
                <a:srgbClr val="FFCD00"/>
              </a:solidFill>
              <a:prstDash val="solid"/>
              <a:miter lim="800000"/>
            </a:ln>
            <a:effectLst/>
          </p:spPr>
        </p:cxnSp>
        <p:sp>
          <p:nvSpPr>
            <p:cNvPr id="23" name="TextBox 22">
              <a:extLst>
                <a:ext uri="{FF2B5EF4-FFF2-40B4-BE49-F238E27FC236}">
                  <a16:creationId xmlns:a16="http://schemas.microsoft.com/office/drawing/2014/main" id="{F98E87D6-084F-4E4D-8442-233FD26145CA}"/>
                </a:ext>
              </a:extLst>
            </p:cNvPr>
            <p:cNvSpPr txBox="1"/>
            <p:nvPr/>
          </p:nvSpPr>
          <p:spPr>
            <a:xfrm>
              <a:off x="3431599" y="2338091"/>
              <a:ext cx="3379894" cy="215444"/>
            </a:xfrm>
            <a:prstGeom prst="rect">
              <a:avLst/>
            </a:prstGeom>
            <a:noFill/>
          </p:spPr>
          <p:txBody>
            <a:bodyPr wrap="square" lIns="0" tIns="0" rIns="0" bIns="0" rtlCol="0">
              <a:spAutoFit/>
            </a:bodyPr>
            <a:lstStyle/>
            <a:p>
              <a:r>
                <a:rPr lang="en-US" sz="1400">
                  <a:solidFill>
                    <a:prstClr val="black"/>
                  </a:solidFill>
                  <a:latin typeface="3M Circular TT Bold"/>
                </a:rPr>
                <a:t>CARACTERISTIQUES PRINCIPALES</a:t>
              </a:r>
            </a:p>
          </p:txBody>
        </p:sp>
        <p:sp>
          <p:nvSpPr>
            <p:cNvPr id="24" name="TextBox 23">
              <a:extLst>
                <a:ext uri="{FF2B5EF4-FFF2-40B4-BE49-F238E27FC236}">
                  <a16:creationId xmlns:a16="http://schemas.microsoft.com/office/drawing/2014/main" id="{A92A207F-1100-4DE5-B1FA-AABC9BDE75F6}"/>
                </a:ext>
              </a:extLst>
            </p:cNvPr>
            <p:cNvSpPr txBox="1"/>
            <p:nvPr/>
          </p:nvSpPr>
          <p:spPr>
            <a:xfrm>
              <a:off x="6521883" y="5170548"/>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5" name="TextBox 24">
              <a:extLst>
                <a:ext uri="{FF2B5EF4-FFF2-40B4-BE49-F238E27FC236}">
                  <a16:creationId xmlns:a16="http://schemas.microsoft.com/office/drawing/2014/main" id="{8352B6F4-94C1-4F5B-A0C2-72DD76B32309}"/>
                </a:ext>
              </a:extLst>
            </p:cNvPr>
            <p:cNvSpPr txBox="1"/>
            <p:nvPr/>
          </p:nvSpPr>
          <p:spPr>
            <a:xfrm>
              <a:off x="3625304" y="1486837"/>
              <a:ext cx="2440237" cy="692497"/>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Aide à </a:t>
              </a:r>
              <a:r>
                <a:rPr lang="en-US" sz="1500" i="1" err="1">
                  <a:solidFill>
                    <a:prstClr val="black"/>
                  </a:solidFill>
                  <a:latin typeface="3M Circular TT Bold" panose="020B0804020101010102" pitchFamily="34" charset="0"/>
                  <a:cs typeface="3M Circular TT Bold" panose="020B0804020101010102" pitchFamily="34" charset="0"/>
                </a:rPr>
                <a:t>soutenir</a:t>
              </a:r>
              <a:r>
                <a:rPr lang="en-US" sz="1500" i="1">
                  <a:solidFill>
                    <a:prstClr val="black"/>
                  </a:solidFill>
                  <a:latin typeface="3M Circular TT Bold" panose="020B0804020101010102" pitchFamily="34" charset="0"/>
                  <a:cs typeface="3M Circular TT Bold" panose="020B0804020101010102" pitchFamily="34" charset="0"/>
                </a:rPr>
                <a:t> les </a:t>
              </a:r>
              <a:r>
                <a:rPr lang="en-US" sz="1500" i="1" err="1">
                  <a:solidFill>
                    <a:prstClr val="black"/>
                  </a:solidFill>
                  <a:latin typeface="3M Circular TT Bold" panose="020B0804020101010102" pitchFamily="34" charset="0"/>
                  <a:cs typeface="3M Circular TT Bold" panose="020B0804020101010102" pitchFamily="34" charset="0"/>
                </a:rPr>
                <a:t>chevilles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faibles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douloureuses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blessées</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26" name="TextBox 25">
              <a:extLst>
                <a:ext uri="{FF2B5EF4-FFF2-40B4-BE49-F238E27FC236}">
                  <a16:creationId xmlns:a16="http://schemas.microsoft.com/office/drawing/2014/main" id="{5FBC7718-D99F-443E-90A3-6C30C893D1BE}"/>
                </a:ext>
              </a:extLst>
            </p:cNvPr>
            <p:cNvSpPr txBox="1"/>
            <p:nvPr/>
          </p:nvSpPr>
          <p:spPr>
            <a:xfrm>
              <a:off x="6638081" y="2908118"/>
              <a:ext cx="2026653" cy="692497"/>
            </a:xfrm>
            <a:prstGeom prst="rect">
              <a:avLst/>
            </a:prstGeom>
            <a:noFill/>
          </p:spPr>
          <p:txBody>
            <a:bodyPr wrap="square" lIns="0" tIns="0" rIns="0" bIns="0" rtlCol="0">
              <a:spAutoFit/>
            </a:bodyPr>
            <a:lstStyle/>
            <a:p>
              <a:r>
                <a:rPr lang="en-US" sz="1500"/>
                <a:t>Small</a:t>
              </a:r>
            </a:p>
            <a:p>
              <a:r>
                <a:rPr lang="en-US" sz="1500"/>
                <a:t>Medium</a:t>
              </a:r>
            </a:p>
            <a:p>
              <a:r>
                <a:rPr lang="en-US" sz="1500"/>
                <a:t>Large</a:t>
              </a:r>
            </a:p>
          </p:txBody>
        </p:sp>
        <p:sp>
          <p:nvSpPr>
            <p:cNvPr id="39" name="TextBox 38">
              <a:extLst>
                <a:ext uri="{FF2B5EF4-FFF2-40B4-BE49-F238E27FC236}">
                  <a16:creationId xmlns:a16="http://schemas.microsoft.com/office/drawing/2014/main" id="{A2FCFE5D-3E76-4572-AEAE-239331684BAC}"/>
                </a:ext>
              </a:extLst>
            </p:cNvPr>
            <p:cNvSpPr txBox="1"/>
            <p:nvPr/>
          </p:nvSpPr>
          <p:spPr>
            <a:xfrm>
              <a:off x="6611090" y="1486838"/>
              <a:ext cx="2045900" cy="246221"/>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grpSp>
          <p:nvGrpSpPr>
            <p:cNvPr id="30" name="Group 29">
              <a:extLst>
                <a:ext uri="{FF2B5EF4-FFF2-40B4-BE49-F238E27FC236}">
                  <a16:creationId xmlns:a16="http://schemas.microsoft.com/office/drawing/2014/main" id="{E78754FC-D26E-491E-A016-8BA61A24B747}"/>
                </a:ext>
              </a:extLst>
            </p:cNvPr>
            <p:cNvGrpSpPr/>
            <p:nvPr/>
          </p:nvGrpSpPr>
          <p:grpSpPr>
            <a:xfrm>
              <a:off x="6611091" y="3737218"/>
              <a:ext cx="2665034" cy="552179"/>
              <a:chOff x="8366324" y="4487452"/>
              <a:chExt cx="1992485" cy="540875"/>
            </a:xfrm>
          </p:grpSpPr>
          <p:sp>
            <p:nvSpPr>
              <p:cNvPr id="37" name="TextBox 36">
                <a:extLst>
                  <a:ext uri="{FF2B5EF4-FFF2-40B4-BE49-F238E27FC236}">
                    <a16:creationId xmlns:a16="http://schemas.microsoft.com/office/drawing/2014/main" id="{A47DE9DF-75A8-47A5-8926-233D673C8A62}"/>
                  </a:ext>
                </a:extLst>
              </p:cNvPr>
              <p:cNvSpPr txBox="1"/>
              <p:nvPr/>
            </p:nvSpPr>
            <p:spPr>
              <a:xfrm>
                <a:off x="8366324" y="4487452"/>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8" name="TextBox 37">
                <a:extLst>
                  <a:ext uri="{FF2B5EF4-FFF2-40B4-BE49-F238E27FC236}">
                    <a16:creationId xmlns:a16="http://schemas.microsoft.com/office/drawing/2014/main" id="{38CA2B97-1E84-4113-B17D-1DDF348E0C6E}"/>
                  </a:ext>
                </a:extLst>
              </p:cNvPr>
              <p:cNvSpPr txBox="1"/>
              <p:nvPr/>
            </p:nvSpPr>
            <p:spPr>
              <a:xfrm>
                <a:off x="8386503" y="4802221"/>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17" name="TextBox 16">
              <a:extLst>
                <a:ext uri="{FF2B5EF4-FFF2-40B4-BE49-F238E27FC236}">
                  <a16:creationId xmlns:a16="http://schemas.microsoft.com/office/drawing/2014/main" id="{39B818D0-1FBE-4500-84F9-38757B6EBE48}"/>
                </a:ext>
              </a:extLst>
            </p:cNvPr>
            <p:cNvSpPr txBox="1"/>
            <p:nvPr/>
          </p:nvSpPr>
          <p:spPr>
            <a:xfrm>
              <a:off x="3501644" y="2661163"/>
              <a:ext cx="2390703"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b="1" err="1">
                  <a:solidFill>
                    <a:schemeClr val="accent3">
                      <a:lumMod val="50000"/>
                    </a:schemeClr>
                  </a:solidFill>
                </a:rPr>
                <a:t>Sangle</a:t>
              </a:r>
              <a:r>
                <a:rPr lang="en-US" sz="1500" b="1">
                  <a:solidFill>
                    <a:schemeClr val="accent3">
                      <a:lumMod val="50000"/>
                    </a:schemeClr>
                  </a:solidFill>
                </a:rPr>
                <a:t> </a:t>
              </a:r>
              <a:r>
                <a:rPr lang="en-US" sz="1500" b="1" err="1">
                  <a:solidFill>
                    <a:schemeClr val="accent3">
                      <a:lumMod val="50000"/>
                    </a:schemeClr>
                  </a:solidFill>
                </a:rPr>
                <a:t>ajustable</a:t>
              </a:r>
              <a:r>
                <a:rPr lang="en-US" sz="1500" b="1">
                  <a:solidFill>
                    <a:schemeClr val="accent3">
                      <a:lumMod val="50000"/>
                    </a:schemeClr>
                  </a:solidFill>
                </a:rPr>
                <a:t> </a:t>
              </a:r>
              <a:r>
                <a:rPr lang="en-US" sz="1500"/>
                <a:t>pour un </a:t>
              </a:r>
              <a:r>
                <a:rPr lang="en-US" sz="1500" err="1"/>
                <a:t>ajustement</a:t>
              </a:r>
              <a:r>
                <a:rPr lang="en-US" sz="1500"/>
                <a:t> et du support </a:t>
              </a:r>
              <a:r>
                <a:rPr lang="en-US" sz="1500" err="1"/>
                <a:t>personnalisés</a:t>
              </a:r>
              <a:endParaRPr lang="en-US" sz="1500"/>
            </a:p>
            <a:p>
              <a:pPr marL="342900" indent="-342900">
                <a:buFont typeface="Arial" panose="020B0604020202020204" pitchFamily="34" charset="0"/>
                <a:buChar char="•"/>
              </a:pPr>
              <a:r>
                <a:rPr lang="en-US" sz="1500" err="1"/>
                <a:t>Soulève</a:t>
              </a:r>
              <a:r>
                <a:rPr lang="en-US" sz="1500"/>
                <a:t> et </a:t>
              </a:r>
              <a:r>
                <a:rPr lang="en-US" sz="1500" err="1"/>
                <a:t>soutient</a:t>
              </a:r>
              <a:r>
                <a:rPr lang="en-US" sz="1500"/>
                <a:t> </a:t>
              </a:r>
              <a:r>
                <a:rPr lang="en-US" sz="1500" b="1">
                  <a:solidFill>
                    <a:schemeClr val="accent3">
                      <a:lumMod val="50000"/>
                    </a:schemeClr>
                  </a:solidFill>
                </a:rPr>
                <a:t>la </a:t>
              </a:r>
              <a:r>
                <a:rPr lang="en-US" sz="1500" b="1" err="1">
                  <a:solidFill>
                    <a:schemeClr val="accent3">
                      <a:lumMod val="50000"/>
                    </a:schemeClr>
                  </a:solidFill>
                </a:rPr>
                <a:t>voûte</a:t>
              </a:r>
              <a:r>
                <a:rPr lang="en-US" sz="1500" b="1">
                  <a:solidFill>
                    <a:schemeClr val="accent3">
                      <a:lumMod val="50000"/>
                    </a:schemeClr>
                  </a:solidFill>
                </a:rPr>
                <a:t> </a:t>
              </a:r>
              <a:r>
                <a:rPr lang="en-US" sz="1500" b="1" err="1">
                  <a:solidFill>
                    <a:schemeClr val="accent3">
                      <a:lumMod val="50000"/>
                    </a:schemeClr>
                  </a:solidFill>
                </a:rPr>
                <a:t>plantaire</a:t>
              </a:r>
              <a:endParaRPr lang="en-US" sz="1500"/>
            </a:p>
            <a:p>
              <a:pPr marL="342900" indent="-342900">
                <a:buFont typeface="Arial" panose="020B0604020202020204" pitchFamily="34" charset="0"/>
                <a:buChar char="•"/>
              </a:pPr>
              <a:r>
                <a:rPr lang="en-US" sz="1500"/>
                <a:t>Se </a:t>
              </a:r>
              <a:r>
                <a:rPr lang="en-US" sz="1500" err="1"/>
                <a:t>glisse</a:t>
              </a:r>
              <a:r>
                <a:rPr lang="en-US" sz="1500"/>
                <a:t> </a:t>
              </a:r>
              <a:r>
                <a:rPr lang="en-US" sz="1500" err="1"/>
                <a:t>facilement</a:t>
              </a:r>
              <a:r>
                <a:rPr lang="en-US" sz="1500"/>
                <a:t> dans la chaussure</a:t>
              </a:r>
              <a:endParaRPr lang="en-US" sz="1500" b="1">
                <a:solidFill>
                  <a:schemeClr val="accent3">
                    <a:lumMod val="50000"/>
                  </a:schemeClr>
                </a:solidFill>
              </a:endParaRPr>
            </a:p>
            <a:p>
              <a:pPr marL="342900" indent="-342900">
                <a:buFont typeface="Arial" panose="020B0604020202020204" pitchFamily="34" charset="0"/>
                <a:buChar char="•"/>
              </a:pPr>
              <a:r>
                <a:rPr lang="en-US" sz="1500" err="1"/>
                <a:t>Convient</a:t>
              </a:r>
              <a:r>
                <a:rPr lang="en-US" sz="1500"/>
                <a:t> au pied gauche </a:t>
              </a:r>
              <a:r>
                <a:rPr lang="en-US" sz="1500" err="1"/>
                <a:t>ou</a:t>
              </a:r>
              <a:r>
                <a:rPr lang="en-US" sz="1500"/>
                <a:t> droit</a:t>
              </a:r>
            </a:p>
          </p:txBody>
        </p:sp>
        <p:sp>
          <p:nvSpPr>
            <p:cNvPr id="32" name="Oval 31">
              <a:extLst>
                <a:ext uri="{FF2B5EF4-FFF2-40B4-BE49-F238E27FC236}">
                  <a16:creationId xmlns:a16="http://schemas.microsoft.com/office/drawing/2014/main" id="{134322F0-2475-4FA2-8288-5B2131BC73DF}"/>
                </a:ext>
              </a:extLst>
            </p:cNvPr>
            <p:cNvSpPr/>
            <p:nvPr/>
          </p:nvSpPr>
          <p:spPr>
            <a:xfrm>
              <a:off x="3474720" y="273492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33" name="Oval 32">
              <a:extLst>
                <a:ext uri="{FF2B5EF4-FFF2-40B4-BE49-F238E27FC236}">
                  <a16:creationId xmlns:a16="http://schemas.microsoft.com/office/drawing/2014/main" id="{69919338-C894-4A7A-A470-4B7F5083B522}"/>
                </a:ext>
              </a:extLst>
            </p:cNvPr>
            <p:cNvSpPr/>
            <p:nvPr/>
          </p:nvSpPr>
          <p:spPr>
            <a:xfrm>
              <a:off x="3474720" y="3421356"/>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D75AAEEC-506E-40AD-BADF-B997294BF731}"/>
                </a:ext>
              </a:extLst>
            </p:cNvPr>
            <p:cNvSpPr/>
            <p:nvPr/>
          </p:nvSpPr>
          <p:spPr>
            <a:xfrm>
              <a:off x="3488144" y="388687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5" name="Oval 34">
              <a:extLst>
                <a:ext uri="{FF2B5EF4-FFF2-40B4-BE49-F238E27FC236}">
                  <a16:creationId xmlns:a16="http://schemas.microsoft.com/office/drawing/2014/main" id="{F476FD5A-A44C-4A21-9770-E324F876D3F0}"/>
                </a:ext>
              </a:extLst>
            </p:cNvPr>
            <p:cNvSpPr/>
            <p:nvPr/>
          </p:nvSpPr>
          <p:spPr>
            <a:xfrm>
              <a:off x="3499544" y="427847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44" name="TextBox 43">
              <a:extLst>
                <a:ext uri="{FF2B5EF4-FFF2-40B4-BE49-F238E27FC236}">
                  <a16:creationId xmlns:a16="http://schemas.microsoft.com/office/drawing/2014/main" id="{8D4401F6-1476-47DD-A302-C0037A86B5A2}"/>
                </a:ext>
              </a:extLst>
            </p:cNvPr>
            <p:cNvSpPr txBox="1"/>
            <p:nvPr/>
          </p:nvSpPr>
          <p:spPr>
            <a:xfrm>
              <a:off x="6641391" y="1793608"/>
              <a:ext cx="2327321" cy="692497"/>
            </a:xfrm>
            <a:prstGeom prst="rect">
              <a:avLst/>
            </a:prstGeom>
            <a:noFill/>
          </p:spPr>
          <p:txBody>
            <a:bodyPr wrap="square" lIns="0" tIns="0" rIns="0" bIns="0" rtlCol="0">
              <a:spAutoFit/>
            </a:bodyPr>
            <a:lstStyle/>
            <a:p>
              <a:r>
                <a:rPr lang="en-US" sz="1500">
                  <a:solidFill>
                    <a:prstClr val="black"/>
                  </a:solidFill>
                  <a:latin typeface="3M Circular TT Book"/>
                </a:rPr>
                <a:t>Support </a:t>
              </a:r>
              <a:r>
                <a:rPr lang="en-US" sz="1500" err="1">
                  <a:solidFill>
                    <a:prstClr val="black"/>
                  </a:solidFill>
                  <a:latin typeface="3M Circular TT Book"/>
                </a:rPr>
                <a:t>général</a:t>
              </a:r>
              <a:r>
                <a:rPr lang="en-US" sz="1500">
                  <a:solidFill>
                    <a:prstClr val="black"/>
                  </a:solidFill>
                  <a:latin typeface="3M Circular TT Book"/>
                </a:rPr>
                <a:t>,  </a:t>
              </a:r>
              <a:r>
                <a:rPr lang="en-US" sz="1500" err="1">
                  <a:solidFill>
                    <a:prstClr val="black"/>
                  </a:solidFill>
                </a:rPr>
                <a:t>marche</a:t>
              </a:r>
              <a:r>
                <a:rPr lang="en-US" sz="1500">
                  <a:solidFill>
                    <a:prstClr val="black"/>
                  </a:solidFill>
                </a:rPr>
                <a:t>, course, </a:t>
              </a:r>
              <a:r>
                <a:rPr lang="en-US" sz="1500" err="1">
                  <a:solidFill>
                    <a:prstClr val="black"/>
                  </a:solidFill>
                </a:rPr>
                <a:t>exercice</a:t>
              </a:r>
              <a:r>
                <a:rPr lang="en-US" sz="1500">
                  <a:solidFill>
                    <a:prstClr val="black"/>
                  </a:solidFill>
                </a:rPr>
                <a:t>, </a:t>
              </a:r>
              <a:r>
                <a:rPr lang="en-US" sz="1500" err="1">
                  <a:solidFill>
                    <a:prstClr val="black"/>
                  </a:solidFill>
                </a:rPr>
                <a:t>randonnée</a:t>
              </a:r>
              <a:endParaRPr lang="en-US" sz="1500">
                <a:solidFill>
                  <a:prstClr val="black"/>
                </a:solidFill>
                <a:latin typeface="3M Circular TT Book"/>
              </a:endParaRPr>
            </a:p>
          </p:txBody>
        </p:sp>
      </p:grpSp>
      <p:grpSp>
        <p:nvGrpSpPr>
          <p:cNvPr id="4" name="Gruppieren 3">
            <a:extLst>
              <a:ext uri="{FF2B5EF4-FFF2-40B4-BE49-F238E27FC236}">
                <a16:creationId xmlns:a16="http://schemas.microsoft.com/office/drawing/2014/main" id="{4378436C-684C-43A4-A054-D1548D1F04B4}"/>
              </a:ext>
            </a:extLst>
          </p:cNvPr>
          <p:cNvGrpSpPr/>
          <p:nvPr/>
        </p:nvGrpSpPr>
        <p:grpSpPr>
          <a:xfrm>
            <a:off x="457200" y="1117720"/>
            <a:ext cx="2105024" cy="2358905"/>
            <a:chOff x="84644" y="2089269"/>
            <a:chExt cx="3127646" cy="3734503"/>
          </a:xfrm>
        </p:grpSpPr>
        <p:pic>
          <p:nvPicPr>
            <p:cNvPr id="15" name="Picture 14">
              <a:extLst>
                <a:ext uri="{FF2B5EF4-FFF2-40B4-BE49-F238E27FC236}">
                  <a16:creationId xmlns:a16="http://schemas.microsoft.com/office/drawing/2014/main" id="{3C889178-96C8-410D-8B62-158D06169EED}"/>
                </a:ext>
              </a:extLst>
            </p:cNvPr>
            <p:cNvPicPr>
              <a:picLocks noChangeAspect="1"/>
            </p:cNvPicPr>
            <p:nvPr/>
          </p:nvPicPr>
          <p:blipFill>
            <a:blip r:embed="rId4"/>
            <a:stretch>
              <a:fillRect/>
            </a:stretch>
          </p:blipFill>
          <p:spPr>
            <a:xfrm>
              <a:off x="84644" y="2089269"/>
              <a:ext cx="3127646" cy="3734503"/>
            </a:xfrm>
            <a:prstGeom prst="round2DiagRect">
              <a:avLst>
                <a:gd name="adj1" fmla="val 16667"/>
                <a:gd name="adj2" fmla="val 609"/>
              </a:avLst>
            </a:prstGeom>
            <a:ln w="38100" cap="sq">
              <a:solidFill>
                <a:schemeClr val="bg2"/>
              </a:solidFill>
              <a:miter lim="800000"/>
            </a:ln>
            <a:effectLst>
              <a:outerShdw blurRad="254000" algn="tl" rotWithShape="0">
                <a:srgbClr val="000000">
                  <a:alpha val="43000"/>
                </a:srgbClr>
              </a:outerShdw>
            </a:effectLst>
          </p:spPr>
        </p:pic>
        <p:sp>
          <p:nvSpPr>
            <p:cNvPr id="45" name="Oval 44">
              <a:extLst>
                <a:ext uri="{FF2B5EF4-FFF2-40B4-BE49-F238E27FC236}">
                  <a16:creationId xmlns:a16="http://schemas.microsoft.com/office/drawing/2014/main" id="{F78F5DE8-51CA-428E-B387-20FBD9637170}"/>
                </a:ext>
              </a:extLst>
            </p:cNvPr>
            <p:cNvSpPr/>
            <p:nvPr/>
          </p:nvSpPr>
          <p:spPr>
            <a:xfrm>
              <a:off x="1064895" y="360005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46" name="Oval 45">
              <a:extLst>
                <a:ext uri="{FF2B5EF4-FFF2-40B4-BE49-F238E27FC236}">
                  <a16:creationId xmlns:a16="http://schemas.microsoft.com/office/drawing/2014/main" id="{4BFC3BEC-49AA-41DB-9DA8-975BABE218DB}"/>
                </a:ext>
              </a:extLst>
            </p:cNvPr>
            <p:cNvSpPr/>
            <p:nvPr/>
          </p:nvSpPr>
          <p:spPr>
            <a:xfrm>
              <a:off x="927735" y="500702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47" name="Oval 46">
              <a:extLst>
                <a:ext uri="{FF2B5EF4-FFF2-40B4-BE49-F238E27FC236}">
                  <a16:creationId xmlns:a16="http://schemas.microsoft.com/office/drawing/2014/main" id="{3207ABCF-7330-402E-8A47-C1044C9516E1}"/>
                </a:ext>
              </a:extLst>
            </p:cNvPr>
            <p:cNvSpPr/>
            <p:nvPr/>
          </p:nvSpPr>
          <p:spPr>
            <a:xfrm>
              <a:off x="615186" y="418644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48" name="Oval 47">
              <a:extLst>
                <a:ext uri="{FF2B5EF4-FFF2-40B4-BE49-F238E27FC236}">
                  <a16:creationId xmlns:a16="http://schemas.microsoft.com/office/drawing/2014/main" id="{2140D1C6-1428-46CC-B968-ACE4A12726CB}"/>
                </a:ext>
              </a:extLst>
            </p:cNvPr>
            <p:cNvSpPr/>
            <p:nvPr/>
          </p:nvSpPr>
          <p:spPr>
            <a:xfrm>
              <a:off x="2527155" y="5126572"/>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grpSp>
      <p:pic>
        <p:nvPicPr>
          <p:cNvPr id="36" name="Picture 35">
            <a:extLst>
              <a:ext uri="{FF2B5EF4-FFF2-40B4-BE49-F238E27FC236}">
                <a16:creationId xmlns:a16="http://schemas.microsoft.com/office/drawing/2014/main" id="{0C0FE267-FF31-4046-9EE9-8D86EEA1CBFB}"/>
              </a:ext>
            </a:extLst>
          </p:cNvPr>
          <p:cNvPicPr>
            <a:picLocks noChangeAspect="1"/>
          </p:cNvPicPr>
          <p:nvPr/>
        </p:nvPicPr>
        <p:blipFill>
          <a:blip r:embed="rId5"/>
          <a:stretch>
            <a:fillRect/>
          </a:stretch>
        </p:blipFill>
        <p:spPr>
          <a:xfrm>
            <a:off x="8041506" y="4126447"/>
            <a:ext cx="676275" cy="1000125"/>
          </a:xfrm>
          <a:prstGeom prst="rect">
            <a:avLst/>
          </a:prstGeom>
        </p:spPr>
      </p:pic>
      <p:pic>
        <p:nvPicPr>
          <p:cNvPr id="40" name="Picture 39">
            <a:extLst>
              <a:ext uri="{FF2B5EF4-FFF2-40B4-BE49-F238E27FC236}">
                <a16:creationId xmlns:a16="http://schemas.microsoft.com/office/drawing/2014/main" id="{1108A8A7-6348-445E-932D-167987A2DDD7}"/>
              </a:ext>
            </a:extLst>
          </p:cNvPr>
          <p:cNvPicPr>
            <a:picLocks noChangeAspect="1"/>
          </p:cNvPicPr>
          <p:nvPr/>
        </p:nvPicPr>
        <p:blipFill>
          <a:blip r:embed="rId6"/>
          <a:stretch>
            <a:fillRect/>
          </a:stretch>
        </p:blipFill>
        <p:spPr>
          <a:xfrm>
            <a:off x="6921159" y="4445168"/>
            <a:ext cx="527594" cy="646728"/>
          </a:xfrm>
          <a:prstGeom prst="rect">
            <a:avLst/>
          </a:prstGeom>
        </p:spPr>
      </p:pic>
      <p:pic>
        <p:nvPicPr>
          <p:cNvPr id="6" name="Picture 5">
            <a:extLst>
              <a:ext uri="{FF2B5EF4-FFF2-40B4-BE49-F238E27FC236}">
                <a16:creationId xmlns:a16="http://schemas.microsoft.com/office/drawing/2014/main" id="{B21355CD-769D-4FC7-9374-C9646C63A5CC}"/>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6746" y="3371850"/>
            <a:ext cx="1934029" cy="2763010"/>
          </a:xfrm>
          <a:prstGeom prst="rect">
            <a:avLst/>
          </a:prstGeom>
        </p:spPr>
      </p:pic>
      <p:pic>
        <p:nvPicPr>
          <p:cNvPr id="5" name="Grafik 4">
            <a:extLst>
              <a:ext uri="{FF2B5EF4-FFF2-40B4-BE49-F238E27FC236}">
                <a16:creationId xmlns:a16="http://schemas.microsoft.com/office/drawing/2014/main" id="{5415C463-0998-45B7-9C75-4906B0CA2150}"/>
              </a:ext>
            </a:extLst>
          </p:cNvPr>
          <p:cNvPicPr>
            <a:picLocks noChangeAspect="1"/>
          </p:cNvPicPr>
          <p:nvPr/>
        </p:nvPicPr>
        <p:blipFill>
          <a:blip r:embed="rId8"/>
          <a:stretch>
            <a:fillRect/>
          </a:stretch>
        </p:blipFill>
        <p:spPr>
          <a:xfrm>
            <a:off x="9802290" y="0"/>
            <a:ext cx="2389710" cy="5915025"/>
          </a:xfrm>
          <a:prstGeom prst="rect">
            <a:avLst/>
          </a:prstGeom>
        </p:spPr>
      </p:pic>
    </p:spTree>
    <p:extLst>
      <p:ext uri="{BB962C8B-B14F-4D97-AF65-F5344CB8AC3E}">
        <p14:creationId xmlns:p14="http://schemas.microsoft.com/office/powerpoint/2010/main" val="136968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A9447-EFD5-4DFA-890A-51080D9B96DD}"/>
              </a:ext>
            </a:extLst>
          </p:cNvPr>
          <p:cNvSpPr>
            <a:spLocks noGrp="1"/>
          </p:cNvSpPr>
          <p:nvPr>
            <p:ph type="body" sz="quarter" idx="10"/>
          </p:nvPr>
        </p:nvSpPr>
        <p:spPr>
          <a:xfrm>
            <a:off x="255349" y="229327"/>
            <a:ext cx="10837767" cy="771525"/>
          </a:xfrm>
        </p:spPr>
        <p:txBody>
          <a:bodyPr/>
          <a:lstStyle/>
          <a:p>
            <a:r>
              <a:rPr lang="en-US" err="1"/>
              <a:t>Chevillère</a:t>
            </a:r>
            <a:r>
              <a:rPr lang="en-US"/>
              <a:t> </a:t>
            </a:r>
            <a:r>
              <a:rPr lang="en-US" err="1"/>
              <a:t>Stabilisatrice</a:t>
            </a:r>
            <a:r>
              <a:rPr lang="en-US"/>
              <a:t>  </a:t>
            </a:r>
            <a:r>
              <a:rPr lang="en-US">
                <a:solidFill>
                  <a:schemeClr val="tx1">
                    <a:lumMod val="50000"/>
                    <a:lumOff val="50000"/>
                  </a:schemeClr>
                </a:solidFill>
              </a:rPr>
              <a:t>46645</a:t>
            </a:r>
            <a:endParaRPr lang="en-US"/>
          </a:p>
        </p:txBody>
      </p:sp>
      <p:grpSp>
        <p:nvGrpSpPr>
          <p:cNvPr id="3" name="Group 2">
            <a:extLst>
              <a:ext uri="{FF2B5EF4-FFF2-40B4-BE49-F238E27FC236}">
                <a16:creationId xmlns:a16="http://schemas.microsoft.com/office/drawing/2014/main" id="{B558F74A-60D5-4EF3-987F-6DA760B37149}"/>
              </a:ext>
            </a:extLst>
          </p:cNvPr>
          <p:cNvGrpSpPr/>
          <p:nvPr/>
        </p:nvGrpSpPr>
        <p:grpSpPr>
          <a:xfrm>
            <a:off x="2820827" y="875657"/>
            <a:ext cx="6924314" cy="4863730"/>
            <a:chOff x="3123374" y="1000852"/>
            <a:chExt cx="6924314" cy="4863730"/>
          </a:xfrm>
        </p:grpSpPr>
        <p:sp>
          <p:nvSpPr>
            <p:cNvPr id="22" name="Round Diagonal Corner Rectangle 48">
              <a:extLst>
                <a:ext uri="{FF2B5EF4-FFF2-40B4-BE49-F238E27FC236}">
                  <a16:creationId xmlns:a16="http://schemas.microsoft.com/office/drawing/2014/main" id="{18B378C6-18A1-4071-B18F-E58E0E0DD4C4}"/>
                </a:ext>
              </a:extLst>
            </p:cNvPr>
            <p:cNvSpPr>
              <a:spLocks noChangeAspect="1"/>
            </p:cNvSpPr>
            <p:nvPr/>
          </p:nvSpPr>
          <p:spPr>
            <a:xfrm>
              <a:off x="3123374"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3" name="Group 22">
              <a:extLst>
                <a:ext uri="{FF2B5EF4-FFF2-40B4-BE49-F238E27FC236}">
                  <a16:creationId xmlns:a16="http://schemas.microsoft.com/office/drawing/2014/main" id="{529C4298-1C86-4404-86EA-3EF6D0B35DD5}"/>
                </a:ext>
              </a:extLst>
            </p:cNvPr>
            <p:cNvGrpSpPr/>
            <p:nvPr/>
          </p:nvGrpSpPr>
          <p:grpSpPr>
            <a:xfrm>
              <a:off x="7253029" y="1474980"/>
              <a:ext cx="2638043" cy="1004619"/>
              <a:chOff x="8379545" y="2391714"/>
              <a:chExt cx="1972306" cy="984051"/>
            </a:xfrm>
          </p:grpSpPr>
          <p:sp>
            <p:nvSpPr>
              <p:cNvPr id="45" name="TextBox 44">
                <a:extLst>
                  <a:ext uri="{FF2B5EF4-FFF2-40B4-BE49-F238E27FC236}">
                    <a16:creationId xmlns:a16="http://schemas.microsoft.com/office/drawing/2014/main" id="{D99C70D7-E381-4AA4-8F19-6167066C0D27}"/>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6" name="TextBox 45">
                <a:extLst>
                  <a:ext uri="{FF2B5EF4-FFF2-40B4-BE49-F238E27FC236}">
                    <a16:creationId xmlns:a16="http://schemas.microsoft.com/office/drawing/2014/main" id="{A2D051AD-A5A2-4B91-BC22-2EAB30A5C5A6}"/>
                  </a:ext>
                </a:extLst>
              </p:cNvPr>
              <p:cNvSpPr txBox="1"/>
              <p:nvPr/>
            </p:nvSpPr>
            <p:spPr>
              <a:xfrm>
                <a:off x="8379545" y="2697446"/>
                <a:ext cx="1972306" cy="678319"/>
              </a:xfrm>
              <a:prstGeom prst="rect">
                <a:avLst/>
              </a:prstGeom>
              <a:noFill/>
            </p:spPr>
            <p:txBody>
              <a:bodyPr wrap="square" lIns="0" tIns="0" rIns="0" bIns="0" rtlCol="0">
                <a:spAutoFit/>
              </a:bodyPr>
              <a:lstStyle/>
              <a:p>
                <a:r>
                  <a:rPr lang="fr-FR" sz="1500"/>
                  <a:t>Fournir un soutien aux blessures courantes telles que les entorses ou les foulures</a:t>
                </a:r>
                <a:endParaRPr lang="en-US" sz="1500"/>
              </a:p>
            </p:txBody>
          </p:sp>
        </p:grpSp>
        <p:grpSp>
          <p:nvGrpSpPr>
            <p:cNvPr id="24" name="Group 23">
              <a:extLst>
                <a:ext uri="{FF2B5EF4-FFF2-40B4-BE49-F238E27FC236}">
                  <a16:creationId xmlns:a16="http://schemas.microsoft.com/office/drawing/2014/main" id="{EE1F65BF-D943-4E22-A4A0-C7A494006415}"/>
                </a:ext>
              </a:extLst>
            </p:cNvPr>
            <p:cNvGrpSpPr/>
            <p:nvPr/>
          </p:nvGrpSpPr>
          <p:grpSpPr>
            <a:xfrm>
              <a:off x="7245717" y="2849812"/>
              <a:ext cx="2473984" cy="562643"/>
              <a:chOff x="8379545" y="3326496"/>
              <a:chExt cx="1849649" cy="551124"/>
            </a:xfrm>
          </p:grpSpPr>
          <p:sp>
            <p:nvSpPr>
              <p:cNvPr id="43" name="TextBox 42">
                <a:extLst>
                  <a:ext uri="{FF2B5EF4-FFF2-40B4-BE49-F238E27FC236}">
                    <a16:creationId xmlns:a16="http://schemas.microsoft.com/office/drawing/2014/main" id="{4B215FDB-6F43-438E-A3F4-5578019FD00E}"/>
                  </a:ext>
                </a:extLst>
              </p:cNvPr>
              <p:cNvSpPr txBox="1"/>
              <p:nvPr/>
            </p:nvSpPr>
            <p:spPr>
              <a:xfrm>
                <a:off x="8379545" y="3326496"/>
                <a:ext cx="1849649" cy="241180"/>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sp>
            <p:nvSpPr>
              <p:cNvPr id="44" name="TextBox 43">
                <a:extLst>
                  <a:ext uri="{FF2B5EF4-FFF2-40B4-BE49-F238E27FC236}">
                    <a16:creationId xmlns:a16="http://schemas.microsoft.com/office/drawing/2014/main" id="{5A61DB9C-FC4E-499E-A2AD-0DB3ABBE71BA}"/>
                  </a:ext>
                </a:extLst>
              </p:cNvPr>
              <p:cNvSpPr txBox="1"/>
              <p:nvPr/>
            </p:nvSpPr>
            <p:spPr>
              <a:xfrm>
                <a:off x="8379545" y="3651514"/>
                <a:ext cx="1820176" cy="226106"/>
              </a:xfrm>
              <a:prstGeom prst="rect">
                <a:avLst/>
              </a:prstGeom>
              <a:noFill/>
            </p:spPr>
            <p:txBody>
              <a:bodyPr wrap="square" lIns="0" tIns="0" rIns="0" bIns="0" rtlCol="0">
                <a:spAutoFit/>
              </a:bodyPr>
              <a:lstStyle/>
              <a:p>
                <a:r>
                  <a:rPr lang="en-US" sz="1500">
                    <a:solidFill>
                      <a:prstClr val="black"/>
                    </a:solidFill>
                    <a:latin typeface="3M Circular TT Book"/>
                  </a:rPr>
                  <a:t>One Size (</a:t>
                </a:r>
                <a:r>
                  <a:rPr lang="en-US" sz="1500" err="1">
                    <a:solidFill>
                      <a:prstClr val="black"/>
                    </a:solidFill>
                    <a:latin typeface="3M Circular TT Book"/>
                  </a:rPr>
                  <a:t>Ajustable</a:t>
                </a:r>
                <a:r>
                  <a:rPr lang="en-US" sz="1500">
                    <a:solidFill>
                      <a:prstClr val="black"/>
                    </a:solidFill>
                    <a:latin typeface="3M Circular TT Book"/>
                  </a:rPr>
                  <a:t>)</a:t>
                </a:r>
              </a:p>
            </p:txBody>
          </p:sp>
        </p:grpSp>
        <p:cxnSp>
          <p:nvCxnSpPr>
            <p:cNvPr id="25" name="Straight Connector 24">
              <a:extLst>
                <a:ext uri="{FF2B5EF4-FFF2-40B4-BE49-F238E27FC236}">
                  <a16:creationId xmlns:a16="http://schemas.microsoft.com/office/drawing/2014/main" id="{B67AF50E-8A04-4BDA-B17A-5DC8E8929C8E}"/>
                </a:ext>
              </a:extLst>
            </p:cNvPr>
            <p:cNvCxnSpPr>
              <a:cxnSpLocks/>
            </p:cNvCxnSpPr>
            <p:nvPr/>
          </p:nvCxnSpPr>
          <p:spPr>
            <a:xfrm flipH="1">
              <a:off x="6877379" y="1330026"/>
              <a:ext cx="35983" cy="3981968"/>
            </a:xfrm>
            <a:prstGeom prst="line">
              <a:avLst/>
            </a:prstGeom>
            <a:noFill/>
            <a:ln w="31750" cap="flat" cmpd="sng" algn="ctr">
              <a:solidFill>
                <a:srgbClr val="FFCD00"/>
              </a:solidFill>
              <a:prstDash val="solid"/>
              <a:miter lim="800000"/>
            </a:ln>
            <a:effectLst/>
          </p:spPr>
        </p:cxnSp>
        <p:grpSp>
          <p:nvGrpSpPr>
            <p:cNvPr id="26" name="Group 25">
              <a:extLst>
                <a:ext uri="{FF2B5EF4-FFF2-40B4-BE49-F238E27FC236}">
                  <a16:creationId xmlns:a16="http://schemas.microsoft.com/office/drawing/2014/main" id="{5CAE92EF-98D9-43C1-9CAD-482F6095B8B8}"/>
                </a:ext>
              </a:extLst>
            </p:cNvPr>
            <p:cNvGrpSpPr/>
            <p:nvPr/>
          </p:nvGrpSpPr>
          <p:grpSpPr>
            <a:xfrm>
              <a:off x="7280208" y="3879999"/>
              <a:ext cx="2679000" cy="506714"/>
              <a:chOff x="8379545" y="4437850"/>
              <a:chExt cx="2002927" cy="496340"/>
            </a:xfrm>
          </p:grpSpPr>
          <p:sp>
            <p:nvSpPr>
              <p:cNvPr id="41" name="TextBox 40">
                <a:extLst>
                  <a:ext uri="{FF2B5EF4-FFF2-40B4-BE49-F238E27FC236}">
                    <a16:creationId xmlns:a16="http://schemas.microsoft.com/office/drawing/2014/main" id="{9F5267D8-5CF1-4416-8BC7-57FA888481B3}"/>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42" name="TextBox 41">
                <a:extLst>
                  <a:ext uri="{FF2B5EF4-FFF2-40B4-BE49-F238E27FC236}">
                    <a16:creationId xmlns:a16="http://schemas.microsoft.com/office/drawing/2014/main" id="{A1485EDB-6797-4D7F-A377-78465887B444}"/>
                  </a:ext>
                </a:extLst>
              </p:cNvPr>
              <p:cNvSpPr txBox="1"/>
              <p:nvPr/>
            </p:nvSpPr>
            <p:spPr>
              <a:xfrm>
                <a:off x="8410166" y="4708084"/>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7" name="TextBox 26">
              <a:extLst>
                <a:ext uri="{FF2B5EF4-FFF2-40B4-BE49-F238E27FC236}">
                  <a16:creationId xmlns:a16="http://schemas.microsoft.com/office/drawing/2014/main" id="{897C18C6-407F-4EDD-88BB-0E70865EFB6F}"/>
                </a:ext>
              </a:extLst>
            </p:cNvPr>
            <p:cNvSpPr txBox="1"/>
            <p:nvPr/>
          </p:nvSpPr>
          <p:spPr>
            <a:xfrm>
              <a:off x="3686599" y="2255891"/>
              <a:ext cx="3134656" cy="215444"/>
            </a:xfrm>
            <a:prstGeom prst="rect">
              <a:avLst/>
            </a:prstGeom>
            <a:noFill/>
          </p:spPr>
          <p:txBody>
            <a:bodyPr wrap="square" lIns="0" tIns="0" rIns="0" bIns="0" rtlCol="0">
              <a:spAutoFit/>
            </a:bodyPr>
            <a:lstStyle/>
            <a:p>
              <a:r>
                <a:rPr lang="en-US" sz="1400">
                  <a:solidFill>
                    <a:prstClr val="black"/>
                  </a:solidFill>
                  <a:latin typeface="3M Circular TT Bold"/>
                </a:rPr>
                <a:t>CARACTERISTIQUES PRINCIPALES</a:t>
              </a:r>
            </a:p>
          </p:txBody>
        </p:sp>
        <p:sp>
          <p:nvSpPr>
            <p:cNvPr id="28" name="TextBox 27">
              <a:extLst>
                <a:ext uri="{FF2B5EF4-FFF2-40B4-BE49-F238E27FC236}">
                  <a16:creationId xmlns:a16="http://schemas.microsoft.com/office/drawing/2014/main" id="{2120C760-C38A-4B9A-8DF4-CF9E33D674A9}"/>
                </a:ext>
              </a:extLst>
            </p:cNvPr>
            <p:cNvSpPr txBox="1"/>
            <p:nvPr/>
          </p:nvSpPr>
          <p:spPr>
            <a:xfrm>
              <a:off x="7163822" y="5288348"/>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9" name="TextBox 28">
              <a:extLst>
                <a:ext uri="{FF2B5EF4-FFF2-40B4-BE49-F238E27FC236}">
                  <a16:creationId xmlns:a16="http://schemas.microsoft.com/office/drawing/2014/main" id="{2E826A44-0C80-4233-8306-2397EB4D2209}"/>
                </a:ext>
              </a:extLst>
            </p:cNvPr>
            <p:cNvSpPr txBox="1"/>
            <p:nvPr/>
          </p:nvSpPr>
          <p:spPr>
            <a:xfrm>
              <a:off x="3652855" y="1474979"/>
              <a:ext cx="2974064" cy="461665"/>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Aide à </a:t>
              </a:r>
              <a:r>
                <a:rPr lang="en-US" sz="1500" i="1" err="1">
                  <a:solidFill>
                    <a:prstClr val="black"/>
                  </a:solidFill>
                  <a:latin typeface="3M Circular TT Bold" panose="020B0804020101010102" pitchFamily="34" charset="0"/>
                  <a:cs typeface="3M Circular TT Bold" panose="020B0804020101010102" pitchFamily="34" charset="0"/>
                </a:rPr>
                <a:t>soutenir</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cheville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faible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douloureuse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blessée</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7" name="TextBox 16">
              <a:extLst>
                <a:ext uri="{FF2B5EF4-FFF2-40B4-BE49-F238E27FC236}">
                  <a16:creationId xmlns:a16="http://schemas.microsoft.com/office/drawing/2014/main" id="{8BC98CAB-F063-4549-9BE1-3E9303376960}"/>
                </a:ext>
              </a:extLst>
            </p:cNvPr>
            <p:cNvSpPr txBox="1"/>
            <p:nvPr/>
          </p:nvSpPr>
          <p:spPr>
            <a:xfrm>
              <a:off x="3374385" y="2698100"/>
              <a:ext cx="3170639" cy="3046988"/>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err="1"/>
                <a:t>Stabilisateurs</a:t>
              </a:r>
              <a:r>
                <a:rPr lang="en-US" sz="1500"/>
                <a:t> </a:t>
              </a:r>
              <a:r>
                <a:rPr lang="en-US" sz="1500" err="1"/>
                <a:t>latéraux</a:t>
              </a:r>
              <a:r>
                <a:rPr lang="en-US" sz="1500"/>
                <a:t> </a:t>
              </a:r>
              <a:r>
                <a:rPr lang="en-US" sz="1500" err="1"/>
                <a:t>renforcés</a:t>
              </a:r>
              <a:r>
                <a:rPr lang="en-US" sz="1500"/>
                <a:t> </a:t>
              </a:r>
              <a:r>
                <a:rPr lang="fr-FR" sz="1500"/>
                <a:t>contribuent à prévenir la torsion de la cheville et une répétition de la blessure</a:t>
              </a:r>
              <a:r>
                <a:rPr lang="fr-FR"/>
                <a:t>. </a:t>
              </a:r>
            </a:p>
            <a:p>
              <a:pPr marL="342900" indent="-342900">
                <a:buFont typeface="Arial" panose="020B0604020202020204" pitchFamily="34" charset="0"/>
                <a:buChar char="•"/>
              </a:pPr>
              <a:r>
                <a:rPr lang="fr-FR" sz="1500"/>
                <a:t>Compression réglable pour un ajustement sur mesure </a:t>
              </a:r>
            </a:p>
            <a:p>
              <a:pPr marL="342900" indent="-342900">
                <a:buFont typeface="Arial" panose="020B0604020202020204" pitchFamily="34" charset="0"/>
                <a:buChar char="•"/>
              </a:pPr>
              <a:r>
                <a:rPr lang="fr-FR" sz="1500"/>
                <a:t>Les sangles de la cheville soulèvent et soutiennent la voûte. </a:t>
              </a:r>
            </a:p>
            <a:p>
              <a:pPr marL="342900" indent="-342900">
                <a:buFont typeface="Arial" panose="020B0604020202020204" pitchFamily="34" charset="0"/>
                <a:buChar char="•"/>
              </a:pPr>
              <a:r>
                <a:rPr lang="fr-FR" sz="1500"/>
                <a:t>Se glisse facilement dans la chaussure. </a:t>
              </a:r>
              <a:endParaRPr lang="en-US" sz="1500"/>
            </a:p>
            <a:p>
              <a:pPr marL="342900" indent="-342900">
                <a:buFont typeface="Arial" panose="020B0604020202020204" pitchFamily="34" charset="0"/>
                <a:buChar char="•"/>
              </a:pPr>
              <a:r>
                <a:rPr lang="en-US" sz="1500" err="1"/>
                <a:t>Convient</a:t>
              </a:r>
              <a:r>
                <a:rPr lang="en-US" sz="1500"/>
                <a:t> à la </a:t>
              </a:r>
              <a:r>
                <a:rPr lang="en-US" sz="1500" err="1"/>
                <a:t>cheville</a:t>
              </a:r>
              <a:r>
                <a:rPr lang="en-US" sz="1500"/>
                <a:t> gauche </a:t>
              </a:r>
              <a:r>
                <a:rPr lang="en-US" sz="1500" err="1"/>
                <a:t>ou</a:t>
              </a:r>
              <a:r>
                <a:rPr lang="en-US" sz="1500"/>
                <a:t> droite</a:t>
              </a:r>
            </a:p>
          </p:txBody>
        </p:sp>
        <p:sp>
          <p:nvSpPr>
            <p:cNvPr id="36" name="Oval 35">
              <a:extLst>
                <a:ext uri="{FF2B5EF4-FFF2-40B4-BE49-F238E27FC236}">
                  <a16:creationId xmlns:a16="http://schemas.microsoft.com/office/drawing/2014/main" id="{96ADB7D1-719A-4599-A559-AAD4BDCDBEC6}"/>
                </a:ext>
              </a:extLst>
            </p:cNvPr>
            <p:cNvSpPr/>
            <p:nvPr/>
          </p:nvSpPr>
          <p:spPr>
            <a:xfrm>
              <a:off x="3381063" y="531873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5</a:t>
              </a:r>
            </a:p>
          </p:txBody>
        </p:sp>
        <p:sp>
          <p:nvSpPr>
            <p:cNvPr id="35" name="Oval 34">
              <a:extLst>
                <a:ext uri="{FF2B5EF4-FFF2-40B4-BE49-F238E27FC236}">
                  <a16:creationId xmlns:a16="http://schemas.microsoft.com/office/drawing/2014/main" id="{8B9624B7-25E5-4F94-8C95-B7C36BE6820E}"/>
                </a:ext>
              </a:extLst>
            </p:cNvPr>
            <p:cNvSpPr/>
            <p:nvPr/>
          </p:nvSpPr>
          <p:spPr>
            <a:xfrm>
              <a:off x="3364056" y="487177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34" name="Oval 33">
              <a:extLst>
                <a:ext uri="{FF2B5EF4-FFF2-40B4-BE49-F238E27FC236}">
                  <a16:creationId xmlns:a16="http://schemas.microsoft.com/office/drawing/2014/main" id="{E80D42CB-68E6-418F-9F9A-ED2EDE036C14}"/>
                </a:ext>
              </a:extLst>
            </p:cNvPr>
            <p:cNvSpPr/>
            <p:nvPr/>
          </p:nvSpPr>
          <p:spPr>
            <a:xfrm>
              <a:off x="3376582" y="4192121"/>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CAF67C43-D55F-4C0B-A977-0758018AA7F9}"/>
                </a:ext>
              </a:extLst>
            </p:cNvPr>
            <p:cNvSpPr/>
            <p:nvPr/>
          </p:nvSpPr>
          <p:spPr>
            <a:xfrm>
              <a:off x="3364056" y="372303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2" name="Oval 31">
              <a:extLst>
                <a:ext uri="{FF2B5EF4-FFF2-40B4-BE49-F238E27FC236}">
                  <a16:creationId xmlns:a16="http://schemas.microsoft.com/office/drawing/2014/main" id="{4243EC4B-9DF3-4377-A59F-172C7FE0F6AB}"/>
                </a:ext>
              </a:extLst>
            </p:cNvPr>
            <p:cNvSpPr/>
            <p:nvPr/>
          </p:nvSpPr>
          <p:spPr>
            <a:xfrm>
              <a:off x="3335520" y="2721129"/>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grpSp>
        <p:nvGrpSpPr>
          <p:cNvPr id="5" name="Gruppieren 4">
            <a:extLst>
              <a:ext uri="{FF2B5EF4-FFF2-40B4-BE49-F238E27FC236}">
                <a16:creationId xmlns:a16="http://schemas.microsoft.com/office/drawing/2014/main" id="{C4DACFE7-9145-46B1-862E-A949F5A7C0F6}"/>
              </a:ext>
            </a:extLst>
          </p:cNvPr>
          <p:cNvGrpSpPr/>
          <p:nvPr/>
        </p:nvGrpSpPr>
        <p:grpSpPr>
          <a:xfrm>
            <a:off x="191877" y="949596"/>
            <a:ext cx="2265573" cy="2336529"/>
            <a:chOff x="125202" y="2140221"/>
            <a:chExt cx="2838140" cy="3398970"/>
          </a:xfrm>
        </p:grpSpPr>
        <p:pic>
          <p:nvPicPr>
            <p:cNvPr id="15" name="Picture 14">
              <a:extLst>
                <a:ext uri="{FF2B5EF4-FFF2-40B4-BE49-F238E27FC236}">
                  <a16:creationId xmlns:a16="http://schemas.microsoft.com/office/drawing/2014/main" id="{00F25215-74BE-4C90-BE18-C997DB6A6006}"/>
                </a:ext>
              </a:extLst>
            </p:cNvPr>
            <p:cNvPicPr>
              <a:picLocks noChangeAspect="1"/>
            </p:cNvPicPr>
            <p:nvPr/>
          </p:nvPicPr>
          <p:blipFill>
            <a:blip r:embed="rId4"/>
            <a:stretch>
              <a:fillRect/>
            </a:stretch>
          </p:blipFill>
          <p:spPr>
            <a:xfrm>
              <a:off x="125202" y="2140221"/>
              <a:ext cx="2838140" cy="3398970"/>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
          <p:nvSpPr>
            <p:cNvPr id="49" name="Oval 48">
              <a:extLst>
                <a:ext uri="{FF2B5EF4-FFF2-40B4-BE49-F238E27FC236}">
                  <a16:creationId xmlns:a16="http://schemas.microsoft.com/office/drawing/2014/main" id="{FD5D4A60-E545-4187-AF6D-C85E9431A10E}"/>
                </a:ext>
              </a:extLst>
            </p:cNvPr>
            <p:cNvSpPr/>
            <p:nvPr/>
          </p:nvSpPr>
          <p:spPr>
            <a:xfrm>
              <a:off x="2613916" y="4654759"/>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5</a:t>
              </a:r>
            </a:p>
          </p:txBody>
        </p:sp>
        <p:sp>
          <p:nvSpPr>
            <p:cNvPr id="50" name="Oval 49">
              <a:extLst>
                <a:ext uri="{FF2B5EF4-FFF2-40B4-BE49-F238E27FC236}">
                  <a16:creationId xmlns:a16="http://schemas.microsoft.com/office/drawing/2014/main" id="{1154447A-3B16-43BB-AF3F-E7D6094D3E0F}"/>
                </a:ext>
              </a:extLst>
            </p:cNvPr>
            <p:cNvSpPr/>
            <p:nvPr/>
          </p:nvSpPr>
          <p:spPr>
            <a:xfrm>
              <a:off x="2208949" y="524643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51" name="Oval 50">
              <a:extLst>
                <a:ext uri="{FF2B5EF4-FFF2-40B4-BE49-F238E27FC236}">
                  <a16:creationId xmlns:a16="http://schemas.microsoft.com/office/drawing/2014/main" id="{82E72CCC-8683-4189-AB23-87278E24F831}"/>
                </a:ext>
              </a:extLst>
            </p:cNvPr>
            <p:cNvSpPr/>
            <p:nvPr/>
          </p:nvSpPr>
          <p:spPr>
            <a:xfrm>
              <a:off x="1327839" y="481509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52" name="Oval 51">
              <a:extLst>
                <a:ext uri="{FF2B5EF4-FFF2-40B4-BE49-F238E27FC236}">
                  <a16:creationId xmlns:a16="http://schemas.microsoft.com/office/drawing/2014/main" id="{34D7871D-69A3-448E-9468-FC0880C452BC}"/>
                </a:ext>
              </a:extLst>
            </p:cNvPr>
            <p:cNvSpPr/>
            <p:nvPr/>
          </p:nvSpPr>
          <p:spPr>
            <a:xfrm>
              <a:off x="1504447" y="4173401"/>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53" name="Oval 52">
              <a:extLst>
                <a:ext uri="{FF2B5EF4-FFF2-40B4-BE49-F238E27FC236}">
                  <a16:creationId xmlns:a16="http://schemas.microsoft.com/office/drawing/2014/main" id="{B926E9F3-836E-4EA8-B98C-ADCC0922F866}"/>
                </a:ext>
              </a:extLst>
            </p:cNvPr>
            <p:cNvSpPr/>
            <p:nvPr/>
          </p:nvSpPr>
          <p:spPr>
            <a:xfrm>
              <a:off x="2178529" y="381444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47" name="Picture 46">
            <a:extLst>
              <a:ext uri="{FF2B5EF4-FFF2-40B4-BE49-F238E27FC236}">
                <a16:creationId xmlns:a16="http://schemas.microsoft.com/office/drawing/2014/main" id="{69180BA4-9CDE-4BD1-8689-7B6CFDA69B00}"/>
              </a:ext>
            </a:extLst>
          </p:cNvPr>
          <p:cNvPicPr>
            <a:picLocks noChangeAspect="1"/>
          </p:cNvPicPr>
          <p:nvPr/>
        </p:nvPicPr>
        <p:blipFill>
          <a:blip r:embed="rId5"/>
          <a:stretch>
            <a:fillRect/>
          </a:stretch>
        </p:blipFill>
        <p:spPr>
          <a:xfrm>
            <a:off x="8631204" y="4227951"/>
            <a:ext cx="789813" cy="966482"/>
          </a:xfrm>
          <a:prstGeom prst="rect">
            <a:avLst/>
          </a:prstGeom>
        </p:spPr>
      </p:pic>
      <p:pic>
        <p:nvPicPr>
          <p:cNvPr id="54" name="Picture 53">
            <a:extLst>
              <a:ext uri="{FF2B5EF4-FFF2-40B4-BE49-F238E27FC236}">
                <a16:creationId xmlns:a16="http://schemas.microsoft.com/office/drawing/2014/main" id="{31FBF0D5-DB6E-4A04-B31A-FECD3D1A95EF}"/>
              </a:ext>
            </a:extLst>
          </p:cNvPr>
          <p:cNvPicPr>
            <a:picLocks noChangeAspect="1"/>
          </p:cNvPicPr>
          <p:nvPr/>
        </p:nvPicPr>
        <p:blipFill>
          <a:blip r:embed="rId6"/>
          <a:stretch>
            <a:fillRect/>
          </a:stretch>
        </p:blipFill>
        <p:spPr>
          <a:xfrm>
            <a:off x="6953848" y="4440898"/>
            <a:ext cx="633767" cy="622031"/>
          </a:xfrm>
          <a:prstGeom prst="rect">
            <a:avLst/>
          </a:prstGeom>
        </p:spPr>
      </p:pic>
      <p:pic>
        <p:nvPicPr>
          <p:cNvPr id="55" name="Picture 54">
            <a:extLst>
              <a:ext uri="{FF2B5EF4-FFF2-40B4-BE49-F238E27FC236}">
                <a16:creationId xmlns:a16="http://schemas.microsoft.com/office/drawing/2014/main" id="{A8EBCAB8-98FE-45E6-B235-612033DB0749}"/>
              </a:ext>
            </a:extLst>
          </p:cNvPr>
          <p:cNvPicPr>
            <a:picLocks noChangeAspect="1"/>
          </p:cNvPicPr>
          <p:nvPr/>
        </p:nvPicPr>
        <p:blipFill>
          <a:blip r:embed="rId7"/>
          <a:stretch>
            <a:fillRect/>
          </a:stretch>
        </p:blipFill>
        <p:spPr>
          <a:xfrm>
            <a:off x="7836600" y="4165529"/>
            <a:ext cx="676275" cy="1000125"/>
          </a:xfrm>
          <a:prstGeom prst="rect">
            <a:avLst/>
          </a:prstGeom>
        </p:spPr>
      </p:pic>
      <p:pic>
        <p:nvPicPr>
          <p:cNvPr id="6" name="Picture 5">
            <a:extLst>
              <a:ext uri="{FF2B5EF4-FFF2-40B4-BE49-F238E27FC236}">
                <a16:creationId xmlns:a16="http://schemas.microsoft.com/office/drawing/2014/main" id="{9DC9BEB4-A9C8-4A0F-BD43-BAE41D069B1A}"/>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4800" y="3306534"/>
            <a:ext cx="1872566" cy="2675204"/>
          </a:xfrm>
          <a:prstGeom prst="rect">
            <a:avLst/>
          </a:prstGeom>
        </p:spPr>
      </p:pic>
      <p:pic>
        <p:nvPicPr>
          <p:cNvPr id="7" name="Grafik 6">
            <a:extLst>
              <a:ext uri="{FF2B5EF4-FFF2-40B4-BE49-F238E27FC236}">
                <a16:creationId xmlns:a16="http://schemas.microsoft.com/office/drawing/2014/main" id="{5F67C6CB-BF15-4363-98EC-DA0B46541F05}"/>
              </a:ext>
            </a:extLst>
          </p:cNvPr>
          <p:cNvPicPr>
            <a:picLocks noChangeAspect="1"/>
          </p:cNvPicPr>
          <p:nvPr/>
        </p:nvPicPr>
        <p:blipFill>
          <a:blip r:embed="rId9"/>
          <a:stretch>
            <a:fillRect/>
          </a:stretch>
        </p:blipFill>
        <p:spPr>
          <a:xfrm>
            <a:off x="9847169" y="0"/>
            <a:ext cx="2344831" cy="5905500"/>
          </a:xfrm>
          <a:prstGeom prst="rect">
            <a:avLst/>
          </a:prstGeom>
        </p:spPr>
      </p:pic>
    </p:spTree>
    <p:extLst>
      <p:ext uri="{BB962C8B-B14F-4D97-AF65-F5344CB8AC3E}">
        <p14:creationId xmlns:p14="http://schemas.microsoft.com/office/powerpoint/2010/main" val="39681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10880289" cy="771525"/>
          </a:xfrm>
        </p:spPr>
        <p:txBody>
          <a:bodyPr/>
          <a:lstStyle/>
          <a:p>
            <a:r>
              <a:rPr lang="en-US" sz="2800"/>
              <a:t>SOUTIEN NOCTURNE DE FASCIITE PLANTAIRE </a:t>
            </a:r>
            <a:r>
              <a:rPr lang="en-US" sz="2800">
                <a:solidFill>
                  <a:schemeClr val="tx1">
                    <a:lumMod val="50000"/>
                    <a:lumOff val="50000"/>
                  </a:schemeClr>
                </a:solidFill>
              </a:rPr>
              <a:t>48507</a:t>
            </a:r>
            <a:endParaRPr lang="en-US" sz="2800"/>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75664" y="1050724"/>
            <a:ext cx="6924314" cy="4863730"/>
            <a:chOff x="2480439" y="1054880"/>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0439" y="1054880"/>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4"/>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a:solidFill>
                      <a:prstClr val="black"/>
                    </a:solidFill>
                    <a:latin typeface="3M Circular TT Book"/>
                  </a:rPr>
                  <a:t>Le </a:t>
                </a:r>
                <a:r>
                  <a:rPr lang="en-US" sz="1500" err="1">
                    <a:solidFill>
                      <a:prstClr val="black"/>
                    </a:solidFill>
                    <a:latin typeface="3M Circular TT Book"/>
                  </a:rPr>
                  <a:t>soutien</a:t>
                </a:r>
                <a:r>
                  <a:rPr lang="en-US" sz="1500">
                    <a:solidFill>
                      <a:prstClr val="black"/>
                    </a:solidFill>
                    <a:latin typeface="3M Circular TT Book"/>
                  </a:rPr>
                  <a:t> de </a:t>
                </a:r>
                <a:r>
                  <a:rPr lang="en-US" sz="1500" err="1">
                    <a:solidFill>
                      <a:prstClr val="black"/>
                    </a:solidFill>
                    <a:latin typeface="3M Circular TT Book"/>
                  </a:rPr>
                  <a:t>nuit</a:t>
                </a:r>
                <a:r>
                  <a:rPr lang="en-US" sz="1500">
                    <a:solidFill>
                      <a:prstClr val="black"/>
                    </a:solidFill>
                    <a:latin typeface="3M Circular TT Book"/>
                  </a:rPr>
                  <a:t> pendant le </a:t>
                </a:r>
                <a:r>
                  <a:rPr lang="en-US" sz="1500" err="1">
                    <a:solidFill>
                      <a:prstClr val="black"/>
                    </a:solidFill>
                    <a:latin typeface="3M Circular TT Book"/>
                  </a:rPr>
                  <a:t>sommeil</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078621" y="2474646"/>
              <a:ext cx="3604853" cy="230832"/>
            </a:xfrm>
            <a:prstGeom prst="rect">
              <a:avLst/>
            </a:prstGeom>
            <a:noFill/>
          </p:spPr>
          <p:txBody>
            <a:bodyPr wrap="square" lIns="0" tIns="0" rIns="0" bIns="0" rtlCol="0">
              <a:spAutoFit/>
            </a:bodyPr>
            <a:lstStyle/>
            <a:p>
              <a:r>
                <a:rPr lang="nl-BE" sz="1500">
                  <a:solidFill>
                    <a:prstClr val="black"/>
                  </a:solidFill>
                  <a:latin typeface="3M Circular TT Bold"/>
                </a:rPr>
                <a:t>C</a:t>
              </a:r>
              <a:r>
                <a:rPr lang="en-US" sz="1500">
                  <a:solidFill>
                    <a:prstClr val="black"/>
                  </a:solidFill>
                  <a:latin typeface="3M Circular TT Bold"/>
                </a:rPr>
                <a:t>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Soutien</a:t>
              </a:r>
              <a:r>
                <a:rPr lang="en-US" sz="1500" i="1">
                  <a:solidFill>
                    <a:prstClr val="black"/>
                  </a:solidFill>
                  <a:latin typeface="3M Circular TT Bold" panose="020B0804020101010102" pitchFamily="34" charset="0"/>
                  <a:cs typeface="3M Circular TT Bold" panose="020B0804020101010102" pitchFamily="34" charset="0"/>
                </a:rPr>
                <a:t> pour les </a:t>
              </a:r>
              <a:r>
                <a:rPr lang="en-US" sz="1500" i="1" err="1">
                  <a:solidFill>
                    <a:prstClr val="black"/>
                  </a:solidFill>
                  <a:latin typeface="3M Circular TT Bold" panose="020B0804020101010102" pitchFamily="34" charset="0"/>
                  <a:cs typeface="3M Circular TT Bold" panose="020B0804020101010102" pitchFamily="34" charset="0"/>
                </a:rPr>
                <a:t>pieds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présentant</a:t>
              </a:r>
              <a:r>
                <a:rPr lang="en-US" sz="1500" i="1">
                  <a:solidFill>
                    <a:prstClr val="black"/>
                  </a:solidFill>
                  <a:latin typeface="3M Circular TT Bold" panose="020B0804020101010102" pitchFamily="34" charset="0"/>
                  <a:cs typeface="3M Circular TT Bold" panose="020B0804020101010102" pitchFamily="34" charset="0"/>
                </a:rPr>
                <a:t> des </a:t>
              </a:r>
              <a:r>
                <a:rPr lang="en-US" sz="1500" i="1" err="1">
                  <a:solidFill>
                    <a:prstClr val="black"/>
                  </a:solidFill>
                  <a:latin typeface="3M Circular TT Bold" panose="020B0804020101010102" pitchFamily="34" charset="0"/>
                  <a:cs typeface="3M Circular TT Bold" panose="020B0804020101010102" pitchFamily="34" charset="0"/>
                </a:rPr>
                <a:t>symptômes</a:t>
              </a:r>
              <a:r>
                <a:rPr lang="en-US" sz="1500" i="1">
                  <a:solidFill>
                    <a:prstClr val="black"/>
                  </a:solidFill>
                  <a:latin typeface="3M Circular TT Bold" panose="020B0804020101010102" pitchFamily="34" charset="0"/>
                  <a:cs typeface="3M Circular TT Bold" panose="020B0804020101010102" pitchFamily="34" charset="0"/>
                </a:rPr>
                <a:t> de </a:t>
              </a:r>
              <a:r>
                <a:rPr lang="en-US" sz="1500" i="1" err="1">
                  <a:solidFill>
                    <a:prstClr val="black"/>
                  </a:solidFill>
                  <a:latin typeface="3M Circular TT Bold" panose="020B0804020101010102" pitchFamily="34" charset="0"/>
                  <a:cs typeface="3M Circular TT Bold" panose="020B0804020101010102" pitchFamily="34" charset="0"/>
                </a:rPr>
                <a:t>fasciite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plantaire</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38499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err="1"/>
                <a:t>Conçu</a:t>
              </a:r>
              <a:r>
                <a:rPr lang="en-US" sz="1500"/>
                <a:t> pour </a:t>
              </a:r>
              <a:r>
                <a:rPr lang="en-US" sz="1500" err="1"/>
                <a:t>maintenir</a:t>
              </a:r>
              <a:r>
                <a:rPr lang="en-US" sz="1500"/>
                <a:t> </a:t>
              </a:r>
              <a:r>
                <a:rPr lang="en-US" sz="1500" err="1"/>
                <a:t>confortablement</a:t>
              </a:r>
              <a:r>
                <a:rPr lang="en-US" sz="1500"/>
                <a:t> le pied à la position </a:t>
              </a:r>
              <a:r>
                <a:rPr lang="en-US" sz="1500" err="1"/>
                <a:t>recommandée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Coupe </a:t>
              </a:r>
              <a:r>
                <a:rPr lang="en-US" sz="1500" err="1"/>
                <a:t>confortable</a:t>
              </a:r>
              <a:r>
                <a:rPr lang="en-US" sz="1500"/>
                <a:t> et </a:t>
              </a:r>
              <a:r>
                <a:rPr lang="en-US" sz="1500" err="1"/>
                <a:t>ajustable</a:t>
              </a:r>
              <a:endParaRPr lang="en-US" sz="1500" b="1">
                <a:solidFill>
                  <a:schemeClr val="accent3">
                    <a:lumMod val="50000"/>
                  </a:schemeClr>
                </a:solidFill>
              </a:endParaRPr>
            </a:p>
          </p:txBody>
        </p:sp>
        <p:sp>
          <p:nvSpPr>
            <p:cNvPr id="33" name="Oval 32">
              <a:extLst>
                <a:ext uri="{FF2B5EF4-FFF2-40B4-BE49-F238E27FC236}">
                  <a16:creationId xmlns:a16="http://schemas.microsoft.com/office/drawing/2014/main" id="{34E810B7-B913-413D-BD82-B1F803A15780}"/>
                </a:ext>
              </a:extLst>
            </p:cNvPr>
            <p:cNvSpPr/>
            <p:nvPr/>
          </p:nvSpPr>
          <p:spPr>
            <a:xfrm>
              <a:off x="2961847" y="405348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801666" y="1116641"/>
            <a:ext cx="1151412" cy="4703133"/>
          </a:xfrm>
          <a:prstGeom prst="rect">
            <a:avLst/>
          </a:prstGeom>
          <a:solidFill>
            <a:schemeClr val="bg1"/>
          </a:solidFill>
        </p:spPr>
        <p:txBody>
          <a:bodyPr wrap="square" lIns="0" tIns="0" rIns="0" bIns="0" rtlCol="0">
            <a:noAutofit/>
          </a:bodyPr>
          <a:lstStyle/>
          <a:p>
            <a:endParaRPr lang="en-US" sz="2000" err="1"/>
          </a:p>
        </p:txBody>
      </p:sp>
      <p:pic>
        <p:nvPicPr>
          <p:cNvPr id="6" name="Picture 5">
            <a:extLst>
              <a:ext uri="{FF2B5EF4-FFF2-40B4-BE49-F238E27FC236}">
                <a16:creationId xmlns:a16="http://schemas.microsoft.com/office/drawing/2014/main" id="{D4A55728-E02F-4AA1-A978-64522285E7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550" y="1257300"/>
            <a:ext cx="1489452" cy="2176626"/>
          </a:xfrm>
          <a:prstGeom prst="rect">
            <a:avLst/>
          </a:prstGeom>
        </p:spPr>
      </p:pic>
      <p:pic>
        <p:nvPicPr>
          <p:cNvPr id="7" name="Picture 6">
            <a:extLst>
              <a:ext uri="{FF2B5EF4-FFF2-40B4-BE49-F238E27FC236}">
                <a16:creationId xmlns:a16="http://schemas.microsoft.com/office/drawing/2014/main" id="{B3C85301-1F6E-471A-ACBF-AA4B91D8048E}"/>
              </a:ext>
            </a:extLst>
          </p:cNvPr>
          <p:cNvPicPr>
            <a:picLocks noChangeAspect="1"/>
          </p:cNvPicPr>
          <p:nvPr/>
        </p:nvPicPr>
        <p:blipFill>
          <a:blip r:embed="rId6"/>
          <a:stretch>
            <a:fillRect/>
          </a:stretch>
        </p:blipFill>
        <p:spPr>
          <a:xfrm>
            <a:off x="6454747" y="2406985"/>
            <a:ext cx="2647950" cy="1285875"/>
          </a:xfrm>
          <a:prstGeom prst="rect">
            <a:avLst/>
          </a:prstGeom>
        </p:spPr>
      </p:pic>
      <p:pic>
        <p:nvPicPr>
          <p:cNvPr id="8" name="Picture 7">
            <a:extLst>
              <a:ext uri="{FF2B5EF4-FFF2-40B4-BE49-F238E27FC236}">
                <a16:creationId xmlns:a16="http://schemas.microsoft.com/office/drawing/2014/main" id="{E7807E19-37C2-43C6-9B17-7AB59E81FBBF}"/>
              </a:ext>
            </a:extLst>
          </p:cNvPr>
          <p:cNvPicPr>
            <a:picLocks noChangeAspect="1"/>
          </p:cNvPicPr>
          <p:nvPr/>
        </p:nvPicPr>
        <p:blipFill>
          <a:blip r:embed="rId7"/>
          <a:stretch>
            <a:fillRect/>
          </a:stretch>
        </p:blipFill>
        <p:spPr>
          <a:xfrm>
            <a:off x="8223405" y="4398685"/>
            <a:ext cx="723900" cy="885825"/>
          </a:xfrm>
          <a:prstGeom prst="rect">
            <a:avLst/>
          </a:prstGeom>
        </p:spPr>
      </p:pic>
      <p:pic>
        <p:nvPicPr>
          <p:cNvPr id="9" name="Picture 8">
            <a:extLst>
              <a:ext uri="{FF2B5EF4-FFF2-40B4-BE49-F238E27FC236}">
                <a16:creationId xmlns:a16="http://schemas.microsoft.com/office/drawing/2014/main" id="{E192E680-2D35-419E-914B-859B48ABE2CB}"/>
              </a:ext>
            </a:extLst>
          </p:cNvPr>
          <p:cNvPicPr>
            <a:picLocks noChangeAspect="1"/>
          </p:cNvPicPr>
          <p:nvPr/>
        </p:nvPicPr>
        <p:blipFill>
          <a:blip r:embed="rId8"/>
          <a:stretch>
            <a:fillRect/>
          </a:stretch>
        </p:blipFill>
        <p:spPr>
          <a:xfrm>
            <a:off x="6616203" y="4481298"/>
            <a:ext cx="633767" cy="622031"/>
          </a:xfrm>
          <a:prstGeom prst="rect">
            <a:avLst/>
          </a:prstGeom>
        </p:spPr>
      </p:pic>
      <p:pic>
        <p:nvPicPr>
          <p:cNvPr id="10" name="Picture 9" descr="A picture containing drawing&#10;&#10;Description generated with very high confidence">
            <a:extLst>
              <a:ext uri="{FF2B5EF4-FFF2-40B4-BE49-F238E27FC236}">
                <a16:creationId xmlns:a16="http://schemas.microsoft.com/office/drawing/2014/main" id="{85D2D49D-ACCD-4BA4-A1D0-66970DBCCC45}"/>
              </a:ext>
            </a:extLst>
          </p:cNvPr>
          <p:cNvPicPr>
            <a:picLocks noChangeAspect="1"/>
          </p:cNvPicPr>
          <p:nvPr/>
        </p:nvPicPr>
        <p:blipFill>
          <a:blip r:embed="rId9"/>
          <a:stretch>
            <a:fillRect/>
          </a:stretch>
        </p:blipFill>
        <p:spPr>
          <a:xfrm>
            <a:off x="7464021" y="4320137"/>
            <a:ext cx="632102" cy="944908"/>
          </a:xfrm>
          <a:prstGeom prst="rect">
            <a:avLst/>
          </a:prstGeom>
        </p:spPr>
      </p:pic>
      <p:pic>
        <p:nvPicPr>
          <p:cNvPr id="12" name="Picture 11">
            <a:extLst>
              <a:ext uri="{FF2B5EF4-FFF2-40B4-BE49-F238E27FC236}">
                <a16:creationId xmlns:a16="http://schemas.microsoft.com/office/drawing/2014/main" id="{09A79657-B50C-4518-B132-66FFD24624CD}"/>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1569" y="3288812"/>
            <a:ext cx="1891613" cy="2702413"/>
          </a:xfrm>
          <a:prstGeom prst="rect">
            <a:avLst/>
          </a:prstGeom>
        </p:spPr>
      </p:pic>
      <p:pic>
        <p:nvPicPr>
          <p:cNvPr id="11" name="Grafik 10">
            <a:extLst>
              <a:ext uri="{FF2B5EF4-FFF2-40B4-BE49-F238E27FC236}">
                <a16:creationId xmlns:a16="http://schemas.microsoft.com/office/drawing/2014/main" id="{59DBC299-0961-4515-959B-4F932EC189F9}"/>
              </a:ext>
            </a:extLst>
          </p:cNvPr>
          <p:cNvPicPr>
            <a:picLocks noChangeAspect="1"/>
          </p:cNvPicPr>
          <p:nvPr/>
        </p:nvPicPr>
        <p:blipFill>
          <a:blip r:embed="rId11"/>
          <a:stretch>
            <a:fillRect/>
          </a:stretch>
        </p:blipFill>
        <p:spPr>
          <a:xfrm>
            <a:off x="9829624" y="0"/>
            <a:ext cx="2362376" cy="5915025"/>
          </a:xfrm>
          <a:prstGeom prst="rect">
            <a:avLst/>
          </a:prstGeom>
        </p:spPr>
      </p:pic>
    </p:spTree>
    <p:extLst>
      <p:ext uri="{BB962C8B-B14F-4D97-AF65-F5344CB8AC3E}">
        <p14:creationId xmlns:p14="http://schemas.microsoft.com/office/powerpoint/2010/main" val="66657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11656903" cy="771525"/>
          </a:xfrm>
        </p:spPr>
        <p:txBody>
          <a:bodyPr/>
          <a:lstStyle/>
          <a:p>
            <a:r>
              <a:rPr lang="en-US" sz="2400"/>
              <a:t>SOUTIEN THERAPEUTIQUE DE LA VOUTE PLANTAIRE </a:t>
            </a:r>
            <a:r>
              <a:rPr lang="en-US" sz="2400">
                <a:solidFill>
                  <a:schemeClr val="tx1">
                    <a:lumMod val="50000"/>
                    <a:lumOff val="50000"/>
                  </a:schemeClr>
                </a:solidFill>
              </a:rPr>
              <a:t>48510</a:t>
            </a:r>
            <a:endParaRPr lang="en-US" sz="2400"/>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77864" y="974961"/>
            <a:ext cx="6924314" cy="4863730"/>
            <a:chOff x="2482639" y="979117"/>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2639" y="979117"/>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004619"/>
              <a:chOff x="8379545" y="2391714"/>
              <a:chExt cx="1972306" cy="984051"/>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678319"/>
              </a:xfrm>
              <a:prstGeom prst="rect">
                <a:avLst/>
              </a:prstGeom>
              <a:noFill/>
            </p:spPr>
            <p:txBody>
              <a:bodyPr wrap="square" lIns="0" tIns="0" rIns="0" bIns="0" rtlCol="0">
                <a:spAutoFit/>
              </a:bodyPr>
              <a:lstStyle/>
              <a:p>
                <a:r>
                  <a:rPr lang="en-US" sz="1500">
                    <a:solidFill>
                      <a:prstClr val="black"/>
                    </a:solidFill>
                    <a:latin typeface="3M Circular TT Book"/>
                  </a:rPr>
                  <a:t>Un </a:t>
                </a:r>
                <a:r>
                  <a:rPr lang="en-US" sz="1500" err="1">
                    <a:solidFill>
                      <a:prstClr val="black"/>
                    </a:solidFill>
                    <a:latin typeface="3M Circular TT Book"/>
                  </a:rPr>
                  <a:t>soutien</a:t>
                </a:r>
                <a:r>
                  <a:rPr lang="en-US" sz="1500">
                    <a:solidFill>
                      <a:prstClr val="black"/>
                    </a:solidFill>
                    <a:latin typeface="3M Circular TT Book"/>
                  </a:rPr>
                  <a:t> de jour </a:t>
                </a:r>
                <a:r>
                  <a:rPr lang="en-US" sz="1500" err="1">
                    <a:solidFill>
                      <a:prstClr val="black"/>
                    </a:solidFill>
                    <a:latin typeface="3M Circular TT Book"/>
                  </a:rPr>
                  <a:t>lors</a:t>
                </a:r>
                <a:r>
                  <a:rPr lang="en-US" sz="1500">
                    <a:solidFill>
                      <a:prstClr val="black"/>
                    </a:solidFill>
                    <a:latin typeface="3M Circular TT Book"/>
                  </a:rPr>
                  <a:t> des </a:t>
                </a:r>
                <a:r>
                  <a:rPr lang="en-US" sz="1500" err="1">
                    <a:solidFill>
                      <a:prstClr val="black"/>
                    </a:solidFill>
                    <a:latin typeface="3M Circular TT Book"/>
                  </a:rPr>
                  <a:t>activités</a:t>
                </a:r>
                <a:r>
                  <a:rPr lang="en-US" sz="1500">
                    <a:solidFill>
                      <a:prstClr val="black"/>
                    </a:solidFill>
                    <a:latin typeface="3M Circular TT Book"/>
                  </a:rPr>
                  <a:t> </a:t>
                </a:r>
                <a:r>
                  <a:rPr lang="en-US" sz="1500" err="1">
                    <a:solidFill>
                      <a:prstClr val="black"/>
                    </a:solidFill>
                    <a:latin typeface="3M Circular TT Book"/>
                  </a:rPr>
                  <a:t>quotidiennes</a:t>
                </a:r>
                <a:r>
                  <a:rPr lang="en-US" sz="1500">
                    <a:solidFill>
                      <a:prstClr val="black"/>
                    </a:solidFill>
                    <a:latin typeface="3M Circular TT Book"/>
                  </a:rPr>
                  <a:t> et </a:t>
                </a:r>
                <a:r>
                  <a:rPr lang="en-US" sz="1500" err="1">
                    <a:solidFill>
                      <a:prstClr val="black"/>
                    </a:solidFill>
                    <a:latin typeface="3M Circular TT Book"/>
                  </a:rPr>
                  <a:t>sportives</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024646" y="2444468"/>
              <a:ext cx="3238007"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Aide à </a:t>
              </a:r>
              <a:r>
                <a:rPr lang="en-US" sz="1500" i="1" err="1">
                  <a:solidFill>
                    <a:prstClr val="black"/>
                  </a:solidFill>
                  <a:latin typeface="3M Circular TT Bold" panose="020B0804020101010102" pitchFamily="34" charset="0"/>
                  <a:cs typeface="3M Circular TT Bold" panose="020B0804020101010102" pitchFamily="34" charset="0"/>
                </a:rPr>
                <a:t>soutenir</a:t>
              </a:r>
              <a:r>
                <a:rPr lang="en-US" sz="1500" i="1">
                  <a:solidFill>
                    <a:prstClr val="black"/>
                  </a:solidFill>
                  <a:latin typeface="3M Circular TT Bold" panose="020B0804020101010102" pitchFamily="34" charset="0"/>
                  <a:cs typeface="3M Circular TT Bold" panose="020B0804020101010102" pitchFamily="34" charset="0"/>
                </a:rPr>
                <a:t> les </a:t>
              </a:r>
              <a:r>
                <a:rPr lang="en-US" sz="1500" i="1" err="1">
                  <a:solidFill>
                    <a:prstClr val="black"/>
                  </a:solidFill>
                  <a:latin typeface="3M Circular TT Bold" panose="020B0804020101010102" pitchFamily="34" charset="0"/>
                  <a:cs typeface="3M Circular TT Bold" panose="020B0804020101010102" pitchFamily="34" charset="0"/>
                </a:rPr>
                <a:t>pieds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présentant</a:t>
              </a:r>
              <a:r>
                <a:rPr lang="en-US" sz="1500" i="1">
                  <a:solidFill>
                    <a:prstClr val="black"/>
                  </a:solidFill>
                  <a:latin typeface="3M Circular TT Bold" panose="020B0804020101010102" pitchFamily="34" charset="0"/>
                  <a:cs typeface="3M Circular TT Bold" panose="020B0804020101010102" pitchFamily="34" charset="0"/>
                </a:rPr>
                <a:t> des </a:t>
              </a:r>
              <a:r>
                <a:rPr lang="en-US" sz="1500" i="1" err="1">
                  <a:solidFill>
                    <a:prstClr val="black"/>
                  </a:solidFill>
                  <a:latin typeface="3M Circular TT Bold" panose="020B0804020101010102" pitchFamily="34" charset="0"/>
                  <a:cs typeface="3M Circular TT Bold" panose="020B0804020101010102" pitchFamily="34" charset="0"/>
                </a:rPr>
                <a:t>symptômes</a:t>
              </a:r>
              <a:r>
                <a:rPr lang="en-US" sz="1500" i="1">
                  <a:solidFill>
                    <a:prstClr val="black"/>
                  </a:solidFill>
                  <a:latin typeface="3M Circular TT Bold" panose="020B0804020101010102" pitchFamily="34" charset="0"/>
                  <a:cs typeface="3M Circular TT Bold" panose="020B0804020101010102" pitchFamily="34" charset="0"/>
                </a:rPr>
                <a:t> de </a:t>
              </a:r>
              <a:r>
                <a:rPr lang="en-US" sz="1500" i="1" err="1">
                  <a:solidFill>
                    <a:prstClr val="black"/>
                  </a:solidFill>
                  <a:latin typeface="3M Circular TT Bold" panose="020B0804020101010102" pitchFamily="34" charset="0"/>
                  <a:cs typeface="3M Circular TT Bold" panose="020B0804020101010102" pitchFamily="34" charset="0"/>
                </a:rPr>
                <a:t>fasciite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plantaire</a:t>
              </a:r>
              <a:r>
                <a:rPr lang="en-US" sz="1500" i="1">
                  <a:solidFill>
                    <a:prstClr val="black"/>
                  </a:solidFill>
                  <a:latin typeface="3M Circular TT Bold" panose="020B0804020101010102" pitchFamily="34" charset="0"/>
                  <a:cs typeface="3M Circular TT Bold" panose="020B0804020101010102" pitchFamily="34" charset="0"/>
                </a:rPr>
                <a:t>.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Deux supports </a:t>
              </a:r>
              <a:r>
                <a:rPr lang="en-US" sz="1500" err="1"/>
                <a:t>arqués</a:t>
              </a:r>
              <a:r>
                <a:rPr lang="en-US" sz="1500"/>
                <a:t> </a:t>
              </a:r>
              <a:r>
                <a:rPr lang="en-US" sz="1500" err="1"/>
                <a:t>amovibles</a:t>
              </a:r>
              <a:r>
                <a:rPr lang="en-US" sz="1500"/>
                <a:t> </a:t>
              </a:r>
              <a:r>
                <a:rPr lang="en-US" sz="1500" err="1"/>
                <a:t>offrent</a:t>
              </a:r>
              <a:r>
                <a:rPr lang="en-US" sz="1500"/>
                <a:t> un </a:t>
              </a:r>
              <a:r>
                <a:rPr lang="en-US" sz="1500" err="1"/>
                <a:t>soutien</a:t>
              </a:r>
              <a:r>
                <a:rPr lang="en-US" sz="1500"/>
                <a:t> </a:t>
              </a:r>
              <a:r>
                <a:rPr lang="en-US" sz="1500" err="1"/>
                <a:t>personnalisé</a:t>
              </a:r>
              <a:r>
                <a:rPr lang="en-US" sz="1500"/>
                <a:t>.</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Support fin – </a:t>
              </a:r>
              <a:r>
                <a:rPr lang="en-US" sz="1500" err="1"/>
                <a:t>peut</a:t>
              </a:r>
              <a:r>
                <a:rPr lang="en-US" sz="1500"/>
                <a:t> </a:t>
              </a:r>
              <a:r>
                <a:rPr lang="en-US" sz="1500" err="1"/>
                <a:t>être</a:t>
              </a:r>
              <a:r>
                <a:rPr lang="en-US" sz="1500"/>
                <a:t> </a:t>
              </a:r>
              <a:r>
                <a:rPr lang="en-US" sz="1500" err="1"/>
                <a:t>porté</a:t>
              </a:r>
              <a:r>
                <a:rPr lang="en-US" sz="1500"/>
                <a:t> avec </a:t>
              </a:r>
              <a:r>
                <a:rPr lang="en-US" sz="1500" err="1"/>
                <a:t>ou</a:t>
              </a:r>
              <a:r>
                <a:rPr lang="en-US" sz="1500"/>
                <a:t> sans </a:t>
              </a:r>
              <a:r>
                <a:rPr lang="en-US" sz="1500" err="1"/>
                <a:t>chaussettes</a:t>
              </a:r>
              <a:r>
                <a:rPr lang="en-US" sz="1500"/>
                <a:t> et/</a:t>
              </a:r>
              <a:r>
                <a:rPr lang="en-US" sz="1500" err="1"/>
                <a:t>ou</a:t>
              </a:r>
              <a:r>
                <a:rPr lang="en-US" sz="1500"/>
                <a:t> chaussures. </a:t>
              </a:r>
            </a:p>
            <a:p>
              <a:pPr marL="342900" indent="-342900">
                <a:buFont typeface="Arial" panose="020B0604020202020204" pitchFamily="34" charset="0"/>
                <a:buChar char="•"/>
              </a:pPr>
              <a:r>
                <a:rPr lang="en-US" sz="1500" err="1"/>
                <a:t>Apporte</a:t>
              </a:r>
              <a:r>
                <a:rPr lang="en-US" sz="1500"/>
                <a:t> compression, </a:t>
              </a:r>
              <a:r>
                <a:rPr lang="en-US" sz="1500" err="1"/>
                <a:t>soutien</a:t>
              </a:r>
              <a:r>
                <a:rPr lang="en-US" sz="1500"/>
                <a:t> et </a:t>
              </a:r>
              <a:r>
                <a:rPr lang="en-US" sz="1500" err="1"/>
                <a:t>amortissement</a:t>
              </a:r>
              <a:r>
                <a:rPr lang="en-US" sz="1500"/>
                <a:t>.</a:t>
              </a:r>
              <a:r>
                <a:rPr lang="en-US" sz="1500" b="1">
                  <a:solidFill>
                    <a:schemeClr val="accent3">
                      <a:lumMod val="50000"/>
                    </a:schemeClr>
                  </a:solidFill>
                </a:rPr>
                <a:t> </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A1FB43C7-B264-419A-9337-EA8270F547D9}"/>
              </a:ext>
            </a:extLst>
          </p:cNvPr>
          <p:cNvPicPr>
            <a:picLocks noChangeAspect="1"/>
          </p:cNvPicPr>
          <p:nvPr/>
        </p:nvPicPr>
        <p:blipFill>
          <a:blip r:embed="rId5"/>
          <a:stretch>
            <a:fillRect/>
          </a:stretch>
        </p:blipFill>
        <p:spPr>
          <a:xfrm>
            <a:off x="486036" y="1276133"/>
            <a:ext cx="1690037" cy="1936412"/>
          </a:xfrm>
          <a:prstGeom prst="rect">
            <a:avLst/>
          </a:prstGeom>
        </p:spPr>
      </p:pic>
      <p:pic>
        <p:nvPicPr>
          <p:cNvPr id="7" name="Picture 6">
            <a:extLst>
              <a:ext uri="{FF2B5EF4-FFF2-40B4-BE49-F238E27FC236}">
                <a16:creationId xmlns:a16="http://schemas.microsoft.com/office/drawing/2014/main" id="{0AD5BCA2-349A-467F-8417-D113DAF50730}"/>
              </a:ext>
            </a:extLst>
          </p:cNvPr>
          <p:cNvPicPr>
            <a:picLocks noChangeAspect="1"/>
          </p:cNvPicPr>
          <p:nvPr/>
        </p:nvPicPr>
        <p:blipFill>
          <a:blip r:embed="rId6"/>
          <a:stretch>
            <a:fillRect/>
          </a:stretch>
        </p:blipFill>
        <p:spPr>
          <a:xfrm>
            <a:off x="6542736" y="2600897"/>
            <a:ext cx="2476500" cy="1152525"/>
          </a:xfrm>
          <a:prstGeom prst="rect">
            <a:avLst/>
          </a:prstGeom>
        </p:spPr>
      </p:pic>
      <p:pic>
        <p:nvPicPr>
          <p:cNvPr id="29" name="Picture 28">
            <a:extLst>
              <a:ext uri="{FF2B5EF4-FFF2-40B4-BE49-F238E27FC236}">
                <a16:creationId xmlns:a16="http://schemas.microsoft.com/office/drawing/2014/main" id="{4981346B-4272-4731-84C4-B8A72529134E}"/>
              </a:ext>
            </a:extLst>
          </p:cNvPr>
          <p:cNvPicPr>
            <a:picLocks noChangeAspect="1"/>
          </p:cNvPicPr>
          <p:nvPr/>
        </p:nvPicPr>
        <p:blipFill>
          <a:blip r:embed="rId7"/>
          <a:stretch>
            <a:fillRect/>
          </a:stretch>
        </p:blipFill>
        <p:spPr>
          <a:xfrm>
            <a:off x="6616203" y="4481298"/>
            <a:ext cx="633767" cy="622031"/>
          </a:xfrm>
          <a:prstGeom prst="rect">
            <a:avLst/>
          </a:prstGeom>
        </p:spPr>
      </p:pic>
      <p:pic>
        <p:nvPicPr>
          <p:cNvPr id="31" name="Picture 30" descr="A picture containing drawing&#10;&#10;Description generated with very high confidence">
            <a:extLst>
              <a:ext uri="{FF2B5EF4-FFF2-40B4-BE49-F238E27FC236}">
                <a16:creationId xmlns:a16="http://schemas.microsoft.com/office/drawing/2014/main" id="{C402DE34-55BA-481E-951E-ABF155F23256}"/>
              </a:ext>
            </a:extLst>
          </p:cNvPr>
          <p:cNvPicPr>
            <a:picLocks noChangeAspect="1"/>
          </p:cNvPicPr>
          <p:nvPr/>
        </p:nvPicPr>
        <p:blipFill>
          <a:blip r:embed="rId8"/>
          <a:stretch>
            <a:fillRect/>
          </a:stretch>
        </p:blipFill>
        <p:spPr>
          <a:xfrm>
            <a:off x="7464021" y="4320137"/>
            <a:ext cx="632102" cy="944908"/>
          </a:xfrm>
          <a:prstGeom prst="rect">
            <a:avLst/>
          </a:prstGeom>
        </p:spPr>
      </p:pic>
      <p:pic>
        <p:nvPicPr>
          <p:cNvPr id="9" name="Picture 8">
            <a:extLst>
              <a:ext uri="{FF2B5EF4-FFF2-40B4-BE49-F238E27FC236}">
                <a16:creationId xmlns:a16="http://schemas.microsoft.com/office/drawing/2014/main" id="{E98841F3-222A-4FBD-8B50-D54CD96CCEAA}"/>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0270" y="2946872"/>
            <a:ext cx="2217635" cy="3168178"/>
          </a:xfrm>
          <a:prstGeom prst="rect">
            <a:avLst/>
          </a:prstGeom>
        </p:spPr>
      </p:pic>
      <p:pic>
        <p:nvPicPr>
          <p:cNvPr id="8" name="Grafik 7">
            <a:extLst>
              <a:ext uri="{FF2B5EF4-FFF2-40B4-BE49-F238E27FC236}">
                <a16:creationId xmlns:a16="http://schemas.microsoft.com/office/drawing/2014/main" id="{32A1241E-42D7-400E-9CCA-5478636146F3}"/>
              </a:ext>
            </a:extLst>
          </p:cNvPr>
          <p:cNvPicPr>
            <a:picLocks noChangeAspect="1"/>
          </p:cNvPicPr>
          <p:nvPr/>
        </p:nvPicPr>
        <p:blipFill rotWithShape="1">
          <a:blip r:embed="rId10"/>
          <a:srcRect/>
          <a:stretch/>
        </p:blipFill>
        <p:spPr>
          <a:xfrm>
            <a:off x="9950516" y="0"/>
            <a:ext cx="2241484" cy="5915025"/>
          </a:xfrm>
          <a:prstGeom prst="rect">
            <a:avLst/>
          </a:prstGeom>
        </p:spPr>
      </p:pic>
    </p:spTree>
    <p:extLst>
      <p:ext uri="{BB962C8B-B14F-4D97-AF65-F5344CB8AC3E}">
        <p14:creationId xmlns:p14="http://schemas.microsoft.com/office/powerpoint/2010/main" val="36466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9D1F84AD-6C8B-4ED1-A45E-BCF3F1A2D973}"/>
              </a:ext>
            </a:extLst>
          </p:cNvPr>
          <p:cNvGraphicFramePr>
            <a:graphicFrameLocks/>
          </p:cNvGraphicFramePr>
          <p:nvPr/>
        </p:nvGraphicFramePr>
        <p:xfrm>
          <a:off x="5896947" y="1955260"/>
          <a:ext cx="7523828" cy="3793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43D24BF9-FA23-40CB-A890-5CCA396E7653}"/>
              </a:ext>
            </a:extLst>
          </p:cNvPr>
          <p:cNvGraphicFramePr>
            <a:graphicFrameLocks/>
          </p:cNvGraphicFramePr>
          <p:nvPr/>
        </p:nvGraphicFramePr>
        <p:xfrm>
          <a:off x="406608" y="671804"/>
          <a:ext cx="6154633" cy="49079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B79588D9-8F93-4D08-8543-0931B5F62801}"/>
              </a:ext>
            </a:extLst>
          </p:cNvPr>
          <p:cNvSpPr>
            <a:spLocks noGrp="1"/>
          </p:cNvSpPr>
          <p:nvPr>
            <p:ph type="body" sz="quarter" idx="10"/>
          </p:nvPr>
        </p:nvSpPr>
        <p:spPr/>
        <p:txBody>
          <a:bodyPr/>
          <a:lstStyle/>
          <a:p>
            <a:r>
              <a:rPr lang="en-US"/>
              <a:t>Ankle</a:t>
            </a:r>
          </a:p>
        </p:txBody>
      </p:sp>
      <p:pic>
        <p:nvPicPr>
          <p:cNvPr id="4" name="Picture 3">
            <a:extLst>
              <a:ext uri="{FF2B5EF4-FFF2-40B4-BE49-F238E27FC236}">
                <a16:creationId xmlns:a16="http://schemas.microsoft.com/office/drawing/2014/main" id="{992467DC-6FAA-4857-AAC3-AA0F2F5D60EB}"/>
              </a:ext>
            </a:extLst>
          </p:cNvPr>
          <p:cNvPicPr>
            <a:picLocks noChangeAspect="1"/>
          </p:cNvPicPr>
          <p:nvPr/>
        </p:nvPicPr>
        <p:blipFill>
          <a:blip r:embed="rId4"/>
          <a:stretch>
            <a:fillRect/>
          </a:stretch>
        </p:blipFill>
        <p:spPr>
          <a:xfrm>
            <a:off x="664294" y="3184615"/>
            <a:ext cx="819150" cy="971550"/>
          </a:xfrm>
          <a:prstGeom prst="rect">
            <a:avLst/>
          </a:prstGeom>
        </p:spPr>
      </p:pic>
      <p:pic>
        <p:nvPicPr>
          <p:cNvPr id="5" name="Picture 4">
            <a:extLst>
              <a:ext uri="{FF2B5EF4-FFF2-40B4-BE49-F238E27FC236}">
                <a16:creationId xmlns:a16="http://schemas.microsoft.com/office/drawing/2014/main" id="{5F08E0D2-2BEE-4C7F-B58F-B5A7CB3AE734}"/>
              </a:ext>
            </a:extLst>
          </p:cNvPr>
          <p:cNvPicPr>
            <a:picLocks noChangeAspect="1"/>
          </p:cNvPicPr>
          <p:nvPr/>
        </p:nvPicPr>
        <p:blipFill>
          <a:blip r:embed="rId5"/>
          <a:stretch>
            <a:fillRect/>
          </a:stretch>
        </p:blipFill>
        <p:spPr>
          <a:xfrm>
            <a:off x="4126409" y="2512735"/>
            <a:ext cx="723900" cy="1285875"/>
          </a:xfrm>
          <a:prstGeom prst="rect">
            <a:avLst/>
          </a:prstGeom>
        </p:spPr>
      </p:pic>
      <p:pic>
        <p:nvPicPr>
          <p:cNvPr id="6" name="Picture 5">
            <a:extLst>
              <a:ext uri="{FF2B5EF4-FFF2-40B4-BE49-F238E27FC236}">
                <a16:creationId xmlns:a16="http://schemas.microsoft.com/office/drawing/2014/main" id="{52799745-8AC9-4499-93AC-185BAB1816D2}"/>
              </a:ext>
            </a:extLst>
          </p:cNvPr>
          <p:cNvPicPr>
            <a:picLocks noChangeAspect="1"/>
          </p:cNvPicPr>
          <p:nvPr/>
        </p:nvPicPr>
        <p:blipFill>
          <a:blip r:embed="rId6"/>
          <a:stretch>
            <a:fillRect/>
          </a:stretch>
        </p:blipFill>
        <p:spPr>
          <a:xfrm>
            <a:off x="511894" y="1226860"/>
            <a:ext cx="561975" cy="1285875"/>
          </a:xfrm>
          <a:prstGeom prst="rect">
            <a:avLst/>
          </a:prstGeom>
        </p:spPr>
      </p:pic>
      <p:pic>
        <p:nvPicPr>
          <p:cNvPr id="7" name="Picture 6">
            <a:extLst>
              <a:ext uri="{FF2B5EF4-FFF2-40B4-BE49-F238E27FC236}">
                <a16:creationId xmlns:a16="http://schemas.microsoft.com/office/drawing/2014/main" id="{DA96F30C-8FAD-444B-85AE-8AC08BD753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5127" y="671804"/>
            <a:ext cx="491035" cy="550391"/>
          </a:xfrm>
          <a:prstGeom prst="rect">
            <a:avLst/>
          </a:prstGeom>
        </p:spPr>
      </p:pic>
      <p:pic>
        <p:nvPicPr>
          <p:cNvPr id="8" name="Picture 7">
            <a:extLst>
              <a:ext uri="{FF2B5EF4-FFF2-40B4-BE49-F238E27FC236}">
                <a16:creationId xmlns:a16="http://schemas.microsoft.com/office/drawing/2014/main" id="{3349664F-2D3E-4798-B868-10631B67CAD6}"/>
              </a:ext>
            </a:extLst>
          </p:cNvPr>
          <p:cNvPicPr>
            <a:picLocks noChangeAspect="1"/>
          </p:cNvPicPr>
          <p:nvPr/>
        </p:nvPicPr>
        <p:blipFill>
          <a:blip r:embed="rId8"/>
          <a:stretch>
            <a:fillRect/>
          </a:stretch>
        </p:blipFill>
        <p:spPr>
          <a:xfrm>
            <a:off x="1360388" y="595007"/>
            <a:ext cx="431090" cy="1077725"/>
          </a:xfrm>
          <a:prstGeom prst="rect">
            <a:avLst/>
          </a:prstGeom>
        </p:spPr>
      </p:pic>
      <p:pic>
        <p:nvPicPr>
          <p:cNvPr id="10" name="Picture 9">
            <a:extLst>
              <a:ext uri="{FF2B5EF4-FFF2-40B4-BE49-F238E27FC236}">
                <a16:creationId xmlns:a16="http://schemas.microsoft.com/office/drawing/2014/main" id="{CFB0B904-6F4A-43D2-ABC3-236A66206F2D}"/>
              </a:ext>
            </a:extLst>
          </p:cNvPr>
          <p:cNvPicPr>
            <a:picLocks noChangeAspect="1"/>
          </p:cNvPicPr>
          <p:nvPr/>
        </p:nvPicPr>
        <p:blipFill>
          <a:blip r:embed="rId6"/>
          <a:stretch>
            <a:fillRect/>
          </a:stretch>
        </p:blipFill>
        <p:spPr>
          <a:xfrm>
            <a:off x="6891575" y="2242605"/>
            <a:ext cx="385969" cy="883149"/>
          </a:xfrm>
          <a:prstGeom prst="rect">
            <a:avLst/>
          </a:prstGeom>
        </p:spPr>
      </p:pic>
      <p:pic>
        <p:nvPicPr>
          <p:cNvPr id="11" name="Picture 10">
            <a:extLst>
              <a:ext uri="{FF2B5EF4-FFF2-40B4-BE49-F238E27FC236}">
                <a16:creationId xmlns:a16="http://schemas.microsoft.com/office/drawing/2014/main" id="{A73BB0E8-3A9E-4992-A63B-27681E301E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61560" y="2226697"/>
            <a:ext cx="510382" cy="572076"/>
          </a:xfrm>
          <a:prstGeom prst="rect">
            <a:avLst/>
          </a:prstGeom>
        </p:spPr>
      </p:pic>
      <p:pic>
        <p:nvPicPr>
          <p:cNvPr id="12" name="Picture 11">
            <a:extLst>
              <a:ext uri="{FF2B5EF4-FFF2-40B4-BE49-F238E27FC236}">
                <a16:creationId xmlns:a16="http://schemas.microsoft.com/office/drawing/2014/main" id="{DD042E5A-D252-43A0-8409-1864602E9CC8}"/>
              </a:ext>
            </a:extLst>
          </p:cNvPr>
          <p:cNvPicPr>
            <a:picLocks noChangeAspect="1"/>
          </p:cNvPicPr>
          <p:nvPr/>
        </p:nvPicPr>
        <p:blipFill>
          <a:blip r:embed="rId8"/>
          <a:stretch>
            <a:fillRect/>
          </a:stretch>
        </p:blipFill>
        <p:spPr>
          <a:xfrm>
            <a:off x="7329381" y="2242605"/>
            <a:ext cx="365069" cy="912673"/>
          </a:xfrm>
          <a:prstGeom prst="rect">
            <a:avLst/>
          </a:prstGeom>
        </p:spPr>
      </p:pic>
      <p:pic>
        <p:nvPicPr>
          <p:cNvPr id="16" name="Picture 15">
            <a:extLst>
              <a:ext uri="{FF2B5EF4-FFF2-40B4-BE49-F238E27FC236}">
                <a16:creationId xmlns:a16="http://schemas.microsoft.com/office/drawing/2014/main" id="{94872119-D5FA-45B1-A84A-EA406ED622DA}"/>
              </a:ext>
            </a:extLst>
          </p:cNvPr>
          <p:cNvPicPr>
            <a:picLocks noChangeAspect="1"/>
          </p:cNvPicPr>
          <p:nvPr/>
        </p:nvPicPr>
        <p:blipFill>
          <a:blip r:embed="rId4"/>
          <a:stretch>
            <a:fillRect/>
          </a:stretch>
        </p:blipFill>
        <p:spPr>
          <a:xfrm>
            <a:off x="9658861" y="4020292"/>
            <a:ext cx="723900" cy="858579"/>
          </a:xfrm>
          <a:prstGeom prst="rect">
            <a:avLst/>
          </a:prstGeom>
        </p:spPr>
      </p:pic>
      <p:pic>
        <p:nvPicPr>
          <p:cNvPr id="17" name="Picture 16">
            <a:extLst>
              <a:ext uri="{FF2B5EF4-FFF2-40B4-BE49-F238E27FC236}">
                <a16:creationId xmlns:a16="http://schemas.microsoft.com/office/drawing/2014/main" id="{15207685-FE3A-4DF6-8591-72264D562519}"/>
              </a:ext>
            </a:extLst>
          </p:cNvPr>
          <p:cNvPicPr>
            <a:picLocks noChangeAspect="1"/>
          </p:cNvPicPr>
          <p:nvPr/>
        </p:nvPicPr>
        <p:blipFill>
          <a:blip r:embed="rId5"/>
          <a:stretch>
            <a:fillRect/>
          </a:stretch>
        </p:blipFill>
        <p:spPr>
          <a:xfrm>
            <a:off x="9017540" y="4020292"/>
            <a:ext cx="555082" cy="986001"/>
          </a:xfrm>
          <a:prstGeom prst="rect">
            <a:avLst/>
          </a:prstGeom>
        </p:spPr>
      </p:pic>
    </p:spTree>
    <p:extLst>
      <p:ext uri="{BB962C8B-B14F-4D97-AF65-F5344CB8AC3E}">
        <p14:creationId xmlns:p14="http://schemas.microsoft.com/office/powerpoint/2010/main" val="194351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AB2813D-9DE1-4BFC-873E-98FC67C8EF70}"/>
              </a:ext>
            </a:extLst>
          </p:cNvPr>
          <p:cNvPicPr>
            <a:picLocks noChangeAspect="1"/>
          </p:cNvPicPr>
          <p:nvPr/>
        </p:nvPicPr>
        <p:blipFill>
          <a:blip r:embed="rId2"/>
          <a:stretch>
            <a:fillRect/>
          </a:stretch>
        </p:blipFill>
        <p:spPr>
          <a:xfrm>
            <a:off x="2949277" y="881389"/>
            <a:ext cx="5063351" cy="4926167"/>
          </a:xfrm>
          <a:prstGeom prst="rect">
            <a:avLst/>
          </a:prstGeom>
          <a:effectLst>
            <a:outerShdw blurRad="482600" dist="38100" algn="l" rotWithShape="0">
              <a:prstClr val="black">
                <a:alpha val="40000"/>
              </a:prstClr>
            </a:outerShdw>
          </a:effectLst>
        </p:spPr>
      </p:pic>
      <p:sp>
        <p:nvSpPr>
          <p:cNvPr id="4" name="Text Placeholder 1">
            <a:extLst>
              <a:ext uri="{FF2B5EF4-FFF2-40B4-BE49-F238E27FC236}">
                <a16:creationId xmlns:a16="http://schemas.microsoft.com/office/drawing/2014/main" id="{D9F43D66-6F5E-48FD-B0AD-ED24B2DDA1C5}"/>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latin typeface="+mj-lt"/>
              </a:rPr>
              <a:t>Genou</a:t>
            </a:r>
            <a:endParaRPr lang="en-US" sz="3200">
              <a:latin typeface="+mj-lt"/>
            </a:endParaRPr>
          </a:p>
        </p:txBody>
      </p:sp>
      <p:sp>
        <p:nvSpPr>
          <p:cNvPr id="11" name="TextBox 8">
            <a:extLst>
              <a:ext uri="{FF2B5EF4-FFF2-40B4-BE49-F238E27FC236}">
                <a16:creationId xmlns:a16="http://schemas.microsoft.com/office/drawing/2014/main" id="{E49D7837-F57B-412F-9529-ED06B99F9B0F}"/>
              </a:ext>
            </a:extLst>
          </p:cNvPr>
          <p:cNvSpPr txBox="1"/>
          <p:nvPr/>
        </p:nvSpPr>
        <p:spPr>
          <a:xfrm flipH="1">
            <a:off x="8712367" y="4143282"/>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Genou</a:t>
            </a:r>
            <a:endParaRPr lang="en-US"/>
          </a:p>
        </p:txBody>
      </p:sp>
      <p:cxnSp>
        <p:nvCxnSpPr>
          <p:cNvPr id="30" name="Gerade Verbindung mit Pfeil 29">
            <a:extLst>
              <a:ext uri="{FF2B5EF4-FFF2-40B4-BE49-F238E27FC236}">
                <a16:creationId xmlns:a16="http://schemas.microsoft.com/office/drawing/2014/main" id="{75B2FE95-F351-47D8-8F56-3353F0BCAE88}"/>
              </a:ext>
            </a:extLst>
          </p:cNvPr>
          <p:cNvCxnSpPr>
            <a:cxnSpLocks/>
          </p:cNvCxnSpPr>
          <p:nvPr/>
        </p:nvCxnSpPr>
        <p:spPr>
          <a:xfrm>
            <a:off x="5865541" y="4300468"/>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65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992DD10-C335-4093-B252-3AB4ED129270}"/>
              </a:ext>
            </a:extLst>
          </p:cNvPr>
          <p:cNvPicPr>
            <a:picLocks noChangeAspect="1"/>
          </p:cNvPicPr>
          <p:nvPr/>
        </p:nvPicPr>
        <p:blipFill>
          <a:blip r:embed="rId2"/>
          <a:stretch>
            <a:fillRect/>
          </a:stretch>
        </p:blipFill>
        <p:spPr>
          <a:xfrm>
            <a:off x="2404467" y="1137897"/>
            <a:ext cx="5830462" cy="4582206"/>
          </a:xfrm>
          <a:prstGeom prst="rect">
            <a:avLst/>
          </a:prstGeom>
          <a:effectLst>
            <a:outerShdw blurRad="482600" dist="38100" algn="l" rotWithShape="0">
              <a:prstClr val="black">
                <a:alpha val="40000"/>
              </a:prstClr>
            </a:outerShdw>
          </a:effectLst>
        </p:spPr>
      </p:pic>
      <p:sp>
        <p:nvSpPr>
          <p:cNvPr id="3" name="Inhaltsplatzhalter 1">
            <a:extLst>
              <a:ext uri="{FF2B5EF4-FFF2-40B4-BE49-F238E27FC236}">
                <a16:creationId xmlns:a16="http://schemas.microsoft.com/office/drawing/2014/main" id="{7F464D83-C8BA-422D-B622-2E1A835F191A}"/>
              </a:ext>
            </a:extLst>
          </p:cNvPr>
          <p:cNvSpPr txBox="1">
            <a:spLocks/>
          </p:cNvSpPr>
          <p:nvPr/>
        </p:nvSpPr>
        <p:spPr>
          <a:xfrm>
            <a:off x="323246" y="1595065"/>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Fémur</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Tibia</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Péroné</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Rotule</a:t>
            </a:r>
          </a:p>
          <a:p>
            <a:pPr marL="342900" indent="-342900">
              <a:buFont typeface="Arial" panose="020B0604020202020204" pitchFamily="34" charset="0"/>
              <a:buChar char="•"/>
            </a:pPr>
            <a:r>
              <a:rPr lang="fr-FR" sz="2000" err="1">
                <a:solidFill>
                  <a:prstClr val="black"/>
                </a:solidFill>
                <a:latin typeface="Arial" panose="020B0604020202020204" pitchFamily="34" charset="0"/>
                <a:cs typeface="Arial" panose="020B0604020202020204" pitchFamily="34" charset="0"/>
              </a:rPr>
              <a:t>Lig.Pat</a:t>
            </a:r>
            <a:r>
              <a:rPr lang="fr-FR" sz="2000">
                <a:solidFill>
                  <a:prstClr val="black"/>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Ménisque</a:t>
            </a:r>
          </a:p>
          <a:p>
            <a:pPr marL="342900" indent="-342900">
              <a:buFont typeface="Arial" panose="020B0604020202020204" pitchFamily="34" charset="0"/>
              <a:buChar char="•"/>
            </a:pPr>
            <a:r>
              <a:rPr lang="fr-FR" sz="2000">
                <a:solidFill>
                  <a:prstClr val="black"/>
                </a:solidFill>
                <a:latin typeface="Arial" panose="020B0604020202020204" pitchFamily="34" charset="0"/>
                <a:cs typeface="Arial" panose="020B0604020202020204" pitchFamily="34" charset="0"/>
              </a:rPr>
              <a:t>Cartilage</a:t>
            </a:r>
          </a:p>
        </p:txBody>
      </p:sp>
      <p:sp>
        <p:nvSpPr>
          <p:cNvPr id="4" name="Subtitel 2">
            <a:extLst>
              <a:ext uri="{FF2B5EF4-FFF2-40B4-BE49-F238E27FC236}">
                <a16:creationId xmlns:a16="http://schemas.microsoft.com/office/drawing/2014/main" id="{128C8A71-6A1E-43BB-9719-38CCFDE68136}"/>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Genou</a:t>
            </a:r>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pic>
        <p:nvPicPr>
          <p:cNvPr id="5" name="Grafik 4">
            <a:extLst>
              <a:ext uri="{FF2B5EF4-FFF2-40B4-BE49-F238E27FC236}">
                <a16:creationId xmlns:a16="http://schemas.microsoft.com/office/drawing/2014/main" id="{DCB21057-99D4-4200-A280-1A5741BBF432}"/>
              </a:ext>
            </a:extLst>
          </p:cNvPr>
          <p:cNvPicPr>
            <a:picLocks noChangeAspect="1"/>
          </p:cNvPicPr>
          <p:nvPr/>
        </p:nvPicPr>
        <p:blipFill>
          <a:blip r:embed="rId3"/>
          <a:stretch>
            <a:fillRect/>
          </a:stretch>
        </p:blipFill>
        <p:spPr>
          <a:xfrm>
            <a:off x="8684361" y="2017260"/>
            <a:ext cx="3078663" cy="2823480"/>
          </a:xfrm>
          <a:prstGeom prst="rect">
            <a:avLst/>
          </a:prstGeom>
          <a:effectLst>
            <a:outerShdw blurRad="482600" dist="38100" algn="l" rotWithShape="0">
              <a:prstClr val="black">
                <a:alpha val="40000"/>
              </a:prstClr>
            </a:outerShdw>
          </a:effectLst>
        </p:spPr>
      </p:pic>
    </p:spTree>
    <p:extLst>
      <p:ext uri="{BB962C8B-B14F-4D97-AF65-F5344CB8AC3E}">
        <p14:creationId xmlns:p14="http://schemas.microsoft.com/office/powerpoint/2010/main" val="270870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5350" y="229327"/>
            <a:ext cx="6715466" cy="557852"/>
          </a:xfrm>
        </p:spPr>
        <p:txBody>
          <a:bodyPr/>
          <a:lstStyle/>
          <a:p>
            <a:r>
              <a:rPr lang="en-US"/>
              <a:t>Agenda Training </a:t>
            </a:r>
            <a:r>
              <a:rPr lang="en-US" err="1"/>
              <a:t>Produits</a:t>
            </a:r>
            <a:endParaRPr lang="en-US"/>
          </a:p>
          <a:p>
            <a:pPr marL="457200" indent="-457200">
              <a:buFont typeface="Arial" charset="0"/>
              <a:buChar char="•"/>
            </a:pPr>
            <a:endParaRPr lang="en-US"/>
          </a:p>
        </p:txBody>
      </p:sp>
      <p:sp>
        <p:nvSpPr>
          <p:cNvPr id="7" name="TextBox 6"/>
          <p:cNvSpPr txBox="1"/>
          <p:nvPr/>
        </p:nvSpPr>
        <p:spPr>
          <a:xfrm flipH="1">
            <a:off x="1974299" y="1198540"/>
            <a:ext cx="3713199" cy="953453"/>
          </a:xfrm>
          <a:prstGeom prst="round2DiagRect">
            <a:avLst/>
          </a:prstGeom>
          <a:solidFill>
            <a:srgbClr val="FFCD00"/>
          </a:solidFill>
          <a:ln w="22225">
            <a:solidFill>
              <a:schemeClr val="tx1">
                <a:lumMod val="50000"/>
                <a:lumOff val="50000"/>
              </a:schemeClr>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p>
          <a:p>
            <a:r>
              <a:rPr lang="en-US" sz="2400">
                <a:solidFill>
                  <a:schemeClr val="bg2"/>
                </a:solidFill>
              </a:rPr>
              <a:t>MEMBRES SUPERIEURS</a:t>
            </a:r>
          </a:p>
          <a:p>
            <a:endParaRPr lang="en-US" sz="1600"/>
          </a:p>
        </p:txBody>
      </p:sp>
      <p:sp>
        <p:nvSpPr>
          <p:cNvPr id="8" name="TextBox 7"/>
          <p:cNvSpPr txBox="1"/>
          <p:nvPr/>
        </p:nvSpPr>
        <p:spPr>
          <a:xfrm flipH="1">
            <a:off x="1974299" y="2359167"/>
            <a:ext cx="3713199" cy="81724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solidFill>
                <a:schemeClr val="bg2"/>
              </a:solidFill>
            </a:endParaRPr>
          </a:p>
          <a:p>
            <a:r>
              <a:rPr lang="en-US" sz="1600" err="1">
                <a:solidFill>
                  <a:schemeClr val="bg2"/>
                </a:solidFill>
              </a:rPr>
              <a:t>Poignet</a:t>
            </a:r>
            <a:endParaRPr lang="en-US" sz="1600">
              <a:solidFill>
                <a:schemeClr val="bg2"/>
              </a:solidFill>
            </a:endParaRPr>
          </a:p>
          <a:p>
            <a:endParaRPr lang="en-US" sz="1600">
              <a:solidFill>
                <a:schemeClr val="bg2"/>
              </a:solidFill>
            </a:endParaRPr>
          </a:p>
        </p:txBody>
      </p:sp>
      <p:sp>
        <p:nvSpPr>
          <p:cNvPr id="9" name="TextBox 8"/>
          <p:cNvSpPr txBox="1"/>
          <p:nvPr/>
        </p:nvSpPr>
        <p:spPr>
          <a:xfrm flipH="1">
            <a:off x="1974299" y="3268037"/>
            <a:ext cx="3713199" cy="81724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solidFill>
                <a:schemeClr val="bg2"/>
              </a:solidFill>
            </a:endParaRPr>
          </a:p>
          <a:p>
            <a:r>
              <a:rPr lang="en-US" sz="1600">
                <a:solidFill>
                  <a:schemeClr val="bg2"/>
                </a:solidFill>
              </a:rPr>
              <a:t>Main</a:t>
            </a:r>
          </a:p>
          <a:p>
            <a:endParaRPr lang="en-US" sz="1600">
              <a:solidFill>
                <a:schemeClr val="bg2"/>
              </a:solidFill>
            </a:endParaRPr>
          </a:p>
        </p:txBody>
      </p:sp>
      <p:sp>
        <p:nvSpPr>
          <p:cNvPr id="10" name="TextBox 9"/>
          <p:cNvSpPr txBox="1"/>
          <p:nvPr/>
        </p:nvSpPr>
        <p:spPr>
          <a:xfrm flipH="1">
            <a:off x="1974299" y="4176907"/>
            <a:ext cx="3713199" cy="81724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solidFill>
                <a:schemeClr val="bg2"/>
              </a:solidFill>
            </a:endParaRPr>
          </a:p>
          <a:p>
            <a:r>
              <a:rPr lang="en-US" sz="1600" err="1">
                <a:solidFill>
                  <a:schemeClr val="bg2"/>
                </a:solidFill>
              </a:rPr>
              <a:t>Coude</a:t>
            </a:r>
            <a:r>
              <a:rPr lang="en-US" sz="1600">
                <a:solidFill>
                  <a:schemeClr val="bg2"/>
                </a:solidFill>
              </a:rPr>
              <a:t> &amp; Bras</a:t>
            </a:r>
          </a:p>
          <a:p>
            <a:endParaRPr lang="en-US" sz="1600">
              <a:solidFill>
                <a:schemeClr val="bg2"/>
              </a:solidFill>
            </a:endParaRPr>
          </a:p>
        </p:txBody>
      </p:sp>
      <p:sp>
        <p:nvSpPr>
          <p:cNvPr id="11" name="TextBox 10"/>
          <p:cNvSpPr txBox="1"/>
          <p:nvPr/>
        </p:nvSpPr>
        <p:spPr>
          <a:xfrm flipH="1">
            <a:off x="5878395" y="1198540"/>
            <a:ext cx="3713199" cy="953453"/>
          </a:xfrm>
          <a:prstGeom prst="round2DiagRect">
            <a:avLst/>
          </a:prstGeom>
          <a:solidFill>
            <a:srgbClr val="FFCD00"/>
          </a:solidFill>
          <a:ln w="22225">
            <a:solidFill>
              <a:schemeClr val="tx1">
                <a:lumMod val="50000"/>
                <a:lumOff val="50000"/>
              </a:schemeClr>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p>
          <a:p>
            <a:r>
              <a:rPr lang="en-US" sz="2400">
                <a:solidFill>
                  <a:schemeClr val="bg2"/>
                </a:solidFill>
              </a:rPr>
              <a:t>MEMBRES INFERIEURS</a:t>
            </a:r>
          </a:p>
          <a:p>
            <a:endParaRPr lang="en-US" sz="1600"/>
          </a:p>
        </p:txBody>
      </p:sp>
      <p:sp>
        <p:nvSpPr>
          <p:cNvPr id="12" name="TextBox 11"/>
          <p:cNvSpPr txBox="1"/>
          <p:nvPr/>
        </p:nvSpPr>
        <p:spPr>
          <a:xfrm flipH="1">
            <a:off x="5878395" y="2359167"/>
            <a:ext cx="3713199" cy="81724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solidFill>
                <a:schemeClr val="bg2"/>
              </a:solidFill>
            </a:endParaRPr>
          </a:p>
          <a:p>
            <a:r>
              <a:rPr lang="en-US" sz="1600" err="1">
                <a:solidFill>
                  <a:schemeClr val="bg2"/>
                </a:solidFill>
              </a:rPr>
              <a:t>Cheville</a:t>
            </a:r>
            <a:r>
              <a:rPr lang="en-US" sz="1600">
                <a:solidFill>
                  <a:schemeClr val="bg2"/>
                </a:solidFill>
              </a:rPr>
              <a:t> &amp; Pied</a:t>
            </a:r>
          </a:p>
          <a:p>
            <a:endParaRPr lang="en-US" sz="1600">
              <a:solidFill>
                <a:schemeClr val="bg2"/>
              </a:solidFill>
            </a:endParaRPr>
          </a:p>
        </p:txBody>
      </p:sp>
      <p:sp>
        <p:nvSpPr>
          <p:cNvPr id="13" name="TextBox 12"/>
          <p:cNvSpPr txBox="1"/>
          <p:nvPr/>
        </p:nvSpPr>
        <p:spPr>
          <a:xfrm flipH="1">
            <a:off x="5878395" y="3268037"/>
            <a:ext cx="3713199" cy="81724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solidFill>
                <a:schemeClr val="bg2"/>
              </a:solidFill>
            </a:endParaRPr>
          </a:p>
          <a:p>
            <a:r>
              <a:rPr lang="en-US" sz="1600" err="1">
                <a:solidFill>
                  <a:schemeClr val="bg2"/>
                </a:solidFill>
              </a:rPr>
              <a:t>Genou</a:t>
            </a:r>
            <a:endParaRPr lang="en-US" sz="1600">
              <a:solidFill>
                <a:schemeClr val="bg2"/>
              </a:solidFill>
            </a:endParaRPr>
          </a:p>
          <a:p>
            <a:endParaRPr lang="en-US" sz="1600">
              <a:solidFill>
                <a:schemeClr val="bg2"/>
              </a:solidFill>
            </a:endParaRPr>
          </a:p>
        </p:txBody>
      </p:sp>
      <p:sp>
        <p:nvSpPr>
          <p:cNvPr id="14" name="TextBox 13"/>
          <p:cNvSpPr txBox="1"/>
          <p:nvPr/>
        </p:nvSpPr>
        <p:spPr>
          <a:xfrm flipH="1">
            <a:off x="5878395" y="4176907"/>
            <a:ext cx="3713199" cy="81724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p>
            <a:endParaRPr lang="en-US" sz="1600">
              <a:solidFill>
                <a:schemeClr val="bg2"/>
              </a:solidFill>
            </a:endParaRPr>
          </a:p>
          <a:p>
            <a:r>
              <a:rPr lang="en-US" sz="1600" err="1">
                <a:solidFill>
                  <a:schemeClr val="bg2"/>
                </a:solidFill>
              </a:rPr>
              <a:t>Cou</a:t>
            </a:r>
            <a:r>
              <a:rPr lang="en-US" sz="1600">
                <a:solidFill>
                  <a:schemeClr val="bg2"/>
                </a:solidFill>
              </a:rPr>
              <a:t> &amp; Dos - Abdomen</a:t>
            </a:r>
          </a:p>
          <a:p>
            <a:endParaRPr lang="en-US" sz="1600">
              <a:solidFill>
                <a:schemeClr val="bg2"/>
              </a:solidFill>
            </a:endParaRPr>
          </a:p>
        </p:txBody>
      </p:sp>
    </p:spTree>
    <p:extLst>
      <p:ext uri="{BB962C8B-B14F-4D97-AF65-F5344CB8AC3E}">
        <p14:creationId xmlns:p14="http://schemas.microsoft.com/office/powerpoint/2010/main" val="36219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57ECE0F8-3238-4C33-841D-E4683B6E11E1}"/>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latin typeface="+mj-lt"/>
              </a:rPr>
              <a:t>Tableaux cliniques courants</a:t>
            </a:r>
          </a:p>
          <a:p>
            <a:endParaRPr lang="nl-NL" sz="3200"/>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sp>
        <p:nvSpPr>
          <p:cNvPr id="3" name="Inhaltsplatzhalter 1">
            <a:extLst>
              <a:ext uri="{FF2B5EF4-FFF2-40B4-BE49-F238E27FC236}">
                <a16:creationId xmlns:a16="http://schemas.microsoft.com/office/drawing/2014/main" id="{5C560989-35A3-4447-B40E-E55785AB3FCC}"/>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de-DE" sz="2000" err="1">
                <a:solidFill>
                  <a:prstClr val="black"/>
                </a:solidFill>
                <a:latin typeface="Arial" panose="020B0604020202020204" pitchFamily="34" charset="0"/>
                <a:ea typeface="Arial"/>
                <a:cs typeface="Arial" panose="020B0604020202020204" pitchFamily="34" charset="0"/>
                <a:sym typeface="Arial"/>
              </a:rPr>
              <a:t>Blessures</a:t>
            </a:r>
            <a:r>
              <a:rPr lang="de-DE" sz="2000">
                <a:solidFill>
                  <a:prstClr val="black"/>
                </a:solidFill>
                <a:latin typeface="Arial" panose="020B0604020202020204" pitchFamily="34" charset="0"/>
                <a:ea typeface="Arial"/>
                <a:cs typeface="Arial" panose="020B0604020202020204" pitchFamily="34" charset="0"/>
                <a:sym typeface="Arial"/>
              </a:rPr>
              <a:t> au </a:t>
            </a:r>
            <a:r>
              <a:rPr lang="de-DE" sz="2000" err="1">
                <a:solidFill>
                  <a:prstClr val="black"/>
                </a:solidFill>
                <a:latin typeface="Arial" panose="020B0604020202020204" pitchFamily="34" charset="0"/>
                <a:ea typeface="Arial"/>
                <a:cs typeface="Arial" panose="020B0604020202020204" pitchFamily="34" charset="0"/>
                <a:sym typeface="Arial"/>
              </a:rPr>
              <a:t>ménisque</a:t>
            </a:r>
            <a:r>
              <a:rPr lang="de-DE" sz="2000">
                <a:solidFill>
                  <a:prstClr val="black"/>
                </a:solidFill>
                <a:latin typeface="Arial" panose="020B0604020202020204" pitchFamily="34" charset="0"/>
                <a:ea typeface="Arial"/>
                <a:cs typeface="Arial" panose="020B0604020202020204" pitchFamily="34" charset="0"/>
                <a:sym typeface="Arial"/>
              </a:rPr>
              <a:t> </a:t>
            </a:r>
          </a:p>
          <a:p>
            <a:pPr marL="342900" lvl="0" indent="-342900">
              <a:buFont typeface="Arial" panose="020B0604020202020204" pitchFamily="34" charset="0"/>
              <a:buChar char="•"/>
            </a:pPr>
            <a:r>
              <a:rPr lang="de-DE" sz="2000">
                <a:solidFill>
                  <a:prstClr val="black"/>
                </a:solidFill>
                <a:latin typeface="Arial" panose="020B0604020202020204" pitchFamily="34" charset="0"/>
                <a:ea typeface="Arial"/>
                <a:cs typeface="Arial" panose="020B0604020202020204" pitchFamily="34" charset="0"/>
                <a:sym typeface="Arial"/>
              </a:rPr>
              <a:t> </a:t>
            </a:r>
          </a:p>
        </p:txBody>
      </p:sp>
      <p:sp>
        <p:nvSpPr>
          <p:cNvPr id="5" name="Textfeld 4">
            <a:extLst>
              <a:ext uri="{FF2B5EF4-FFF2-40B4-BE49-F238E27FC236}">
                <a16:creationId xmlns:a16="http://schemas.microsoft.com/office/drawing/2014/main" id="{2A8FBC8F-CB54-4435-B716-FF494C80BB76}"/>
              </a:ext>
            </a:extLst>
          </p:cNvPr>
          <p:cNvSpPr txBox="1"/>
          <p:nvPr/>
        </p:nvSpPr>
        <p:spPr>
          <a:xfrm>
            <a:off x="1187372" y="5208394"/>
            <a:ext cx="3868519" cy="169277"/>
          </a:xfrm>
          <a:prstGeom prst="rect">
            <a:avLst/>
          </a:prstGeom>
          <a:noFill/>
        </p:spPr>
        <p:txBody>
          <a:bodyPr wrap="square" rtlCol="0">
            <a:spAutoFit/>
          </a:bodyPr>
          <a:lstStyle/>
          <a:p>
            <a:pPr algn="r"/>
            <a:r>
              <a:rPr lang="de-DE" sz="500">
                <a:latin typeface="Arial" panose="020B0604020202020204" pitchFamily="34" charset="0"/>
                <a:cs typeface="Arial" panose="020B0604020202020204" pitchFamily="34" charset="0"/>
              </a:rPr>
              <a:t>Quelle: </a:t>
            </a:r>
            <a:r>
              <a:rPr lang="de-DE" sz="500" err="1">
                <a:latin typeface="Arial" panose="020B0604020202020204" pitchFamily="34" charset="0"/>
                <a:cs typeface="Arial" panose="020B0604020202020204" pitchFamily="34" charset="0"/>
              </a:rPr>
              <a:t>www.howardluksmd.com</a:t>
            </a:r>
            <a:endParaRPr lang="de-DE" sz="50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BD9603C4-5EAD-4EEA-8382-A92EBAAEC960}"/>
              </a:ext>
            </a:extLst>
          </p:cNvPr>
          <p:cNvPicPr>
            <a:picLocks noChangeAspect="1"/>
          </p:cNvPicPr>
          <p:nvPr/>
        </p:nvPicPr>
        <p:blipFill>
          <a:blip r:embed="rId2"/>
          <a:stretch>
            <a:fillRect/>
          </a:stretch>
        </p:blipFill>
        <p:spPr>
          <a:xfrm>
            <a:off x="6970816" y="2335096"/>
            <a:ext cx="4193462" cy="2873298"/>
          </a:xfrm>
          <a:prstGeom prst="rect">
            <a:avLst/>
          </a:prstGeom>
          <a:effectLst>
            <a:outerShdw blurRad="482600" dist="38100" algn="l" rotWithShape="0">
              <a:prstClr val="black">
                <a:alpha val="40000"/>
              </a:prstClr>
            </a:outerShdw>
          </a:effectLst>
        </p:spPr>
      </p:pic>
      <p:pic>
        <p:nvPicPr>
          <p:cNvPr id="7" name="Grafik 6">
            <a:extLst>
              <a:ext uri="{FF2B5EF4-FFF2-40B4-BE49-F238E27FC236}">
                <a16:creationId xmlns:a16="http://schemas.microsoft.com/office/drawing/2014/main" id="{B69173CB-8AD0-4605-B2C8-B966B3AAC3BE}"/>
              </a:ext>
            </a:extLst>
          </p:cNvPr>
          <p:cNvPicPr>
            <a:picLocks noChangeAspect="1"/>
          </p:cNvPicPr>
          <p:nvPr/>
        </p:nvPicPr>
        <p:blipFill>
          <a:blip r:embed="rId3"/>
          <a:stretch>
            <a:fillRect/>
          </a:stretch>
        </p:blipFill>
        <p:spPr>
          <a:xfrm>
            <a:off x="1187372" y="2335096"/>
            <a:ext cx="3868519" cy="2873298"/>
          </a:xfrm>
          <a:prstGeom prst="rect">
            <a:avLst/>
          </a:prstGeom>
          <a:effectLst>
            <a:outerShdw blurRad="482600" dist="38100" algn="l" rotWithShape="0">
              <a:prstClr val="black">
                <a:alpha val="40000"/>
              </a:prstClr>
            </a:outerShdw>
          </a:effectLst>
        </p:spPr>
      </p:pic>
      <p:sp>
        <p:nvSpPr>
          <p:cNvPr id="8" name="Inhaltsplatzhalter 1">
            <a:extLst>
              <a:ext uri="{FF2B5EF4-FFF2-40B4-BE49-F238E27FC236}">
                <a16:creationId xmlns:a16="http://schemas.microsoft.com/office/drawing/2014/main" id="{801E9A32-B5D1-4F14-B4AA-6761AD25167D}"/>
              </a:ext>
            </a:extLst>
          </p:cNvPr>
          <p:cNvSpPr txBox="1">
            <a:spLocks/>
          </p:cNvSpPr>
          <p:nvPr/>
        </p:nvSpPr>
        <p:spPr>
          <a:xfrm>
            <a:off x="6096000" y="1806161"/>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de-DE" sz="2000">
                <a:solidFill>
                  <a:prstClr val="black"/>
                </a:solidFill>
                <a:latin typeface="Arial" panose="020B0604020202020204" pitchFamily="34" charset="0"/>
                <a:ea typeface="Arial"/>
                <a:cs typeface="Arial" panose="020B0604020202020204" pitchFamily="34" charset="0"/>
                <a:sym typeface="Arial"/>
              </a:rPr>
              <a:t>Athrose</a:t>
            </a:r>
          </a:p>
        </p:txBody>
      </p:sp>
    </p:spTree>
    <p:extLst>
      <p:ext uri="{BB962C8B-B14F-4D97-AF65-F5344CB8AC3E}">
        <p14:creationId xmlns:p14="http://schemas.microsoft.com/office/powerpoint/2010/main" val="24261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2">
            <a:extLst>
              <a:ext uri="{FF2B5EF4-FFF2-40B4-BE49-F238E27FC236}">
                <a16:creationId xmlns:a16="http://schemas.microsoft.com/office/drawing/2014/main" id="{56A4032B-7EB2-4C9F-98A8-1CE057481767}"/>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Tableaux</a:t>
            </a:r>
            <a:r>
              <a:rPr lang="de-DE" sz="3200">
                <a:latin typeface="+mj-lt"/>
              </a:rPr>
              <a:t> </a:t>
            </a:r>
            <a:r>
              <a:rPr lang="de-DE" sz="3200" err="1">
                <a:latin typeface="+mj-lt"/>
              </a:rPr>
              <a:t>cliniques</a:t>
            </a:r>
            <a:r>
              <a:rPr lang="de-DE" sz="3200">
                <a:latin typeface="+mj-lt"/>
              </a:rPr>
              <a:t> </a:t>
            </a:r>
            <a:r>
              <a:rPr lang="de-DE" sz="3200" err="1">
                <a:latin typeface="+mj-lt"/>
              </a:rPr>
              <a:t>courants</a:t>
            </a:r>
            <a:endParaRPr lang="de-DE" sz="3200">
              <a:latin typeface="+mj-lt"/>
            </a:endParaRPr>
          </a:p>
          <a:p>
            <a:endParaRPr lang="de-DE" sz="3200">
              <a:latin typeface="+mj-lt"/>
            </a:endParaRPr>
          </a:p>
          <a:p>
            <a:pPr>
              <a:buFont typeface="Arial" charset="0"/>
              <a:buNone/>
            </a:pPr>
            <a:endParaRPr lang="nl-NL"/>
          </a:p>
          <a:p>
            <a:endParaRPr lang="nl-NL"/>
          </a:p>
          <a:p>
            <a:pPr>
              <a:buFont typeface="Arial" charset="0"/>
              <a:buNone/>
            </a:pPr>
            <a:endParaRPr lang="nl-NL"/>
          </a:p>
          <a:p>
            <a:pPr>
              <a:buFont typeface="Arial" charset="0"/>
              <a:buNone/>
            </a:pPr>
            <a:endParaRPr lang="nl-NL"/>
          </a:p>
          <a:p>
            <a:pPr>
              <a:buFont typeface="Arial" charset="0"/>
              <a:buNone/>
            </a:pPr>
            <a:endParaRPr lang="nl-NL"/>
          </a:p>
          <a:p>
            <a:pPr>
              <a:buFont typeface="Arial" charset="0"/>
              <a:buNone/>
            </a:pPr>
            <a:endParaRPr lang="nl-NL"/>
          </a:p>
        </p:txBody>
      </p:sp>
      <p:pic>
        <p:nvPicPr>
          <p:cNvPr id="3" name="Grafik 2">
            <a:extLst>
              <a:ext uri="{FF2B5EF4-FFF2-40B4-BE49-F238E27FC236}">
                <a16:creationId xmlns:a16="http://schemas.microsoft.com/office/drawing/2014/main" id="{9D3443CC-8901-4C69-982E-16D9D9A4B4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313" y="2594344"/>
            <a:ext cx="2649460" cy="2226869"/>
          </a:xfrm>
          <a:prstGeom prst="rect">
            <a:avLst/>
          </a:prstGeom>
          <a:effectLst>
            <a:outerShdw blurRad="482600" dist="38100" algn="l" rotWithShape="0">
              <a:prstClr val="black">
                <a:alpha val="40000"/>
              </a:prstClr>
            </a:outerShdw>
          </a:effectLst>
        </p:spPr>
      </p:pic>
      <p:sp>
        <p:nvSpPr>
          <p:cNvPr id="4" name="Inhaltsplatzhalter 1">
            <a:extLst>
              <a:ext uri="{FF2B5EF4-FFF2-40B4-BE49-F238E27FC236}">
                <a16:creationId xmlns:a16="http://schemas.microsoft.com/office/drawing/2014/main" id="{91A19F62-7BEA-40FB-8416-8CC1FBB49B5A}"/>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de-DE" sz="2000" err="1">
                <a:solidFill>
                  <a:prstClr val="black"/>
                </a:solidFill>
                <a:latin typeface="Arial" panose="020B0604020202020204" pitchFamily="34" charset="0"/>
                <a:ea typeface="Arial"/>
                <a:cs typeface="Arial" panose="020B0604020202020204" pitchFamily="34" charset="0"/>
                <a:sym typeface="Arial"/>
              </a:rPr>
              <a:t>Blessures</a:t>
            </a:r>
            <a:r>
              <a:rPr lang="de-DE" sz="2000">
                <a:solidFill>
                  <a:prstClr val="black"/>
                </a:solidFill>
                <a:latin typeface="Arial" panose="020B0604020202020204" pitchFamily="34" charset="0"/>
                <a:ea typeface="Arial"/>
                <a:cs typeface="Arial" panose="020B0604020202020204" pitchFamily="34" charset="0"/>
                <a:sym typeface="Arial"/>
              </a:rPr>
              <a:t> </a:t>
            </a:r>
            <a:r>
              <a:rPr lang="de-DE" sz="2000" err="1">
                <a:solidFill>
                  <a:prstClr val="black"/>
                </a:solidFill>
                <a:latin typeface="Arial" panose="020B0604020202020204" pitchFamily="34" charset="0"/>
                <a:ea typeface="Arial"/>
                <a:cs typeface="Arial" panose="020B0604020202020204" pitchFamily="34" charset="0"/>
                <a:sym typeface="Arial"/>
              </a:rPr>
              <a:t>ligamentaires</a:t>
            </a:r>
            <a:endParaRPr lang="de-DE" sz="2000">
              <a:solidFill>
                <a:prstClr val="black"/>
              </a:solidFill>
              <a:latin typeface="Arial" panose="020B0604020202020204" pitchFamily="34" charset="0"/>
              <a:ea typeface="Arial"/>
              <a:cs typeface="Arial" panose="020B0604020202020204" pitchFamily="34" charset="0"/>
              <a:sym typeface="Arial"/>
            </a:endParaRPr>
          </a:p>
        </p:txBody>
      </p:sp>
      <p:pic>
        <p:nvPicPr>
          <p:cNvPr id="7" name="Grafik 6">
            <a:extLst>
              <a:ext uri="{FF2B5EF4-FFF2-40B4-BE49-F238E27FC236}">
                <a16:creationId xmlns:a16="http://schemas.microsoft.com/office/drawing/2014/main" id="{919786CA-31AE-4EFF-A349-34288B256A3A}"/>
              </a:ext>
            </a:extLst>
          </p:cNvPr>
          <p:cNvPicPr>
            <a:picLocks noChangeAspect="1"/>
          </p:cNvPicPr>
          <p:nvPr/>
        </p:nvPicPr>
        <p:blipFill>
          <a:blip r:embed="rId3"/>
          <a:stretch>
            <a:fillRect/>
          </a:stretch>
        </p:blipFill>
        <p:spPr>
          <a:xfrm>
            <a:off x="4345346" y="2594345"/>
            <a:ext cx="2455799" cy="2226869"/>
          </a:xfrm>
          <a:prstGeom prst="rect">
            <a:avLst/>
          </a:prstGeom>
          <a:effectLst>
            <a:outerShdw blurRad="482600" dist="38100" algn="l" rotWithShape="0">
              <a:prstClr val="black">
                <a:alpha val="40000"/>
              </a:prstClr>
            </a:outerShdw>
          </a:effectLst>
        </p:spPr>
      </p:pic>
      <p:pic>
        <p:nvPicPr>
          <p:cNvPr id="8" name="Grafik 7">
            <a:extLst>
              <a:ext uri="{FF2B5EF4-FFF2-40B4-BE49-F238E27FC236}">
                <a16:creationId xmlns:a16="http://schemas.microsoft.com/office/drawing/2014/main" id="{F0D033BE-DF96-48AC-823C-C57B10214C9F}"/>
              </a:ext>
            </a:extLst>
          </p:cNvPr>
          <p:cNvPicPr>
            <a:picLocks noChangeAspect="1"/>
          </p:cNvPicPr>
          <p:nvPr/>
        </p:nvPicPr>
        <p:blipFill>
          <a:blip r:embed="rId4"/>
          <a:stretch>
            <a:fillRect/>
          </a:stretch>
        </p:blipFill>
        <p:spPr>
          <a:xfrm>
            <a:off x="7605996" y="1427355"/>
            <a:ext cx="3884606" cy="4286917"/>
          </a:xfrm>
          <a:prstGeom prst="rect">
            <a:avLst/>
          </a:prstGeom>
          <a:effectLst>
            <a:outerShdw blurRad="482600" dist="38100" algn="l" rotWithShape="0">
              <a:prstClr val="black">
                <a:alpha val="40000"/>
              </a:prstClr>
            </a:outerShdw>
          </a:effectLst>
        </p:spPr>
      </p:pic>
    </p:spTree>
    <p:extLst>
      <p:ext uri="{BB962C8B-B14F-4D97-AF65-F5344CB8AC3E}">
        <p14:creationId xmlns:p14="http://schemas.microsoft.com/office/powerpoint/2010/main" val="38642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12A2A2-E7E2-48D7-A9A5-DFA92EC704ED}"/>
              </a:ext>
            </a:extLst>
          </p:cNvPr>
          <p:cNvPicPr>
            <a:picLocks noChangeAspect="1"/>
          </p:cNvPicPr>
          <p:nvPr/>
        </p:nvPicPr>
        <p:blipFill>
          <a:blip r:embed="rId2"/>
          <a:stretch>
            <a:fillRect/>
          </a:stretch>
        </p:blipFill>
        <p:spPr>
          <a:xfrm>
            <a:off x="6651345" y="1104824"/>
            <a:ext cx="5540655" cy="4289539"/>
          </a:xfrm>
          <a:prstGeom prst="rect">
            <a:avLst/>
          </a:prstGeom>
        </p:spPr>
      </p:pic>
      <p:sp>
        <p:nvSpPr>
          <p:cNvPr id="2" name="Text Placeholder 1">
            <a:extLst>
              <a:ext uri="{FF2B5EF4-FFF2-40B4-BE49-F238E27FC236}">
                <a16:creationId xmlns:a16="http://schemas.microsoft.com/office/drawing/2014/main" id="{65966239-0B0C-4E1F-98E5-30829438F381}"/>
              </a:ext>
            </a:extLst>
          </p:cNvPr>
          <p:cNvSpPr>
            <a:spLocks noGrp="1"/>
          </p:cNvSpPr>
          <p:nvPr>
            <p:ph type="body" sz="quarter" idx="10"/>
          </p:nvPr>
        </p:nvSpPr>
        <p:spPr>
          <a:xfrm>
            <a:off x="255350" y="229327"/>
            <a:ext cx="1402628" cy="771525"/>
          </a:xfrm>
        </p:spPr>
        <p:txBody>
          <a:bodyPr/>
          <a:lstStyle/>
          <a:p>
            <a:endParaRPr lang="en-US"/>
          </a:p>
        </p:txBody>
      </p:sp>
      <p:sp>
        <p:nvSpPr>
          <p:cNvPr id="6" name="Rectangle 5">
            <a:extLst>
              <a:ext uri="{FF2B5EF4-FFF2-40B4-BE49-F238E27FC236}">
                <a16:creationId xmlns:a16="http://schemas.microsoft.com/office/drawing/2014/main" id="{884278FB-59EA-4519-A78A-084C102A11BF}"/>
              </a:ext>
            </a:extLst>
          </p:cNvPr>
          <p:cNvSpPr/>
          <p:nvPr/>
        </p:nvSpPr>
        <p:spPr>
          <a:xfrm>
            <a:off x="1834031" y="5474470"/>
            <a:ext cx="4546672" cy="4492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Compression</a:t>
            </a:r>
          </a:p>
        </p:txBody>
      </p:sp>
      <p:sp>
        <p:nvSpPr>
          <p:cNvPr id="7" name="Rectangle 6">
            <a:extLst>
              <a:ext uri="{FF2B5EF4-FFF2-40B4-BE49-F238E27FC236}">
                <a16:creationId xmlns:a16="http://schemas.microsoft.com/office/drawing/2014/main" id="{A57BBE26-7696-40B0-9F18-91CA16CC4FAC}"/>
              </a:ext>
            </a:extLst>
          </p:cNvPr>
          <p:cNvSpPr/>
          <p:nvPr/>
        </p:nvSpPr>
        <p:spPr>
          <a:xfrm>
            <a:off x="8214733" y="5504932"/>
            <a:ext cx="3977267" cy="418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Stabilization</a:t>
            </a:r>
          </a:p>
        </p:txBody>
      </p:sp>
      <p:sp>
        <p:nvSpPr>
          <p:cNvPr id="10" name="Rectangle 9">
            <a:extLst>
              <a:ext uri="{FF2B5EF4-FFF2-40B4-BE49-F238E27FC236}">
                <a16:creationId xmlns:a16="http://schemas.microsoft.com/office/drawing/2014/main" id="{326A3102-3778-4071-A07A-E111684AC32B}"/>
              </a:ext>
            </a:extLst>
          </p:cNvPr>
          <p:cNvSpPr/>
          <p:nvPr/>
        </p:nvSpPr>
        <p:spPr>
          <a:xfrm>
            <a:off x="8436229" y="1104824"/>
            <a:ext cx="681135" cy="263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200"/>
              <a:t>BNL</a:t>
            </a:r>
          </a:p>
        </p:txBody>
      </p:sp>
      <p:pic>
        <p:nvPicPr>
          <p:cNvPr id="3" name="Picture 2">
            <a:extLst>
              <a:ext uri="{FF2B5EF4-FFF2-40B4-BE49-F238E27FC236}">
                <a16:creationId xmlns:a16="http://schemas.microsoft.com/office/drawing/2014/main" id="{006EA582-2B4F-4A0C-BC41-A4A35C2FD4F1}"/>
              </a:ext>
            </a:extLst>
          </p:cNvPr>
          <p:cNvPicPr>
            <a:picLocks noChangeAspect="1"/>
          </p:cNvPicPr>
          <p:nvPr/>
        </p:nvPicPr>
        <p:blipFill>
          <a:blip r:embed="rId3"/>
          <a:stretch>
            <a:fillRect/>
          </a:stretch>
        </p:blipFill>
        <p:spPr>
          <a:xfrm>
            <a:off x="-20812" y="860463"/>
            <a:ext cx="6581775" cy="4533900"/>
          </a:xfrm>
          <a:prstGeom prst="rect">
            <a:avLst/>
          </a:prstGeom>
        </p:spPr>
      </p:pic>
    </p:spTree>
    <p:extLst>
      <p:ext uri="{BB962C8B-B14F-4D97-AF65-F5344CB8AC3E}">
        <p14:creationId xmlns:p14="http://schemas.microsoft.com/office/powerpoint/2010/main" val="23932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Bandage </a:t>
            </a:r>
            <a:r>
              <a:rPr lang="en-US" err="1"/>
              <a:t>Genou</a:t>
            </a:r>
            <a:r>
              <a:rPr lang="en-US"/>
              <a:t> Comfort Lift </a:t>
            </a:r>
            <a:r>
              <a:rPr lang="en-US">
                <a:solidFill>
                  <a:schemeClr val="tx1">
                    <a:lumMod val="50000"/>
                    <a:lumOff val="50000"/>
                  </a:schemeClr>
                </a:solidFill>
              </a:rPr>
              <a:t>76586-89</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75664" y="997135"/>
            <a:ext cx="6924314" cy="4863730"/>
            <a:chOff x="2480439" y="1001291"/>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0439" y="1001291"/>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4"/>
              <a:ext cx="2638043" cy="542954"/>
              <a:chOff x="8379545" y="2391714"/>
              <a:chExt cx="1972306" cy="531838"/>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a:solidFill>
                      <a:prstClr val="black"/>
                    </a:solidFill>
                    <a:latin typeface="3M Circular TT Book"/>
                  </a:rPr>
                  <a:t>Léger</a:t>
                </a: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4" y="2424896"/>
              <a:ext cx="3202024"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compression </a:t>
              </a:r>
              <a:r>
                <a:rPr lang="en-US" sz="1500" i="1" err="1">
                  <a:solidFill>
                    <a:prstClr val="black"/>
                  </a:solidFill>
                  <a:latin typeface="3M Circular TT Bold" panose="020B0804020101010102" pitchFamily="34" charset="0"/>
                  <a:cs typeface="3M Circular TT Bold" panose="020B0804020101010102" pitchFamily="34" charset="0"/>
                </a:rPr>
                <a:t>immédiate</a:t>
              </a:r>
              <a:r>
                <a:rPr lang="en-US" sz="1500" i="1">
                  <a:solidFill>
                    <a:prstClr val="black"/>
                  </a:solidFill>
                  <a:latin typeface="3M Circular TT Bold" panose="020B0804020101010102" pitchFamily="34" charset="0"/>
                  <a:cs typeface="3M Circular TT Bold" panose="020B0804020101010102" pitchFamily="34" charset="0"/>
                </a:rPr>
                <a:t> au </a:t>
              </a:r>
              <a:r>
                <a:rPr lang="en-US" sz="1500" i="1" err="1">
                  <a:solidFill>
                    <a:prstClr val="black"/>
                  </a:solidFill>
                  <a:latin typeface="3M Circular TT Bold" panose="020B0804020101010102" pitchFamily="34" charset="0"/>
                  <a:cs typeface="3M Circular TT Bold" panose="020B0804020101010102" pitchFamily="34" charset="0"/>
                </a:rPr>
                <a:t>genou</a:t>
              </a:r>
              <a:r>
                <a:rPr lang="en-US" sz="1500" i="1">
                  <a:solidFill>
                    <a:prstClr val="black"/>
                  </a:solidFill>
                  <a:latin typeface="3M Circular TT Bold" panose="020B0804020101010102" pitchFamily="34" charset="0"/>
                  <a:cs typeface="3M Circular TT Bold" panose="020B0804020101010102" pitchFamily="34" charset="0"/>
                </a:rPr>
                <a:t> douloureux</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615827"/>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Un </a:t>
              </a:r>
              <a:r>
                <a:rPr lang="en-US" sz="1500" err="1"/>
                <a:t>matériau</a:t>
              </a:r>
              <a:r>
                <a:rPr lang="en-US" sz="1500"/>
                <a:t> extensible dans 4 directions qui </a:t>
              </a:r>
              <a:r>
                <a:rPr lang="en-US" sz="1500" err="1"/>
                <a:t>permet</a:t>
              </a:r>
              <a:r>
                <a:rPr lang="en-US" sz="1500"/>
                <a:t> le </a:t>
              </a:r>
              <a:r>
                <a:rPr lang="en-US" sz="1500" err="1"/>
                <a:t>maintien</a:t>
              </a:r>
              <a:r>
                <a:rPr lang="en-US" sz="1500"/>
                <a:t> </a:t>
              </a:r>
              <a:r>
                <a:rPr lang="en-US" sz="1500" err="1"/>
                <a:t>en</a:t>
              </a:r>
              <a:r>
                <a:rPr lang="en-US" sz="1500"/>
                <a:t> place de la </a:t>
              </a:r>
              <a:r>
                <a:rPr lang="en-US" sz="1500" err="1"/>
                <a:t>genouillère</a:t>
              </a:r>
              <a:endParaRPr lang="en-US" sz="1500"/>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Design </a:t>
              </a:r>
              <a:r>
                <a:rPr lang="en-US" sz="1500" err="1"/>
                <a:t>profilé</a:t>
              </a:r>
              <a:r>
                <a:rPr lang="en-US" sz="1500"/>
                <a:t> pour un </a:t>
              </a:r>
              <a:r>
                <a:rPr lang="en-US" sz="1500" err="1"/>
                <a:t>ajustement</a:t>
              </a:r>
              <a:r>
                <a:rPr lang="en-US" sz="1500"/>
                <a:t> optimal</a:t>
              </a:r>
              <a:endParaRPr lang="en-US" sz="1500" b="1">
                <a:solidFill>
                  <a:schemeClr val="accent3">
                    <a:lumMod val="50000"/>
                  </a:schemeClr>
                </a:solidFill>
              </a:endParaRPr>
            </a:p>
          </p:txBody>
        </p:sp>
      </p:grpSp>
      <p:pic>
        <p:nvPicPr>
          <p:cNvPr id="7" name="Picture 6">
            <a:extLst>
              <a:ext uri="{FF2B5EF4-FFF2-40B4-BE49-F238E27FC236}">
                <a16:creationId xmlns:a16="http://schemas.microsoft.com/office/drawing/2014/main" id="{2DF1BBAC-954B-4BA6-A352-5AD39EDEB942}"/>
              </a:ext>
            </a:extLst>
          </p:cNvPr>
          <p:cNvPicPr>
            <a:picLocks noChangeAspect="1"/>
          </p:cNvPicPr>
          <p:nvPr/>
        </p:nvPicPr>
        <p:blipFill>
          <a:blip r:embed="rId4"/>
          <a:stretch>
            <a:fillRect/>
          </a:stretch>
        </p:blipFill>
        <p:spPr>
          <a:xfrm>
            <a:off x="6501046" y="2262387"/>
            <a:ext cx="2589414" cy="1255995"/>
          </a:xfrm>
          <a:prstGeom prst="rect">
            <a:avLst/>
          </a:prstGeom>
        </p:spPr>
      </p:pic>
      <p:pic>
        <p:nvPicPr>
          <p:cNvPr id="8" name="Picture 7">
            <a:extLst>
              <a:ext uri="{FF2B5EF4-FFF2-40B4-BE49-F238E27FC236}">
                <a16:creationId xmlns:a16="http://schemas.microsoft.com/office/drawing/2014/main" id="{8F32022E-5BA8-40E3-B08B-3190456D55EA}"/>
              </a:ext>
            </a:extLst>
          </p:cNvPr>
          <p:cNvPicPr>
            <a:picLocks noChangeAspect="1"/>
          </p:cNvPicPr>
          <p:nvPr/>
        </p:nvPicPr>
        <p:blipFill>
          <a:blip r:embed="rId5"/>
          <a:stretch>
            <a:fillRect/>
          </a:stretch>
        </p:blipFill>
        <p:spPr>
          <a:xfrm>
            <a:off x="6661059" y="4556685"/>
            <a:ext cx="409575" cy="485775"/>
          </a:xfrm>
          <a:prstGeom prst="rect">
            <a:avLst/>
          </a:prstGeom>
        </p:spPr>
      </p:pic>
      <p:pic>
        <p:nvPicPr>
          <p:cNvPr id="28" name="Picture 27" descr="A picture containing drawing&#10;&#10;Description generated with very high confidence">
            <a:extLst>
              <a:ext uri="{FF2B5EF4-FFF2-40B4-BE49-F238E27FC236}">
                <a16:creationId xmlns:a16="http://schemas.microsoft.com/office/drawing/2014/main" id="{112EC7C7-3748-4C0E-9505-5FD70E5E8BAA}"/>
              </a:ext>
            </a:extLst>
          </p:cNvPr>
          <p:cNvPicPr>
            <a:picLocks noChangeAspect="1"/>
          </p:cNvPicPr>
          <p:nvPr/>
        </p:nvPicPr>
        <p:blipFill>
          <a:blip r:embed="rId6"/>
          <a:stretch>
            <a:fillRect/>
          </a:stretch>
        </p:blipFill>
        <p:spPr>
          <a:xfrm>
            <a:off x="7553204" y="4168620"/>
            <a:ext cx="632102" cy="944908"/>
          </a:xfrm>
          <a:prstGeom prst="rect">
            <a:avLst/>
          </a:prstGeom>
        </p:spPr>
      </p:pic>
      <p:pic>
        <p:nvPicPr>
          <p:cNvPr id="10" name="Picture 9">
            <a:extLst>
              <a:ext uri="{FF2B5EF4-FFF2-40B4-BE49-F238E27FC236}">
                <a16:creationId xmlns:a16="http://schemas.microsoft.com/office/drawing/2014/main" id="{4AD63EC8-1B46-488E-8C72-4328300DD5F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3075" y="3080464"/>
            <a:ext cx="2164128" cy="3091736"/>
          </a:xfrm>
          <a:prstGeom prst="rect">
            <a:avLst/>
          </a:prstGeom>
        </p:spPr>
      </p:pic>
      <p:pic>
        <p:nvPicPr>
          <p:cNvPr id="12" name="Picture 11">
            <a:extLst>
              <a:ext uri="{FF2B5EF4-FFF2-40B4-BE49-F238E27FC236}">
                <a16:creationId xmlns:a16="http://schemas.microsoft.com/office/drawing/2014/main" id="{DAD9F024-119C-4A55-ABA2-9E98D7EE983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8625" y="1070506"/>
            <a:ext cx="1607279" cy="2326053"/>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pic>
        <p:nvPicPr>
          <p:cNvPr id="3" name="Grafik 2">
            <a:extLst>
              <a:ext uri="{FF2B5EF4-FFF2-40B4-BE49-F238E27FC236}">
                <a16:creationId xmlns:a16="http://schemas.microsoft.com/office/drawing/2014/main" id="{BB5FD156-372E-451C-9B17-F8DB07689F7D}"/>
              </a:ext>
            </a:extLst>
          </p:cNvPr>
          <p:cNvPicPr>
            <a:picLocks noChangeAspect="1"/>
          </p:cNvPicPr>
          <p:nvPr/>
        </p:nvPicPr>
        <p:blipFill>
          <a:blip r:embed="rId9"/>
          <a:stretch>
            <a:fillRect/>
          </a:stretch>
        </p:blipFill>
        <p:spPr>
          <a:xfrm>
            <a:off x="9691687" y="1266825"/>
            <a:ext cx="2371725" cy="3771900"/>
          </a:xfrm>
          <a:prstGeom prst="rect">
            <a:avLst/>
          </a:prstGeom>
        </p:spPr>
      </p:pic>
    </p:spTree>
    <p:extLst>
      <p:ext uri="{BB962C8B-B14F-4D97-AF65-F5344CB8AC3E}">
        <p14:creationId xmlns:p14="http://schemas.microsoft.com/office/powerpoint/2010/main" val="26388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47F14-781F-4A2E-80E6-C85F21F98111}"/>
              </a:ext>
            </a:extLst>
          </p:cNvPr>
          <p:cNvSpPr>
            <a:spLocks noGrp="1"/>
          </p:cNvSpPr>
          <p:nvPr>
            <p:ph type="body" sz="quarter" idx="10"/>
          </p:nvPr>
        </p:nvSpPr>
        <p:spPr>
          <a:xfrm>
            <a:off x="255349" y="229327"/>
            <a:ext cx="10103952" cy="771525"/>
          </a:xfrm>
        </p:spPr>
        <p:txBody>
          <a:bodyPr/>
          <a:lstStyle/>
          <a:p>
            <a:r>
              <a:rPr lang="en-US" err="1"/>
              <a:t>Genouillère</a:t>
            </a:r>
            <a:r>
              <a:rPr lang="en-US"/>
              <a:t> Hydro-</a:t>
            </a:r>
            <a:r>
              <a:rPr lang="en-US" err="1"/>
              <a:t>Régulatrice</a:t>
            </a:r>
            <a:r>
              <a:rPr lang="en-US"/>
              <a:t> </a:t>
            </a:r>
            <a:r>
              <a:rPr lang="en-US">
                <a:solidFill>
                  <a:schemeClr val="tx1">
                    <a:lumMod val="50000"/>
                    <a:lumOff val="50000"/>
                  </a:schemeClr>
                </a:solidFill>
              </a:rPr>
              <a:t>45694</a:t>
            </a:r>
            <a:endParaRPr lang="en-US"/>
          </a:p>
        </p:txBody>
      </p:sp>
      <p:grpSp>
        <p:nvGrpSpPr>
          <p:cNvPr id="3" name="Group 2">
            <a:extLst>
              <a:ext uri="{FF2B5EF4-FFF2-40B4-BE49-F238E27FC236}">
                <a16:creationId xmlns:a16="http://schemas.microsoft.com/office/drawing/2014/main" id="{EB6E0463-C1B5-4460-957D-FF7BF3947713}"/>
              </a:ext>
            </a:extLst>
          </p:cNvPr>
          <p:cNvGrpSpPr/>
          <p:nvPr/>
        </p:nvGrpSpPr>
        <p:grpSpPr>
          <a:xfrm>
            <a:off x="2983613" y="1078143"/>
            <a:ext cx="6924314" cy="4863730"/>
            <a:chOff x="2888528" y="1000852"/>
            <a:chExt cx="6924314" cy="4863730"/>
          </a:xfrm>
        </p:grpSpPr>
        <p:sp>
          <p:nvSpPr>
            <p:cNvPr id="21" name="Round Diagonal Corner Rectangle 48">
              <a:extLst>
                <a:ext uri="{FF2B5EF4-FFF2-40B4-BE49-F238E27FC236}">
                  <a16:creationId xmlns:a16="http://schemas.microsoft.com/office/drawing/2014/main" id="{E5ECEC86-9E10-4B76-92F6-7806A537E443}"/>
                </a:ext>
              </a:extLst>
            </p:cNvPr>
            <p:cNvSpPr>
              <a:spLocks noChangeAspect="1"/>
            </p:cNvSpPr>
            <p:nvPr/>
          </p:nvSpPr>
          <p:spPr>
            <a:xfrm>
              <a:off x="2888528"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2" name="Group 21">
              <a:extLst>
                <a:ext uri="{FF2B5EF4-FFF2-40B4-BE49-F238E27FC236}">
                  <a16:creationId xmlns:a16="http://schemas.microsoft.com/office/drawing/2014/main" id="{06995669-84F3-4040-954F-24698AADBE5E}"/>
                </a:ext>
              </a:extLst>
            </p:cNvPr>
            <p:cNvGrpSpPr/>
            <p:nvPr/>
          </p:nvGrpSpPr>
          <p:grpSpPr>
            <a:xfrm>
              <a:off x="7018184" y="1480813"/>
              <a:ext cx="2668344" cy="768434"/>
              <a:chOff x="8379545" y="2397427"/>
              <a:chExt cx="1994960" cy="752701"/>
            </a:xfrm>
          </p:grpSpPr>
          <p:sp>
            <p:nvSpPr>
              <p:cNvPr id="44" name="TextBox 43">
                <a:extLst>
                  <a:ext uri="{FF2B5EF4-FFF2-40B4-BE49-F238E27FC236}">
                    <a16:creationId xmlns:a16="http://schemas.microsoft.com/office/drawing/2014/main" id="{A3EBBF95-4AF9-4559-AAE2-66768670B731}"/>
                  </a:ext>
                </a:extLst>
              </p:cNvPr>
              <p:cNvSpPr txBox="1"/>
              <p:nvPr/>
            </p:nvSpPr>
            <p:spPr>
              <a:xfrm>
                <a:off x="8379545" y="2397427"/>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5" name="TextBox 44">
                <a:extLst>
                  <a:ext uri="{FF2B5EF4-FFF2-40B4-BE49-F238E27FC236}">
                    <a16:creationId xmlns:a16="http://schemas.microsoft.com/office/drawing/2014/main" id="{3D4251F6-5D61-427E-B080-2E0505CAC080}"/>
                  </a:ext>
                </a:extLst>
              </p:cNvPr>
              <p:cNvSpPr txBox="1"/>
              <p:nvPr/>
            </p:nvSpPr>
            <p:spPr>
              <a:xfrm>
                <a:off x="8402199" y="2697915"/>
                <a:ext cx="1972306" cy="452213"/>
              </a:xfrm>
              <a:prstGeom prst="rect">
                <a:avLst/>
              </a:prstGeom>
              <a:noFill/>
            </p:spPr>
            <p:txBody>
              <a:bodyPr wrap="square" lIns="0" tIns="0" rIns="0" bIns="0" rtlCol="0">
                <a:spAutoFit/>
              </a:bodyPr>
              <a:lstStyle/>
              <a:p>
                <a:r>
                  <a:rPr lang="fr-FR" sz="1500"/>
                  <a:t>Soutien général, vélo, </a:t>
                </a:r>
                <a:r>
                  <a:rPr lang="fr-FR" sz="1500" err="1"/>
                  <a:t>tennis,activités</a:t>
                </a:r>
                <a:r>
                  <a:rPr lang="fr-FR" sz="1500"/>
                  <a:t> sportives</a:t>
                </a:r>
                <a:endParaRPr lang="en-US" sz="1500"/>
              </a:p>
            </p:txBody>
          </p:sp>
        </p:grpSp>
        <p:sp>
          <p:nvSpPr>
            <p:cNvPr id="23" name="TextBox 22">
              <a:extLst>
                <a:ext uri="{FF2B5EF4-FFF2-40B4-BE49-F238E27FC236}">
                  <a16:creationId xmlns:a16="http://schemas.microsoft.com/office/drawing/2014/main" id="{2C370078-BC3B-4439-A3B5-DA55DB3FE406}"/>
                </a:ext>
              </a:extLst>
            </p:cNvPr>
            <p:cNvSpPr txBox="1"/>
            <p:nvPr/>
          </p:nvSpPr>
          <p:spPr>
            <a:xfrm>
              <a:off x="7008687" y="2576391"/>
              <a:ext cx="2473984" cy="246221"/>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cxnSp>
          <p:nvCxnSpPr>
            <p:cNvPr id="24" name="Straight Connector 23">
              <a:extLst>
                <a:ext uri="{FF2B5EF4-FFF2-40B4-BE49-F238E27FC236}">
                  <a16:creationId xmlns:a16="http://schemas.microsoft.com/office/drawing/2014/main" id="{62E7F8BA-ECD8-4301-846A-25CE5D3144F8}"/>
                </a:ext>
              </a:extLst>
            </p:cNvPr>
            <p:cNvCxnSpPr>
              <a:cxnSpLocks/>
            </p:cNvCxnSpPr>
            <p:nvPr/>
          </p:nvCxnSpPr>
          <p:spPr>
            <a:xfrm flipH="1">
              <a:off x="6640898" y="1376978"/>
              <a:ext cx="35983" cy="3981968"/>
            </a:xfrm>
            <a:prstGeom prst="line">
              <a:avLst/>
            </a:prstGeom>
            <a:noFill/>
            <a:ln w="31750" cap="flat" cmpd="sng" algn="ctr">
              <a:solidFill>
                <a:srgbClr val="FFCD00"/>
              </a:solidFill>
              <a:prstDash val="solid"/>
              <a:miter lim="800000"/>
            </a:ln>
            <a:effectLst/>
          </p:spPr>
        </p:cxnSp>
        <p:grpSp>
          <p:nvGrpSpPr>
            <p:cNvPr id="25" name="Group 24">
              <a:extLst>
                <a:ext uri="{FF2B5EF4-FFF2-40B4-BE49-F238E27FC236}">
                  <a16:creationId xmlns:a16="http://schemas.microsoft.com/office/drawing/2014/main" id="{01434BE2-69A5-47AF-8033-0712C13A58FD}"/>
                </a:ext>
              </a:extLst>
            </p:cNvPr>
            <p:cNvGrpSpPr/>
            <p:nvPr/>
          </p:nvGrpSpPr>
          <p:grpSpPr>
            <a:xfrm>
              <a:off x="7018184" y="3873510"/>
              <a:ext cx="2665222" cy="549446"/>
              <a:chOff x="8359225" y="4431493"/>
              <a:chExt cx="1992626" cy="538197"/>
            </a:xfrm>
          </p:grpSpPr>
          <p:sp>
            <p:nvSpPr>
              <p:cNvPr id="42" name="TextBox 41">
                <a:extLst>
                  <a:ext uri="{FF2B5EF4-FFF2-40B4-BE49-F238E27FC236}">
                    <a16:creationId xmlns:a16="http://schemas.microsoft.com/office/drawing/2014/main" id="{AA4877CA-A678-442B-92BF-3925C263D57A}"/>
                  </a:ext>
                </a:extLst>
              </p:cNvPr>
              <p:cNvSpPr txBox="1"/>
              <p:nvPr/>
            </p:nvSpPr>
            <p:spPr>
              <a:xfrm>
                <a:off x="8359225" y="4431493"/>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43" name="TextBox 42">
                <a:extLst>
                  <a:ext uri="{FF2B5EF4-FFF2-40B4-BE49-F238E27FC236}">
                    <a16:creationId xmlns:a16="http://schemas.microsoft.com/office/drawing/2014/main" id="{B4591E43-DC73-499D-9BF7-89C9DD353A30}"/>
                  </a:ext>
                </a:extLst>
              </p:cNvPr>
              <p:cNvSpPr txBox="1"/>
              <p:nvPr/>
            </p:nvSpPr>
            <p:spPr>
              <a:xfrm>
                <a:off x="8379545" y="4743584"/>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26" name="TextBox 25">
              <a:extLst>
                <a:ext uri="{FF2B5EF4-FFF2-40B4-BE49-F238E27FC236}">
                  <a16:creationId xmlns:a16="http://schemas.microsoft.com/office/drawing/2014/main" id="{E4C879F9-77A5-4ADC-BDEA-0B95EC95A28F}"/>
                </a:ext>
              </a:extLst>
            </p:cNvPr>
            <p:cNvSpPr txBox="1"/>
            <p:nvPr/>
          </p:nvSpPr>
          <p:spPr>
            <a:xfrm>
              <a:off x="3462665" y="2244382"/>
              <a:ext cx="3251507"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7" name="TextBox 26">
              <a:extLst>
                <a:ext uri="{FF2B5EF4-FFF2-40B4-BE49-F238E27FC236}">
                  <a16:creationId xmlns:a16="http://schemas.microsoft.com/office/drawing/2014/main" id="{F6EEB112-8D83-4165-A6FA-4E9A215D9FE7}"/>
                </a:ext>
              </a:extLst>
            </p:cNvPr>
            <p:cNvSpPr txBox="1"/>
            <p:nvPr/>
          </p:nvSpPr>
          <p:spPr>
            <a:xfrm>
              <a:off x="6928976" y="5164523"/>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8" name="TextBox 27">
              <a:extLst>
                <a:ext uri="{FF2B5EF4-FFF2-40B4-BE49-F238E27FC236}">
                  <a16:creationId xmlns:a16="http://schemas.microsoft.com/office/drawing/2014/main" id="{B8C14FFC-87E7-4D5E-A2CC-45321C33AEE8}"/>
                </a:ext>
              </a:extLst>
            </p:cNvPr>
            <p:cNvSpPr txBox="1"/>
            <p:nvPr/>
          </p:nvSpPr>
          <p:spPr>
            <a:xfrm>
              <a:off x="3330456" y="1278932"/>
              <a:ext cx="3058347" cy="461665"/>
            </a:xfrm>
            <a:prstGeom prst="rect">
              <a:avLst/>
            </a:prstGeom>
            <a:noFill/>
          </p:spPr>
          <p:txBody>
            <a:bodyPr wrap="square" lIns="0" tIns="0" rIns="0" bIns="0" rtlCol="0">
              <a:spAutoFit/>
            </a:bodyPr>
            <a:lstStyle/>
            <a:p>
              <a:r>
                <a:rPr lang="fr-FR" sz="1500" i="1">
                  <a:solidFill>
                    <a:prstClr val="black"/>
                  </a:solidFill>
                  <a:latin typeface="3M Circular TT Bold" panose="020B0804020101010102" pitchFamily="34" charset="0"/>
                  <a:cs typeface="3M Circular TT Bold" panose="020B0804020101010102" pitchFamily="34" charset="0"/>
                </a:rPr>
                <a:t>Conception haute performance pour un soutien actif.</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4" name="TextBox 13">
              <a:extLst>
                <a:ext uri="{FF2B5EF4-FFF2-40B4-BE49-F238E27FC236}">
                  <a16:creationId xmlns:a16="http://schemas.microsoft.com/office/drawing/2014/main" id="{13F4B8CD-59FB-4896-A861-633B7589B1FD}"/>
                </a:ext>
              </a:extLst>
            </p:cNvPr>
            <p:cNvSpPr txBox="1"/>
            <p:nvPr/>
          </p:nvSpPr>
          <p:spPr>
            <a:xfrm>
              <a:off x="7045174" y="2885746"/>
              <a:ext cx="1304925" cy="923330"/>
            </a:xfrm>
            <a:prstGeom prst="rect">
              <a:avLst/>
            </a:prstGeom>
            <a:noFill/>
          </p:spPr>
          <p:txBody>
            <a:bodyPr wrap="square" lIns="0" tIns="0" rIns="0" bIns="0" rtlCol="0">
              <a:spAutoFit/>
            </a:bodyPr>
            <a:lstStyle/>
            <a:p>
              <a:r>
                <a:rPr lang="en-US" sz="1500"/>
                <a:t>Small</a:t>
              </a:r>
            </a:p>
            <a:p>
              <a:r>
                <a:rPr lang="en-US" sz="1500"/>
                <a:t>Medium</a:t>
              </a:r>
            </a:p>
            <a:p>
              <a:r>
                <a:rPr lang="en-US" sz="1500"/>
                <a:t>Large</a:t>
              </a:r>
            </a:p>
            <a:p>
              <a:r>
                <a:rPr lang="en-US" sz="1500"/>
                <a:t>X-Large</a:t>
              </a:r>
            </a:p>
          </p:txBody>
        </p:sp>
        <p:sp>
          <p:nvSpPr>
            <p:cNvPr id="17" name="TextBox 16">
              <a:extLst>
                <a:ext uri="{FF2B5EF4-FFF2-40B4-BE49-F238E27FC236}">
                  <a16:creationId xmlns:a16="http://schemas.microsoft.com/office/drawing/2014/main" id="{8E07F84F-2A1F-47BD-BB4F-6E54BD4A01F9}"/>
                </a:ext>
              </a:extLst>
            </p:cNvPr>
            <p:cNvSpPr txBox="1"/>
            <p:nvPr/>
          </p:nvSpPr>
          <p:spPr>
            <a:xfrm>
              <a:off x="3137296" y="2672923"/>
              <a:ext cx="3251507" cy="2585323"/>
            </a:xfrm>
            <a:prstGeom prst="rect">
              <a:avLst/>
            </a:prstGeom>
            <a:noFill/>
          </p:spPr>
          <p:txBody>
            <a:bodyPr wrap="square" lIns="0" tIns="0" rIns="0" bIns="0" rtlCol="0">
              <a:spAutoFit/>
            </a:bodyPr>
            <a:lstStyle/>
            <a:p>
              <a:pPr marL="342900" indent="-342900">
                <a:buFont typeface="Arial" panose="020B0604020202020204" pitchFamily="34" charset="0"/>
                <a:buChar char="•"/>
              </a:pPr>
              <a:r>
                <a:rPr lang="fr-FR" sz="1500"/>
                <a:t>Conception haute performance pour un soutien actif.</a:t>
              </a:r>
            </a:p>
            <a:p>
              <a:pPr marL="342900" indent="-342900">
                <a:buFont typeface="Arial" panose="020B0604020202020204" pitchFamily="34" charset="0"/>
                <a:buChar char="•"/>
              </a:pPr>
              <a:r>
                <a:rPr lang="fr-FR" sz="1500"/>
                <a:t>Genouillère avec double sangle de précision pour un ajustement optimal.</a:t>
              </a:r>
            </a:p>
            <a:p>
              <a:pPr marL="342900" indent="-342900">
                <a:buFont typeface="Arial" panose="020B0604020202020204" pitchFamily="34" charset="0"/>
                <a:buChar char="•"/>
              </a:pPr>
              <a:r>
                <a:rPr lang="fr-FR" sz="1500"/>
                <a:t>Design avec anneau rotulien, pour le soutien et le confort de la rotule.</a:t>
              </a:r>
            </a:p>
            <a:p>
              <a:pPr marL="342900" indent="-342900">
                <a:buFont typeface="Arial" panose="020B0604020202020204" pitchFamily="34" charset="0"/>
                <a:buChar char="•"/>
              </a:pPr>
              <a:r>
                <a:rPr lang="fr-FR" sz="1500"/>
                <a:t>Mélange unique de matériaux pour soutien ferme, chaleur apaisante et confort</a:t>
              </a:r>
              <a:r>
                <a:rPr lang="fr-FR"/>
                <a:t>.</a:t>
              </a:r>
              <a:endParaRPr lang="en-US" sz="1500"/>
            </a:p>
          </p:txBody>
        </p:sp>
        <p:sp>
          <p:nvSpPr>
            <p:cNvPr id="33" name="Oval 32">
              <a:extLst>
                <a:ext uri="{FF2B5EF4-FFF2-40B4-BE49-F238E27FC236}">
                  <a16:creationId xmlns:a16="http://schemas.microsoft.com/office/drawing/2014/main" id="{DFB1AA21-4C45-4CD0-8BC1-EE7B33158DBC}"/>
                </a:ext>
              </a:extLst>
            </p:cNvPr>
            <p:cNvSpPr/>
            <p:nvPr/>
          </p:nvSpPr>
          <p:spPr>
            <a:xfrm>
              <a:off x="3100593" y="271572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34" name="Oval 33">
              <a:extLst>
                <a:ext uri="{FF2B5EF4-FFF2-40B4-BE49-F238E27FC236}">
                  <a16:creationId xmlns:a16="http://schemas.microsoft.com/office/drawing/2014/main" id="{D9124FBE-8827-458F-962B-FFB44796BA38}"/>
                </a:ext>
              </a:extLst>
            </p:cNvPr>
            <p:cNvSpPr/>
            <p:nvPr/>
          </p:nvSpPr>
          <p:spPr>
            <a:xfrm>
              <a:off x="3100593" y="316768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5" name="Oval 34">
              <a:extLst>
                <a:ext uri="{FF2B5EF4-FFF2-40B4-BE49-F238E27FC236}">
                  <a16:creationId xmlns:a16="http://schemas.microsoft.com/office/drawing/2014/main" id="{1E7B69CF-D123-4004-BCAB-3BC472591DE4}"/>
                </a:ext>
              </a:extLst>
            </p:cNvPr>
            <p:cNvSpPr/>
            <p:nvPr/>
          </p:nvSpPr>
          <p:spPr>
            <a:xfrm>
              <a:off x="3088873" y="383050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6" name="Oval 35">
              <a:extLst>
                <a:ext uri="{FF2B5EF4-FFF2-40B4-BE49-F238E27FC236}">
                  <a16:creationId xmlns:a16="http://schemas.microsoft.com/office/drawing/2014/main" id="{34177B33-6BCB-41FD-8106-F06504E6C6CE}"/>
                </a:ext>
              </a:extLst>
            </p:cNvPr>
            <p:cNvSpPr/>
            <p:nvPr/>
          </p:nvSpPr>
          <p:spPr>
            <a:xfrm>
              <a:off x="3100593" y="4573626"/>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pic>
          <p:nvPicPr>
            <p:cNvPr id="20" name="Picture 19">
              <a:extLst>
                <a:ext uri="{FF2B5EF4-FFF2-40B4-BE49-F238E27FC236}">
                  <a16:creationId xmlns:a16="http://schemas.microsoft.com/office/drawing/2014/main" id="{4E8B1C4E-BB30-4E19-9D9B-1811D7DE02D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35734" y="4340609"/>
              <a:ext cx="480941" cy="719006"/>
            </a:xfrm>
            <a:prstGeom prst="rect">
              <a:avLst/>
            </a:prstGeom>
          </p:spPr>
        </p:pic>
      </p:grpSp>
      <p:grpSp>
        <p:nvGrpSpPr>
          <p:cNvPr id="4" name="Gruppieren 3">
            <a:extLst>
              <a:ext uri="{FF2B5EF4-FFF2-40B4-BE49-F238E27FC236}">
                <a16:creationId xmlns:a16="http://schemas.microsoft.com/office/drawing/2014/main" id="{11BCBF08-9C42-4E13-86AE-1184900E2C11}"/>
              </a:ext>
            </a:extLst>
          </p:cNvPr>
          <p:cNvGrpSpPr/>
          <p:nvPr/>
        </p:nvGrpSpPr>
        <p:grpSpPr>
          <a:xfrm>
            <a:off x="423997" y="1127856"/>
            <a:ext cx="2081078" cy="2348769"/>
            <a:chOff x="185871" y="1813655"/>
            <a:chExt cx="2656935" cy="3836015"/>
          </a:xfrm>
        </p:grpSpPr>
        <p:pic>
          <p:nvPicPr>
            <p:cNvPr id="15" name="Picture 14">
              <a:extLst>
                <a:ext uri="{FF2B5EF4-FFF2-40B4-BE49-F238E27FC236}">
                  <a16:creationId xmlns:a16="http://schemas.microsoft.com/office/drawing/2014/main" id="{82CC3504-FFA1-43A3-903A-DA329F8E7C12}"/>
                </a:ext>
              </a:extLst>
            </p:cNvPr>
            <p:cNvPicPr>
              <a:picLocks/>
            </p:cNvPicPr>
            <p:nvPr/>
          </p:nvPicPr>
          <p:blipFill>
            <a:blip r:embed="rId5"/>
            <a:stretch>
              <a:fillRect/>
            </a:stretch>
          </p:blipFill>
          <p:spPr>
            <a:xfrm>
              <a:off x="185871" y="1813655"/>
              <a:ext cx="2656935" cy="3836015"/>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
          <p:nvSpPr>
            <p:cNvPr id="46" name="Oval 45">
              <a:extLst>
                <a:ext uri="{FF2B5EF4-FFF2-40B4-BE49-F238E27FC236}">
                  <a16:creationId xmlns:a16="http://schemas.microsoft.com/office/drawing/2014/main" id="{72B1BA21-4B67-4CDE-A71E-07D81D54D058}"/>
                </a:ext>
              </a:extLst>
            </p:cNvPr>
            <p:cNvSpPr/>
            <p:nvPr/>
          </p:nvSpPr>
          <p:spPr>
            <a:xfrm>
              <a:off x="1931397" y="423896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47" name="Oval 46">
              <a:extLst>
                <a:ext uri="{FF2B5EF4-FFF2-40B4-BE49-F238E27FC236}">
                  <a16:creationId xmlns:a16="http://schemas.microsoft.com/office/drawing/2014/main" id="{CA2074F0-D92A-43AD-9253-AF4AED3B344E}"/>
                </a:ext>
              </a:extLst>
            </p:cNvPr>
            <p:cNvSpPr/>
            <p:nvPr/>
          </p:nvSpPr>
          <p:spPr>
            <a:xfrm>
              <a:off x="1333501" y="4051151"/>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48" name="Oval 47">
              <a:extLst>
                <a:ext uri="{FF2B5EF4-FFF2-40B4-BE49-F238E27FC236}">
                  <a16:creationId xmlns:a16="http://schemas.microsoft.com/office/drawing/2014/main" id="{AA6CD4AE-7C7A-4CA4-B712-DD9A8BA9B3F4}"/>
                </a:ext>
              </a:extLst>
            </p:cNvPr>
            <p:cNvSpPr/>
            <p:nvPr/>
          </p:nvSpPr>
          <p:spPr>
            <a:xfrm>
              <a:off x="1533654" y="288305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49" name="Oval 48">
              <a:extLst>
                <a:ext uri="{FF2B5EF4-FFF2-40B4-BE49-F238E27FC236}">
                  <a16:creationId xmlns:a16="http://schemas.microsoft.com/office/drawing/2014/main" id="{EB5524F7-9D6C-4750-8CB7-2EF6B8344F22}"/>
                </a:ext>
              </a:extLst>
            </p:cNvPr>
            <p:cNvSpPr/>
            <p:nvPr/>
          </p:nvSpPr>
          <p:spPr>
            <a:xfrm>
              <a:off x="745185" y="248644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8" name="Picture 37" descr="A picture containing drawing&#10;&#10;Description generated with very high confidence">
            <a:extLst>
              <a:ext uri="{FF2B5EF4-FFF2-40B4-BE49-F238E27FC236}">
                <a16:creationId xmlns:a16="http://schemas.microsoft.com/office/drawing/2014/main" id="{E9B1B7F1-DC2E-4BAF-BA69-C1B9F5FD27B7}"/>
              </a:ext>
            </a:extLst>
          </p:cNvPr>
          <p:cNvPicPr>
            <a:picLocks noChangeAspect="1"/>
          </p:cNvPicPr>
          <p:nvPr/>
        </p:nvPicPr>
        <p:blipFill>
          <a:blip r:embed="rId6"/>
          <a:stretch>
            <a:fillRect/>
          </a:stretch>
        </p:blipFill>
        <p:spPr>
          <a:xfrm>
            <a:off x="8521547" y="4215459"/>
            <a:ext cx="632102" cy="944908"/>
          </a:xfrm>
          <a:prstGeom prst="rect">
            <a:avLst/>
          </a:prstGeom>
        </p:spPr>
      </p:pic>
      <p:pic>
        <p:nvPicPr>
          <p:cNvPr id="50" name="Picture 49">
            <a:extLst>
              <a:ext uri="{FF2B5EF4-FFF2-40B4-BE49-F238E27FC236}">
                <a16:creationId xmlns:a16="http://schemas.microsoft.com/office/drawing/2014/main" id="{75950E3D-8AA3-4708-B90E-63E6B8EC9903}"/>
              </a:ext>
            </a:extLst>
          </p:cNvPr>
          <p:cNvPicPr>
            <a:picLocks noChangeAspect="1"/>
          </p:cNvPicPr>
          <p:nvPr/>
        </p:nvPicPr>
        <p:blipFill>
          <a:blip r:embed="rId7"/>
          <a:stretch>
            <a:fillRect/>
          </a:stretch>
        </p:blipFill>
        <p:spPr>
          <a:xfrm>
            <a:off x="7420674" y="4437969"/>
            <a:ext cx="527594" cy="646728"/>
          </a:xfrm>
          <a:prstGeom prst="rect">
            <a:avLst/>
          </a:prstGeom>
        </p:spPr>
      </p:pic>
      <p:pic>
        <p:nvPicPr>
          <p:cNvPr id="6" name="Picture 5">
            <a:extLst>
              <a:ext uri="{FF2B5EF4-FFF2-40B4-BE49-F238E27FC236}">
                <a16:creationId xmlns:a16="http://schemas.microsoft.com/office/drawing/2014/main" id="{A35B3115-4CFC-4746-B636-669BDDD1E643}"/>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9124" y="3554279"/>
            <a:ext cx="1619119" cy="2313121"/>
          </a:xfrm>
          <a:prstGeom prst="rect">
            <a:avLst/>
          </a:prstGeom>
        </p:spPr>
      </p:pic>
      <p:pic>
        <p:nvPicPr>
          <p:cNvPr id="5" name="Grafik 4">
            <a:extLst>
              <a:ext uri="{FF2B5EF4-FFF2-40B4-BE49-F238E27FC236}">
                <a16:creationId xmlns:a16="http://schemas.microsoft.com/office/drawing/2014/main" id="{90FE3E56-9CA0-43D4-893F-62923DFF6026}"/>
              </a:ext>
            </a:extLst>
          </p:cNvPr>
          <p:cNvPicPr>
            <a:picLocks noChangeAspect="1"/>
          </p:cNvPicPr>
          <p:nvPr/>
        </p:nvPicPr>
        <p:blipFill>
          <a:blip r:embed="rId9"/>
          <a:stretch>
            <a:fillRect/>
          </a:stretch>
        </p:blipFill>
        <p:spPr>
          <a:xfrm>
            <a:off x="10035139" y="285750"/>
            <a:ext cx="2156861" cy="5591175"/>
          </a:xfrm>
          <a:prstGeom prst="rect">
            <a:avLst/>
          </a:prstGeom>
        </p:spPr>
      </p:pic>
    </p:spTree>
    <p:extLst>
      <p:ext uri="{BB962C8B-B14F-4D97-AF65-F5344CB8AC3E}">
        <p14:creationId xmlns:p14="http://schemas.microsoft.com/office/powerpoint/2010/main" val="189999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00A2F8-415F-46C6-8C59-B6FC5BDAE061}"/>
              </a:ext>
            </a:extLst>
          </p:cNvPr>
          <p:cNvSpPr>
            <a:spLocks noGrp="1"/>
          </p:cNvSpPr>
          <p:nvPr>
            <p:ph type="body" sz="quarter" idx="10"/>
          </p:nvPr>
        </p:nvSpPr>
        <p:spPr>
          <a:xfrm>
            <a:off x="279411" y="123998"/>
            <a:ext cx="9768217" cy="771525"/>
          </a:xfrm>
        </p:spPr>
        <p:txBody>
          <a:bodyPr/>
          <a:lstStyle/>
          <a:p>
            <a:r>
              <a:rPr lang="en-US" err="1"/>
              <a:t>Genouillère</a:t>
            </a:r>
            <a:r>
              <a:rPr lang="en-US"/>
              <a:t> </a:t>
            </a:r>
            <a:r>
              <a:rPr lang="en-US" err="1"/>
              <a:t>stabilisatrice</a:t>
            </a:r>
            <a:r>
              <a:rPr lang="en-US"/>
              <a:t> </a:t>
            </a:r>
            <a:r>
              <a:rPr lang="en-US">
                <a:solidFill>
                  <a:schemeClr val="tx1">
                    <a:lumMod val="50000"/>
                    <a:lumOff val="50000"/>
                  </a:schemeClr>
                </a:solidFill>
              </a:rPr>
              <a:t>46163</a:t>
            </a:r>
            <a:endParaRPr lang="en-US"/>
          </a:p>
        </p:txBody>
      </p:sp>
      <p:grpSp>
        <p:nvGrpSpPr>
          <p:cNvPr id="3" name="Group 2">
            <a:extLst>
              <a:ext uri="{FF2B5EF4-FFF2-40B4-BE49-F238E27FC236}">
                <a16:creationId xmlns:a16="http://schemas.microsoft.com/office/drawing/2014/main" id="{E06A4D62-F669-4807-8F98-1CBA0A05C3D6}"/>
              </a:ext>
            </a:extLst>
          </p:cNvPr>
          <p:cNvGrpSpPr/>
          <p:nvPr/>
        </p:nvGrpSpPr>
        <p:grpSpPr>
          <a:xfrm>
            <a:off x="2671935" y="1079667"/>
            <a:ext cx="6924314" cy="4863730"/>
            <a:chOff x="1989388" y="1069432"/>
            <a:chExt cx="6924314" cy="4863730"/>
          </a:xfrm>
        </p:grpSpPr>
        <p:sp>
          <p:nvSpPr>
            <p:cNvPr id="20" name="Round Diagonal Corner Rectangle 48">
              <a:extLst>
                <a:ext uri="{FF2B5EF4-FFF2-40B4-BE49-F238E27FC236}">
                  <a16:creationId xmlns:a16="http://schemas.microsoft.com/office/drawing/2014/main" id="{02C3FDB3-324E-4D52-BB41-826FEDCE4CE3}"/>
                </a:ext>
              </a:extLst>
            </p:cNvPr>
            <p:cNvSpPr>
              <a:spLocks noChangeAspect="1"/>
            </p:cNvSpPr>
            <p:nvPr/>
          </p:nvSpPr>
          <p:spPr>
            <a:xfrm>
              <a:off x="1989388" y="106943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0BFB58C2-A2F7-4E59-ABB6-0233EB44EDA2}"/>
                </a:ext>
              </a:extLst>
            </p:cNvPr>
            <p:cNvGrpSpPr/>
            <p:nvPr/>
          </p:nvGrpSpPr>
          <p:grpSpPr>
            <a:xfrm>
              <a:off x="6119044" y="1480812"/>
              <a:ext cx="2668344" cy="1230100"/>
              <a:chOff x="8379545" y="2397427"/>
              <a:chExt cx="1994960" cy="1204915"/>
            </a:xfrm>
          </p:grpSpPr>
          <p:sp>
            <p:nvSpPr>
              <p:cNvPr id="43" name="TextBox 42">
                <a:extLst>
                  <a:ext uri="{FF2B5EF4-FFF2-40B4-BE49-F238E27FC236}">
                    <a16:creationId xmlns:a16="http://schemas.microsoft.com/office/drawing/2014/main" id="{738A5542-65A3-49F1-8263-9C50AD49BE22}"/>
                  </a:ext>
                </a:extLst>
              </p:cNvPr>
              <p:cNvSpPr txBox="1"/>
              <p:nvPr/>
            </p:nvSpPr>
            <p:spPr>
              <a:xfrm>
                <a:off x="8379545" y="2397427"/>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4" name="TextBox 43">
                <a:extLst>
                  <a:ext uri="{FF2B5EF4-FFF2-40B4-BE49-F238E27FC236}">
                    <a16:creationId xmlns:a16="http://schemas.microsoft.com/office/drawing/2014/main" id="{A3200698-E68D-470F-B53C-596D6C965769}"/>
                  </a:ext>
                </a:extLst>
              </p:cNvPr>
              <p:cNvSpPr txBox="1"/>
              <p:nvPr/>
            </p:nvSpPr>
            <p:spPr>
              <a:xfrm>
                <a:off x="8402199" y="2697916"/>
                <a:ext cx="1972306" cy="904426"/>
              </a:xfrm>
              <a:prstGeom prst="rect">
                <a:avLst/>
              </a:prstGeom>
              <a:noFill/>
            </p:spPr>
            <p:txBody>
              <a:bodyPr wrap="square" lIns="0" tIns="0" rIns="0" bIns="0" rtlCol="0">
                <a:spAutoFit/>
              </a:bodyPr>
              <a:lstStyle/>
              <a:p>
                <a:r>
                  <a:rPr lang="en-US" sz="1500" err="1">
                    <a:solidFill>
                      <a:prstClr val="black"/>
                    </a:solidFill>
                    <a:latin typeface="3M Circular TT Book"/>
                  </a:rPr>
                  <a:t>Fournir</a:t>
                </a:r>
                <a:r>
                  <a:rPr lang="en-US" sz="1500">
                    <a:solidFill>
                      <a:prstClr val="black"/>
                    </a:solidFill>
                    <a:latin typeface="3M Circular TT Book"/>
                  </a:rPr>
                  <a:t> un </a:t>
                </a:r>
                <a:r>
                  <a:rPr lang="en-US" sz="1500" err="1">
                    <a:solidFill>
                      <a:prstClr val="black"/>
                    </a:solidFill>
                    <a:latin typeface="3M Circular TT Book"/>
                  </a:rPr>
                  <a:t>soutien</a:t>
                </a:r>
                <a:r>
                  <a:rPr lang="en-US" sz="1500">
                    <a:solidFill>
                      <a:prstClr val="black"/>
                    </a:solidFill>
                    <a:latin typeface="3M Circular TT Book"/>
                  </a:rPr>
                  <a:t> aux </a:t>
                </a:r>
                <a:r>
                  <a:rPr lang="en-US" sz="1500" err="1">
                    <a:solidFill>
                      <a:prstClr val="black"/>
                    </a:solidFill>
                    <a:latin typeface="3M Circular TT Book"/>
                  </a:rPr>
                  <a:t>blessures</a:t>
                </a:r>
                <a:r>
                  <a:rPr lang="en-US" sz="1500">
                    <a:solidFill>
                      <a:prstClr val="black"/>
                    </a:solidFill>
                    <a:latin typeface="3M Circular TT Book"/>
                  </a:rPr>
                  <a:t> </a:t>
                </a:r>
                <a:r>
                  <a:rPr lang="en-US" sz="1500" err="1">
                    <a:solidFill>
                      <a:prstClr val="black"/>
                    </a:solidFill>
                    <a:latin typeface="3M Circular TT Book"/>
                  </a:rPr>
                  <a:t>courantes</a:t>
                </a:r>
                <a:r>
                  <a:rPr lang="en-US" sz="1500">
                    <a:solidFill>
                      <a:prstClr val="black"/>
                    </a:solidFill>
                    <a:latin typeface="3M Circular TT Book"/>
                  </a:rPr>
                  <a:t> </a:t>
                </a:r>
                <a:r>
                  <a:rPr lang="en-US" sz="1500" err="1">
                    <a:solidFill>
                      <a:prstClr val="black"/>
                    </a:solidFill>
                    <a:latin typeface="3M Circular TT Book"/>
                  </a:rPr>
                  <a:t>telles</a:t>
                </a:r>
                <a:r>
                  <a:rPr lang="en-US" sz="1500">
                    <a:solidFill>
                      <a:prstClr val="black"/>
                    </a:solidFill>
                    <a:latin typeface="3M Circular TT Book"/>
                  </a:rPr>
                  <a:t> que les </a:t>
                </a:r>
                <a:r>
                  <a:rPr lang="en-US" sz="1500" err="1">
                    <a:solidFill>
                      <a:prstClr val="black"/>
                    </a:solidFill>
                    <a:latin typeface="3M Circular TT Book"/>
                  </a:rPr>
                  <a:t>entorses</a:t>
                </a:r>
                <a:r>
                  <a:rPr lang="en-US" sz="1500">
                    <a:solidFill>
                      <a:prstClr val="black"/>
                    </a:solidFill>
                    <a:latin typeface="3M Circular TT Book"/>
                  </a:rPr>
                  <a:t> </a:t>
                </a:r>
                <a:r>
                  <a:rPr lang="en-US" sz="1500" err="1">
                    <a:solidFill>
                      <a:prstClr val="black"/>
                    </a:solidFill>
                    <a:latin typeface="3M Circular TT Book"/>
                  </a:rPr>
                  <a:t>ou</a:t>
                </a:r>
                <a:r>
                  <a:rPr lang="en-US" sz="1500">
                    <a:solidFill>
                      <a:prstClr val="black"/>
                    </a:solidFill>
                    <a:latin typeface="3M Circular TT Book"/>
                  </a:rPr>
                  <a:t> les </a:t>
                </a:r>
                <a:r>
                  <a:rPr lang="en-US" sz="1500" err="1">
                    <a:solidFill>
                      <a:prstClr val="black"/>
                    </a:solidFill>
                    <a:latin typeface="3M Circular TT Book"/>
                  </a:rPr>
                  <a:t>foulures</a:t>
                </a:r>
                <a:r>
                  <a:rPr lang="en-US" sz="1500">
                    <a:solidFill>
                      <a:prstClr val="black"/>
                    </a:solidFill>
                    <a:latin typeface="3M Circular TT Book"/>
                  </a:rPr>
                  <a:t>. </a:t>
                </a:r>
                <a:r>
                  <a:rPr lang="en-US" sz="1500" err="1">
                    <a:solidFill>
                      <a:prstClr val="black"/>
                    </a:solidFill>
                    <a:latin typeface="3M Circular TT Book"/>
                  </a:rPr>
                  <a:t>Soutien</a:t>
                </a:r>
                <a:r>
                  <a:rPr lang="en-US" sz="1500">
                    <a:solidFill>
                      <a:prstClr val="black"/>
                    </a:solidFill>
                    <a:latin typeface="3M Circular TT Book"/>
                  </a:rPr>
                  <a:t> </a:t>
                </a:r>
                <a:r>
                  <a:rPr lang="en-US" sz="1500" err="1">
                    <a:solidFill>
                      <a:prstClr val="black"/>
                    </a:solidFill>
                    <a:latin typeface="3M Circular TT Book"/>
                  </a:rPr>
                  <a:t>général</a:t>
                </a:r>
                <a:r>
                  <a:rPr lang="en-US" sz="1500">
                    <a:solidFill>
                      <a:prstClr val="black"/>
                    </a:solidFill>
                    <a:latin typeface="3M Circular TT Book"/>
                  </a:rPr>
                  <a:t>.</a:t>
                </a:r>
              </a:p>
            </p:txBody>
          </p:sp>
        </p:grpSp>
        <p:sp>
          <p:nvSpPr>
            <p:cNvPr id="22" name="TextBox 21">
              <a:extLst>
                <a:ext uri="{FF2B5EF4-FFF2-40B4-BE49-F238E27FC236}">
                  <a16:creationId xmlns:a16="http://schemas.microsoft.com/office/drawing/2014/main" id="{9678EE3C-B6EA-4789-995A-33BDF6A0C6D2}"/>
                </a:ext>
              </a:extLst>
            </p:cNvPr>
            <p:cNvSpPr txBox="1"/>
            <p:nvPr/>
          </p:nvSpPr>
          <p:spPr>
            <a:xfrm>
              <a:off x="6118481" y="2819457"/>
              <a:ext cx="2473984" cy="246221"/>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cxnSp>
          <p:nvCxnSpPr>
            <p:cNvPr id="23" name="Straight Connector 22">
              <a:extLst>
                <a:ext uri="{FF2B5EF4-FFF2-40B4-BE49-F238E27FC236}">
                  <a16:creationId xmlns:a16="http://schemas.microsoft.com/office/drawing/2014/main" id="{7A6BC18E-6FC2-49F4-B890-387A034BC570}"/>
                </a:ext>
              </a:extLst>
            </p:cNvPr>
            <p:cNvCxnSpPr>
              <a:cxnSpLocks/>
            </p:cNvCxnSpPr>
            <p:nvPr/>
          </p:nvCxnSpPr>
          <p:spPr>
            <a:xfrm flipH="1">
              <a:off x="5741758" y="1376978"/>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8E7E239B-8738-4041-92D2-B10DA47F64F7}"/>
                </a:ext>
              </a:extLst>
            </p:cNvPr>
            <p:cNvGrpSpPr/>
            <p:nvPr/>
          </p:nvGrpSpPr>
          <p:grpSpPr>
            <a:xfrm>
              <a:off x="6119044" y="3873510"/>
              <a:ext cx="2665222" cy="549446"/>
              <a:chOff x="8359225" y="4431493"/>
              <a:chExt cx="1992626" cy="538197"/>
            </a:xfrm>
          </p:grpSpPr>
          <p:sp>
            <p:nvSpPr>
              <p:cNvPr id="41" name="TextBox 40">
                <a:extLst>
                  <a:ext uri="{FF2B5EF4-FFF2-40B4-BE49-F238E27FC236}">
                    <a16:creationId xmlns:a16="http://schemas.microsoft.com/office/drawing/2014/main" id="{88C05054-1C80-48CA-8FBC-3E0E6158677E}"/>
                  </a:ext>
                </a:extLst>
              </p:cNvPr>
              <p:cNvSpPr txBox="1"/>
              <p:nvPr/>
            </p:nvSpPr>
            <p:spPr>
              <a:xfrm>
                <a:off x="8359225" y="4431493"/>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42" name="TextBox 41">
                <a:extLst>
                  <a:ext uri="{FF2B5EF4-FFF2-40B4-BE49-F238E27FC236}">
                    <a16:creationId xmlns:a16="http://schemas.microsoft.com/office/drawing/2014/main" id="{05C59C11-94BB-4672-BF48-7D63A21BBF8A}"/>
                  </a:ext>
                </a:extLst>
              </p:cNvPr>
              <p:cNvSpPr txBox="1"/>
              <p:nvPr/>
            </p:nvSpPr>
            <p:spPr>
              <a:xfrm>
                <a:off x="8379545" y="4743584"/>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5D3E0B05-7593-48F9-9DBB-63EFB0886EFD}"/>
                </a:ext>
              </a:extLst>
            </p:cNvPr>
            <p:cNvSpPr txBox="1"/>
            <p:nvPr/>
          </p:nvSpPr>
          <p:spPr>
            <a:xfrm>
              <a:off x="2530938" y="2244382"/>
              <a:ext cx="3084506" cy="461665"/>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0D5DDA0F-9575-4DAE-989C-14D690F84534}"/>
                </a:ext>
              </a:extLst>
            </p:cNvPr>
            <p:cNvSpPr txBox="1"/>
            <p:nvPr/>
          </p:nvSpPr>
          <p:spPr>
            <a:xfrm>
              <a:off x="6029836" y="5164523"/>
              <a:ext cx="2446830" cy="29494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t>Link to product video</a:t>
              </a:r>
            </a:p>
          </p:txBody>
        </p:sp>
        <p:sp>
          <p:nvSpPr>
            <p:cNvPr id="27" name="TextBox 26">
              <a:extLst>
                <a:ext uri="{FF2B5EF4-FFF2-40B4-BE49-F238E27FC236}">
                  <a16:creationId xmlns:a16="http://schemas.microsoft.com/office/drawing/2014/main" id="{EBBD1161-5FAD-4643-872D-9585390D6226}"/>
                </a:ext>
              </a:extLst>
            </p:cNvPr>
            <p:cNvSpPr txBox="1"/>
            <p:nvPr/>
          </p:nvSpPr>
          <p:spPr>
            <a:xfrm>
              <a:off x="2518868" y="1319649"/>
              <a:ext cx="3058347"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stabilisation</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latérale</a:t>
              </a:r>
              <a:r>
                <a:rPr lang="en-US" sz="1500" i="1">
                  <a:solidFill>
                    <a:prstClr val="black"/>
                  </a:solidFill>
                  <a:latin typeface="3M Circular TT Bold" panose="020B0804020101010102" pitchFamily="34" charset="0"/>
                  <a:cs typeface="3M Circular TT Bold" panose="020B0804020101010102" pitchFamily="34" charset="0"/>
                </a:rPr>
                <a:t> et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compression </a:t>
              </a:r>
              <a:r>
                <a:rPr lang="en-US" sz="1500" i="1" err="1">
                  <a:solidFill>
                    <a:prstClr val="black"/>
                  </a:solidFill>
                  <a:latin typeface="3M Circular TT Bold" panose="020B0804020101010102" pitchFamily="34" charset="0"/>
                  <a:cs typeface="3M Circular TT Bold" panose="020B0804020101010102" pitchFamily="34" charset="0"/>
                </a:rPr>
                <a:t>immédiate</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35" name="TextBox 34">
              <a:extLst>
                <a:ext uri="{FF2B5EF4-FFF2-40B4-BE49-F238E27FC236}">
                  <a16:creationId xmlns:a16="http://schemas.microsoft.com/office/drawing/2014/main" id="{4970DEB1-ABCA-40C0-B209-69FDFCD3F472}"/>
                </a:ext>
              </a:extLst>
            </p:cNvPr>
            <p:cNvSpPr txBox="1"/>
            <p:nvPr/>
          </p:nvSpPr>
          <p:spPr>
            <a:xfrm>
              <a:off x="6146034" y="3083815"/>
              <a:ext cx="1304925" cy="692497"/>
            </a:xfrm>
            <a:prstGeom prst="rect">
              <a:avLst/>
            </a:prstGeom>
            <a:noFill/>
          </p:spPr>
          <p:txBody>
            <a:bodyPr wrap="square" lIns="0" tIns="0" rIns="0" bIns="0" rtlCol="0">
              <a:spAutoFit/>
            </a:bodyPr>
            <a:lstStyle/>
            <a:p>
              <a:r>
                <a:rPr lang="en-US" sz="1500"/>
                <a:t>Small</a:t>
              </a:r>
            </a:p>
            <a:p>
              <a:r>
                <a:rPr lang="en-US" sz="1500"/>
                <a:t>Medium</a:t>
              </a:r>
            </a:p>
            <a:p>
              <a:r>
                <a:rPr lang="en-US" sz="1500"/>
                <a:t>Large</a:t>
              </a:r>
            </a:p>
          </p:txBody>
        </p:sp>
        <p:sp>
          <p:nvSpPr>
            <p:cNvPr id="17" name="TextBox 16">
              <a:extLst>
                <a:ext uri="{FF2B5EF4-FFF2-40B4-BE49-F238E27FC236}">
                  <a16:creationId xmlns:a16="http://schemas.microsoft.com/office/drawing/2014/main" id="{CD46B4AA-9101-4599-B8D3-44235764CBE1}"/>
                </a:ext>
              </a:extLst>
            </p:cNvPr>
            <p:cNvSpPr txBox="1"/>
            <p:nvPr/>
          </p:nvSpPr>
          <p:spPr>
            <a:xfrm>
              <a:off x="2234441" y="2654914"/>
              <a:ext cx="3543300" cy="3000821"/>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b="1">
                  <a:solidFill>
                    <a:schemeClr val="accent3">
                      <a:lumMod val="50000"/>
                    </a:schemeClr>
                  </a:solidFill>
                </a:rPr>
                <a:t>Un  </a:t>
              </a:r>
              <a:r>
                <a:rPr lang="en-US" sz="1500" b="1" err="1">
                  <a:solidFill>
                    <a:schemeClr val="accent3">
                      <a:lumMod val="50000"/>
                    </a:schemeClr>
                  </a:solidFill>
                </a:rPr>
                <a:t>matériau</a:t>
              </a:r>
              <a:r>
                <a:rPr lang="en-US" sz="1500" b="1">
                  <a:solidFill>
                    <a:schemeClr val="accent3">
                      <a:lumMod val="50000"/>
                    </a:schemeClr>
                  </a:solidFill>
                </a:rPr>
                <a:t> extensible dans 4 directions </a:t>
              </a:r>
              <a:r>
                <a:rPr lang="en-US" sz="1500"/>
                <a:t>qui </a:t>
              </a:r>
              <a:r>
                <a:rPr lang="en-US" sz="1500" err="1"/>
                <a:t>permet</a:t>
              </a:r>
              <a:r>
                <a:rPr lang="en-US" sz="1500"/>
                <a:t> le </a:t>
              </a:r>
              <a:r>
                <a:rPr lang="en-US" sz="1500" err="1"/>
                <a:t>maintien</a:t>
              </a:r>
              <a:r>
                <a:rPr lang="en-US" sz="1500"/>
                <a:t> </a:t>
              </a:r>
              <a:r>
                <a:rPr lang="en-US" sz="1500" err="1"/>
                <a:t>en</a:t>
              </a:r>
              <a:r>
                <a:rPr lang="en-US" sz="1500"/>
                <a:t> place de la </a:t>
              </a:r>
              <a:r>
                <a:rPr lang="en-US" sz="1500" err="1"/>
                <a:t>genouillère</a:t>
              </a:r>
              <a:r>
                <a:rPr lang="en-US" sz="1500"/>
                <a:t>. </a:t>
              </a:r>
            </a:p>
            <a:p>
              <a:pPr marL="342900" indent="-342900">
                <a:buFont typeface="Arial" panose="020B0604020202020204" pitchFamily="34" charset="0"/>
                <a:buChar char="•"/>
              </a:pPr>
              <a:r>
                <a:rPr lang="en-US" sz="1500"/>
                <a:t>Conception avec </a:t>
              </a:r>
              <a:r>
                <a:rPr lang="en-US" sz="1500" err="1"/>
                <a:t>ouverture</a:t>
              </a:r>
              <a:r>
                <a:rPr lang="en-US" sz="1500"/>
                <a:t> </a:t>
              </a:r>
              <a:r>
                <a:rPr lang="en-US" sz="1500" b="1">
                  <a:solidFill>
                    <a:schemeClr val="accent3">
                      <a:lumMod val="50000"/>
                    </a:schemeClr>
                  </a:solidFill>
                </a:rPr>
                <a:t>pour </a:t>
              </a:r>
              <a:r>
                <a:rPr lang="en-US" sz="1500" b="1" err="1">
                  <a:solidFill>
                    <a:schemeClr val="accent3">
                      <a:lumMod val="50000"/>
                    </a:schemeClr>
                  </a:solidFill>
                </a:rPr>
                <a:t>soutien</a:t>
              </a:r>
              <a:r>
                <a:rPr lang="en-US" sz="1500" b="1">
                  <a:solidFill>
                    <a:schemeClr val="accent3">
                      <a:lumMod val="50000"/>
                    </a:schemeClr>
                  </a:solidFill>
                </a:rPr>
                <a:t> de la </a:t>
              </a:r>
              <a:r>
                <a:rPr lang="en-US" sz="1500" b="1" err="1">
                  <a:solidFill>
                    <a:schemeClr val="accent3">
                      <a:lumMod val="50000"/>
                    </a:schemeClr>
                  </a:solidFill>
                </a:rPr>
                <a:t>rotule</a:t>
              </a:r>
              <a:endParaRPr lang="en-US" sz="1500" b="1">
                <a:solidFill>
                  <a:schemeClr val="accent3">
                    <a:lumMod val="50000"/>
                  </a:schemeClr>
                </a:solidFill>
              </a:endParaRPr>
            </a:p>
            <a:p>
              <a:pPr marL="342900" indent="-342900">
                <a:buFont typeface="Arial" panose="020B0604020202020204" pitchFamily="34" charset="0"/>
                <a:buChar char="•"/>
              </a:pPr>
              <a:r>
                <a:rPr lang="en-US" sz="1500" b="1">
                  <a:solidFill>
                    <a:schemeClr val="accent3">
                      <a:lumMod val="50000"/>
                    </a:schemeClr>
                  </a:solidFill>
                </a:rPr>
                <a:t>Les </a:t>
              </a:r>
              <a:r>
                <a:rPr lang="en-US" sz="1500" b="1" err="1">
                  <a:solidFill>
                    <a:schemeClr val="accent3">
                      <a:lumMod val="50000"/>
                    </a:schemeClr>
                  </a:solidFill>
                </a:rPr>
                <a:t>stabilisateurs</a:t>
              </a:r>
              <a:r>
                <a:rPr lang="en-US" sz="1500" b="1">
                  <a:solidFill>
                    <a:schemeClr val="accent3">
                      <a:lumMod val="50000"/>
                    </a:schemeClr>
                  </a:solidFill>
                </a:rPr>
                <a:t> </a:t>
              </a:r>
              <a:r>
                <a:rPr lang="en-US" sz="1500" b="1" err="1">
                  <a:solidFill>
                    <a:schemeClr val="accent3">
                      <a:lumMod val="50000"/>
                    </a:schemeClr>
                  </a:solidFill>
                </a:rPr>
                <a:t>latéraux</a:t>
              </a:r>
              <a:r>
                <a:rPr lang="en-US" sz="1500" b="1">
                  <a:solidFill>
                    <a:schemeClr val="accent3">
                      <a:lumMod val="50000"/>
                    </a:schemeClr>
                  </a:solidFill>
                </a:rPr>
                <a:t> </a:t>
              </a:r>
              <a:r>
                <a:rPr lang="en-US" sz="1500" err="1"/>
                <a:t>fournissent</a:t>
              </a:r>
              <a:r>
                <a:rPr lang="en-US" sz="1500"/>
                <a:t> </a:t>
              </a:r>
              <a:r>
                <a:rPr lang="en-US" sz="1500" err="1"/>
                <a:t>une</a:t>
              </a:r>
              <a:r>
                <a:rPr lang="en-US" sz="1500"/>
                <a:t> </a:t>
              </a:r>
              <a:r>
                <a:rPr lang="en-US" sz="1500" err="1"/>
                <a:t>stabilité</a:t>
              </a:r>
              <a:r>
                <a:rPr lang="en-US" sz="1500"/>
                <a:t> </a:t>
              </a:r>
              <a:r>
                <a:rPr lang="en-US" sz="1500" err="1"/>
                <a:t>supplémentaire</a:t>
              </a:r>
              <a:r>
                <a:rPr lang="en-US" sz="1500"/>
                <a:t> sans limiter les </a:t>
              </a:r>
              <a:r>
                <a:rPr lang="en-US" sz="1500" err="1"/>
                <a:t>mouvements</a:t>
              </a:r>
              <a:r>
                <a:rPr lang="en-US" sz="1500"/>
                <a:t>. </a:t>
              </a:r>
            </a:p>
            <a:p>
              <a:pPr marL="342900" indent="-342900">
                <a:buFont typeface="Arial" panose="020B0604020202020204" pitchFamily="34" charset="0"/>
                <a:buChar char="•"/>
              </a:pPr>
              <a:r>
                <a:rPr lang="en-US" sz="1500" b="1" err="1">
                  <a:solidFill>
                    <a:schemeClr val="accent3">
                      <a:lumMod val="50000"/>
                    </a:schemeClr>
                  </a:solidFill>
                </a:rPr>
                <a:t>Panneau</a:t>
              </a:r>
              <a:r>
                <a:rPr lang="en-US" sz="1500" b="1">
                  <a:solidFill>
                    <a:schemeClr val="accent3">
                      <a:lumMod val="50000"/>
                    </a:schemeClr>
                  </a:solidFill>
                </a:rPr>
                <a:t> de </a:t>
              </a:r>
              <a:r>
                <a:rPr lang="en-US" sz="1500" b="1" err="1">
                  <a:solidFill>
                    <a:schemeClr val="accent3">
                      <a:lumMod val="50000"/>
                    </a:schemeClr>
                  </a:solidFill>
                </a:rPr>
                <a:t>confort</a:t>
              </a:r>
              <a:r>
                <a:rPr lang="en-US" sz="1500" b="1">
                  <a:solidFill>
                    <a:schemeClr val="accent3">
                      <a:lumMod val="50000"/>
                    </a:schemeClr>
                  </a:solidFill>
                </a:rPr>
                <a:t> </a:t>
              </a:r>
              <a:r>
                <a:rPr lang="en-US" sz="1500"/>
                <a:t>qui </a:t>
              </a:r>
              <a:r>
                <a:rPr lang="en-US" sz="1500" err="1"/>
                <a:t>évite</a:t>
              </a:r>
              <a:r>
                <a:rPr lang="en-US" sz="1500"/>
                <a:t> les </a:t>
              </a:r>
              <a:r>
                <a:rPr lang="en-US" sz="1500" err="1"/>
                <a:t>plis</a:t>
              </a:r>
              <a:r>
                <a:rPr lang="en-US" sz="1500"/>
                <a:t> à </a:t>
              </a:r>
              <a:r>
                <a:rPr lang="en-US" sz="1500" err="1"/>
                <a:t>l’arrière</a:t>
              </a:r>
              <a:r>
                <a:rPr lang="en-US" sz="1500"/>
                <a:t> du </a:t>
              </a:r>
              <a:r>
                <a:rPr lang="en-US" sz="1500" err="1"/>
                <a:t>genou</a:t>
              </a:r>
              <a:r>
                <a:rPr lang="en-US" sz="1500"/>
                <a:t>. </a:t>
              </a:r>
            </a:p>
            <a:p>
              <a:pPr marL="342900" indent="-342900">
                <a:buFont typeface="Arial" panose="020B0604020202020204" pitchFamily="34" charset="0"/>
                <a:buChar char="•"/>
              </a:pPr>
              <a:r>
                <a:rPr lang="en-US" sz="1500"/>
                <a:t>Design </a:t>
              </a:r>
              <a:r>
                <a:rPr lang="en-US" sz="1500" err="1"/>
                <a:t>profilé</a:t>
              </a:r>
              <a:r>
                <a:rPr lang="en-US" sz="1500"/>
                <a:t> our un </a:t>
              </a:r>
              <a:r>
                <a:rPr lang="en-US" sz="1500" err="1"/>
                <a:t>ajustement</a:t>
              </a:r>
              <a:r>
                <a:rPr lang="en-US" sz="1500"/>
                <a:t> optimal</a:t>
              </a:r>
            </a:p>
          </p:txBody>
        </p:sp>
        <p:sp>
          <p:nvSpPr>
            <p:cNvPr id="29" name="Oval 28">
              <a:extLst>
                <a:ext uri="{FF2B5EF4-FFF2-40B4-BE49-F238E27FC236}">
                  <a16:creationId xmlns:a16="http://schemas.microsoft.com/office/drawing/2014/main" id="{37F76478-5C0F-4161-A9F9-C83532434CC3}"/>
                </a:ext>
              </a:extLst>
            </p:cNvPr>
            <p:cNvSpPr/>
            <p:nvPr/>
          </p:nvSpPr>
          <p:spPr>
            <a:xfrm>
              <a:off x="2201453" y="269650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30" name="Oval 29">
              <a:extLst>
                <a:ext uri="{FF2B5EF4-FFF2-40B4-BE49-F238E27FC236}">
                  <a16:creationId xmlns:a16="http://schemas.microsoft.com/office/drawing/2014/main" id="{990ED451-2C00-4DF0-8394-7382E518266B}"/>
                </a:ext>
              </a:extLst>
            </p:cNvPr>
            <p:cNvSpPr/>
            <p:nvPr/>
          </p:nvSpPr>
          <p:spPr>
            <a:xfrm>
              <a:off x="2201453" y="3397099"/>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1" name="Oval 30">
              <a:extLst>
                <a:ext uri="{FF2B5EF4-FFF2-40B4-BE49-F238E27FC236}">
                  <a16:creationId xmlns:a16="http://schemas.microsoft.com/office/drawing/2014/main" id="{90A6882B-D835-4D3C-8F31-2FF7490F4EB2}"/>
                </a:ext>
              </a:extLst>
            </p:cNvPr>
            <p:cNvSpPr/>
            <p:nvPr/>
          </p:nvSpPr>
          <p:spPr>
            <a:xfrm>
              <a:off x="2217923" y="3829235"/>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2" name="Oval 31">
              <a:extLst>
                <a:ext uri="{FF2B5EF4-FFF2-40B4-BE49-F238E27FC236}">
                  <a16:creationId xmlns:a16="http://schemas.microsoft.com/office/drawing/2014/main" id="{B7E86D5A-4A6B-4AFF-8439-384CB9898559}"/>
                </a:ext>
              </a:extLst>
            </p:cNvPr>
            <p:cNvSpPr/>
            <p:nvPr/>
          </p:nvSpPr>
          <p:spPr>
            <a:xfrm>
              <a:off x="2201453" y="477696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33" name="Oval 32">
              <a:extLst>
                <a:ext uri="{FF2B5EF4-FFF2-40B4-BE49-F238E27FC236}">
                  <a16:creationId xmlns:a16="http://schemas.microsoft.com/office/drawing/2014/main" id="{C621C483-4922-43D2-8D41-D1C0CF97DFFC}"/>
                </a:ext>
              </a:extLst>
            </p:cNvPr>
            <p:cNvSpPr/>
            <p:nvPr/>
          </p:nvSpPr>
          <p:spPr>
            <a:xfrm>
              <a:off x="2213080" y="519814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5</a:t>
              </a:r>
            </a:p>
          </p:txBody>
        </p:sp>
      </p:grpSp>
      <p:grpSp>
        <p:nvGrpSpPr>
          <p:cNvPr id="4" name="Gruppieren 3">
            <a:extLst>
              <a:ext uri="{FF2B5EF4-FFF2-40B4-BE49-F238E27FC236}">
                <a16:creationId xmlns:a16="http://schemas.microsoft.com/office/drawing/2014/main" id="{7DBDD8AE-C810-451B-BBE5-4A37153B758E}"/>
              </a:ext>
            </a:extLst>
          </p:cNvPr>
          <p:cNvGrpSpPr/>
          <p:nvPr/>
        </p:nvGrpSpPr>
        <p:grpSpPr>
          <a:xfrm>
            <a:off x="362721" y="1158222"/>
            <a:ext cx="1780404" cy="3204228"/>
            <a:chOff x="76971" y="996296"/>
            <a:chExt cx="2238986" cy="4763801"/>
          </a:xfrm>
        </p:grpSpPr>
        <p:pic>
          <p:nvPicPr>
            <p:cNvPr id="15" name="Picture 14">
              <a:extLst>
                <a:ext uri="{FF2B5EF4-FFF2-40B4-BE49-F238E27FC236}">
                  <a16:creationId xmlns:a16="http://schemas.microsoft.com/office/drawing/2014/main" id="{67C6C59E-F14C-4730-9B54-AAA3EDBAADBF}"/>
                </a:ext>
              </a:extLst>
            </p:cNvPr>
            <p:cNvPicPr>
              <a:picLocks noChangeAspect="1"/>
            </p:cNvPicPr>
            <p:nvPr/>
          </p:nvPicPr>
          <p:blipFill>
            <a:blip r:embed="rId3"/>
            <a:stretch>
              <a:fillRect/>
            </a:stretch>
          </p:blipFill>
          <p:spPr>
            <a:xfrm>
              <a:off x="76971" y="996296"/>
              <a:ext cx="2238986" cy="4763801"/>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
          <p:nvSpPr>
            <p:cNvPr id="45" name="Oval 44">
              <a:extLst>
                <a:ext uri="{FF2B5EF4-FFF2-40B4-BE49-F238E27FC236}">
                  <a16:creationId xmlns:a16="http://schemas.microsoft.com/office/drawing/2014/main" id="{BA3E9BAC-44F1-4610-8DC6-27F781BD39A5}"/>
                </a:ext>
              </a:extLst>
            </p:cNvPr>
            <p:cNvSpPr/>
            <p:nvPr/>
          </p:nvSpPr>
          <p:spPr>
            <a:xfrm>
              <a:off x="1744926" y="418571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800">
                  <a:solidFill>
                    <a:schemeClr val="tx1"/>
                  </a:solidFill>
                </a:rPr>
                <a:t>3</a:t>
              </a:r>
              <a:endParaRPr lang="en-US" sz="1000">
                <a:solidFill>
                  <a:schemeClr val="tx1"/>
                </a:solidFill>
              </a:endParaRPr>
            </a:p>
          </p:txBody>
        </p:sp>
        <p:sp>
          <p:nvSpPr>
            <p:cNvPr id="46" name="Oval 45">
              <a:extLst>
                <a:ext uri="{FF2B5EF4-FFF2-40B4-BE49-F238E27FC236}">
                  <a16:creationId xmlns:a16="http://schemas.microsoft.com/office/drawing/2014/main" id="{2D55F292-962D-48A6-80D6-69D6E373569F}"/>
                </a:ext>
              </a:extLst>
            </p:cNvPr>
            <p:cNvSpPr/>
            <p:nvPr/>
          </p:nvSpPr>
          <p:spPr>
            <a:xfrm>
              <a:off x="2012935" y="3442952"/>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800">
                  <a:solidFill>
                    <a:schemeClr val="tx1"/>
                  </a:solidFill>
                </a:rPr>
                <a:t>4</a:t>
              </a:r>
            </a:p>
          </p:txBody>
        </p:sp>
        <p:sp>
          <p:nvSpPr>
            <p:cNvPr id="47" name="Oval 46">
              <a:extLst>
                <a:ext uri="{FF2B5EF4-FFF2-40B4-BE49-F238E27FC236}">
                  <a16:creationId xmlns:a16="http://schemas.microsoft.com/office/drawing/2014/main" id="{E5D736CA-5DFA-4436-96F1-67C01386CD7E}"/>
                </a:ext>
              </a:extLst>
            </p:cNvPr>
            <p:cNvSpPr/>
            <p:nvPr/>
          </p:nvSpPr>
          <p:spPr>
            <a:xfrm>
              <a:off x="488274" y="281149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800">
                  <a:solidFill>
                    <a:schemeClr val="tx1"/>
                  </a:solidFill>
                </a:rPr>
                <a:t>5</a:t>
              </a:r>
              <a:endParaRPr lang="en-US" sz="1000">
                <a:solidFill>
                  <a:schemeClr val="tx1"/>
                </a:solidFill>
              </a:endParaRPr>
            </a:p>
          </p:txBody>
        </p:sp>
        <p:sp>
          <p:nvSpPr>
            <p:cNvPr id="50" name="Oval 49">
              <a:extLst>
                <a:ext uri="{FF2B5EF4-FFF2-40B4-BE49-F238E27FC236}">
                  <a16:creationId xmlns:a16="http://schemas.microsoft.com/office/drawing/2014/main" id="{A6A00187-6515-4F2E-8A57-58A56BC02CAD}"/>
                </a:ext>
              </a:extLst>
            </p:cNvPr>
            <p:cNvSpPr/>
            <p:nvPr/>
          </p:nvSpPr>
          <p:spPr>
            <a:xfrm>
              <a:off x="1247440" y="2650758"/>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800">
                  <a:solidFill>
                    <a:schemeClr val="tx1"/>
                  </a:solidFill>
                </a:rPr>
                <a:t>1</a:t>
              </a:r>
            </a:p>
          </p:txBody>
        </p:sp>
        <p:sp>
          <p:nvSpPr>
            <p:cNvPr id="51" name="Oval 50">
              <a:extLst>
                <a:ext uri="{FF2B5EF4-FFF2-40B4-BE49-F238E27FC236}">
                  <a16:creationId xmlns:a16="http://schemas.microsoft.com/office/drawing/2014/main" id="{F3A1B9EB-5CAE-4252-9051-8B871B69B5D1}"/>
                </a:ext>
              </a:extLst>
            </p:cNvPr>
            <p:cNvSpPr/>
            <p:nvPr/>
          </p:nvSpPr>
          <p:spPr>
            <a:xfrm>
              <a:off x="814688" y="3511532"/>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grpSp>
      <p:pic>
        <p:nvPicPr>
          <p:cNvPr id="48" name="Picture 47" descr="A picture containing drawing&#10;&#10;Description generated with very high confidence">
            <a:extLst>
              <a:ext uri="{FF2B5EF4-FFF2-40B4-BE49-F238E27FC236}">
                <a16:creationId xmlns:a16="http://schemas.microsoft.com/office/drawing/2014/main" id="{0ECB9CA3-8508-48A7-91D6-30C2DC4A45C2}"/>
              </a:ext>
            </a:extLst>
          </p:cNvPr>
          <p:cNvPicPr>
            <a:picLocks noChangeAspect="1"/>
          </p:cNvPicPr>
          <p:nvPr/>
        </p:nvPicPr>
        <p:blipFill>
          <a:blip r:embed="rId4"/>
          <a:stretch>
            <a:fillRect/>
          </a:stretch>
        </p:blipFill>
        <p:spPr>
          <a:xfrm>
            <a:off x="7859978" y="4241596"/>
            <a:ext cx="632102" cy="944908"/>
          </a:xfrm>
          <a:prstGeom prst="rect">
            <a:avLst/>
          </a:prstGeom>
        </p:spPr>
      </p:pic>
      <p:pic>
        <p:nvPicPr>
          <p:cNvPr id="49" name="Picture 48">
            <a:extLst>
              <a:ext uri="{FF2B5EF4-FFF2-40B4-BE49-F238E27FC236}">
                <a16:creationId xmlns:a16="http://schemas.microsoft.com/office/drawing/2014/main" id="{EED8EDB3-73D3-47C2-8004-B2C764BC831B}"/>
              </a:ext>
            </a:extLst>
          </p:cNvPr>
          <p:cNvPicPr>
            <a:picLocks noChangeAspect="1"/>
          </p:cNvPicPr>
          <p:nvPr/>
        </p:nvPicPr>
        <p:blipFill>
          <a:blip r:embed="rId5"/>
          <a:stretch>
            <a:fillRect/>
          </a:stretch>
        </p:blipFill>
        <p:spPr>
          <a:xfrm>
            <a:off x="7102261" y="4491305"/>
            <a:ext cx="527594" cy="646728"/>
          </a:xfrm>
          <a:prstGeom prst="rect">
            <a:avLst/>
          </a:prstGeom>
        </p:spPr>
      </p:pic>
      <p:pic>
        <p:nvPicPr>
          <p:cNvPr id="52" name="Picture 51">
            <a:extLst>
              <a:ext uri="{FF2B5EF4-FFF2-40B4-BE49-F238E27FC236}">
                <a16:creationId xmlns:a16="http://schemas.microsoft.com/office/drawing/2014/main" id="{D0700F04-B174-45B9-BFBB-8DCEB5EFE4FE}"/>
              </a:ext>
            </a:extLst>
          </p:cNvPr>
          <p:cNvPicPr>
            <a:picLocks noChangeAspect="1"/>
          </p:cNvPicPr>
          <p:nvPr/>
        </p:nvPicPr>
        <p:blipFill>
          <a:blip r:embed="rId5"/>
          <a:stretch>
            <a:fillRect/>
          </a:stretch>
        </p:blipFill>
        <p:spPr>
          <a:xfrm>
            <a:off x="7254661" y="4643705"/>
            <a:ext cx="527594" cy="646728"/>
          </a:xfrm>
          <a:prstGeom prst="rect">
            <a:avLst/>
          </a:prstGeom>
        </p:spPr>
      </p:pic>
      <p:pic>
        <p:nvPicPr>
          <p:cNvPr id="6" name="Picture 5">
            <a:extLst>
              <a:ext uri="{FF2B5EF4-FFF2-40B4-BE49-F238E27FC236}">
                <a16:creationId xmlns:a16="http://schemas.microsoft.com/office/drawing/2014/main" id="{8BCD44B6-E022-4A35-8A6F-4D3B952C8D0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6457" y="3632903"/>
            <a:ext cx="1657426" cy="2367847"/>
          </a:xfrm>
          <a:prstGeom prst="rect">
            <a:avLst/>
          </a:prstGeom>
        </p:spPr>
      </p:pic>
      <p:pic>
        <p:nvPicPr>
          <p:cNvPr id="5" name="Grafik 4">
            <a:extLst>
              <a:ext uri="{FF2B5EF4-FFF2-40B4-BE49-F238E27FC236}">
                <a16:creationId xmlns:a16="http://schemas.microsoft.com/office/drawing/2014/main" id="{1D66091E-5F19-4C83-AFE4-DE5EB156C0DA}"/>
              </a:ext>
            </a:extLst>
          </p:cNvPr>
          <p:cNvPicPr>
            <a:picLocks noChangeAspect="1"/>
          </p:cNvPicPr>
          <p:nvPr/>
        </p:nvPicPr>
        <p:blipFill>
          <a:blip r:embed="rId7"/>
          <a:stretch>
            <a:fillRect/>
          </a:stretch>
        </p:blipFill>
        <p:spPr>
          <a:xfrm>
            <a:off x="10058434" y="1057275"/>
            <a:ext cx="2133565" cy="4852987"/>
          </a:xfrm>
          <a:prstGeom prst="rect">
            <a:avLst/>
          </a:prstGeom>
        </p:spPr>
      </p:pic>
    </p:spTree>
    <p:extLst>
      <p:ext uri="{BB962C8B-B14F-4D97-AF65-F5344CB8AC3E}">
        <p14:creationId xmlns:p14="http://schemas.microsoft.com/office/powerpoint/2010/main" val="428690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err="1"/>
              <a:t>Genouillère</a:t>
            </a:r>
            <a:r>
              <a:rPr lang="en-US"/>
              <a:t> avec </a:t>
            </a:r>
            <a:r>
              <a:rPr lang="en-US" err="1"/>
              <a:t>Charnière</a:t>
            </a:r>
            <a:r>
              <a:rPr lang="en-US"/>
              <a:t> </a:t>
            </a:r>
            <a:r>
              <a:rPr lang="en-US">
                <a:solidFill>
                  <a:schemeClr val="tx1">
                    <a:lumMod val="50000"/>
                    <a:lumOff val="50000"/>
                  </a:schemeClr>
                </a:solidFill>
              </a:rPr>
              <a:t>48579</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458033" y="873432"/>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235452"/>
              <a:chOff x="8379545" y="2391714"/>
              <a:chExt cx="1972306" cy="1210158"/>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904426"/>
              </a:xfrm>
              <a:prstGeom prst="rect">
                <a:avLst/>
              </a:prstGeom>
              <a:noFill/>
            </p:spPr>
            <p:txBody>
              <a:bodyPr wrap="square" lIns="0" tIns="0" rIns="0" bIns="0" rtlCol="0">
                <a:spAutoFit/>
              </a:bodyPr>
              <a:lstStyle/>
              <a:p>
                <a:r>
                  <a:rPr lang="en-US" sz="1500" err="1">
                    <a:solidFill>
                      <a:prstClr val="black"/>
                    </a:solidFill>
                    <a:latin typeface="3M Circular TT Book"/>
                  </a:rPr>
                  <a:t>Fournir</a:t>
                </a:r>
                <a:r>
                  <a:rPr lang="en-US" sz="1500">
                    <a:solidFill>
                      <a:prstClr val="black"/>
                    </a:solidFill>
                    <a:latin typeface="3M Circular TT Book"/>
                  </a:rPr>
                  <a:t> un </a:t>
                </a:r>
                <a:r>
                  <a:rPr lang="en-US" sz="1500" err="1">
                    <a:solidFill>
                      <a:prstClr val="black"/>
                    </a:solidFill>
                    <a:latin typeface="3M Circular TT Book"/>
                  </a:rPr>
                  <a:t>soutien</a:t>
                </a:r>
                <a:r>
                  <a:rPr lang="en-US" sz="1500">
                    <a:solidFill>
                      <a:prstClr val="black"/>
                    </a:solidFill>
                    <a:latin typeface="3M Circular TT Book"/>
                  </a:rPr>
                  <a:t> aux </a:t>
                </a:r>
                <a:r>
                  <a:rPr lang="en-US" sz="1500" err="1">
                    <a:solidFill>
                      <a:prstClr val="black"/>
                    </a:solidFill>
                    <a:latin typeface="3M Circular TT Book"/>
                  </a:rPr>
                  <a:t>blessures</a:t>
                </a:r>
                <a:r>
                  <a:rPr lang="en-US" sz="1500">
                    <a:solidFill>
                      <a:prstClr val="black"/>
                    </a:solidFill>
                    <a:latin typeface="3M Circular TT Book"/>
                  </a:rPr>
                  <a:t> </a:t>
                </a:r>
                <a:r>
                  <a:rPr lang="en-US" sz="1500" err="1">
                    <a:solidFill>
                      <a:prstClr val="black"/>
                    </a:solidFill>
                    <a:latin typeface="3M Circular TT Book"/>
                  </a:rPr>
                  <a:t>courantes</a:t>
                </a:r>
                <a:r>
                  <a:rPr lang="en-US" sz="1500">
                    <a:solidFill>
                      <a:prstClr val="black"/>
                    </a:solidFill>
                    <a:latin typeface="3M Circular TT Book"/>
                  </a:rPr>
                  <a:t> </a:t>
                </a:r>
                <a:r>
                  <a:rPr lang="en-US" sz="1500" err="1">
                    <a:solidFill>
                      <a:prstClr val="black"/>
                    </a:solidFill>
                    <a:latin typeface="3M Circular TT Book"/>
                  </a:rPr>
                  <a:t>telles</a:t>
                </a:r>
                <a:r>
                  <a:rPr lang="en-US" sz="1500">
                    <a:solidFill>
                      <a:prstClr val="black"/>
                    </a:solidFill>
                    <a:latin typeface="3M Circular TT Book"/>
                  </a:rPr>
                  <a:t> que les </a:t>
                </a:r>
                <a:r>
                  <a:rPr lang="en-US" sz="1500" err="1">
                    <a:solidFill>
                      <a:prstClr val="black"/>
                    </a:solidFill>
                    <a:latin typeface="3M Circular TT Book"/>
                  </a:rPr>
                  <a:t>entorses</a:t>
                </a:r>
                <a:r>
                  <a:rPr lang="en-US" sz="1500">
                    <a:solidFill>
                      <a:prstClr val="black"/>
                    </a:solidFill>
                    <a:latin typeface="3M Circular TT Book"/>
                  </a:rPr>
                  <a:t> et les </a:t>
                </a:r>
                <a:r>
                  <a:rPr lang="en-US" sz="1500" err="1">
                    <a:solidFill>
                      <a:prstClr val="black"/>
                    </a:solidFill>
                    <a:latin typeface="3M Circular TT Book"/>
                  </a:rPr>
                  <a:t>foulures</a:t>
                </a:r>
                <a:r>
                  <a:rPr lang="en-US" sz="1500">
                    <a:solidFill>
                      <a:prstClr val="black"/>
                    </a:solidFill>
                    <a:latin typeface="3M Circular TT Book"/>
                  </a:rPr>
                  <a:t>, support </a:t>
                </a:r>
                <a:r>
                  <a:rPr lang="en-US" sz="1500" err="1">
                    <a:solidFill>
                      <a:prstClr val="black"/>
                    </a:solidFill>
                    <a:latin typeface="3M Circular TT Book"/>
                  </a:rPr>
                  <a:t>médial</a:t>
                </a:r>
                <a:r>
                  <a:rPr lang="en-US" sz="1500">
                    <a:solidFill>
                      <a:prstClr val="black"/>
                    </a:solidFill>
                    <a:latin typeface="3M Circular TT Book"/>
                  </a:rPr>
                  <a:t>/</a:t>
                </a:r>
                <a:r>
                  <a:rPr lang="en-US" sz="1500" err="1">
                    <a:solidFill>
                      <a:prstClr val="black"/>
                    </a:solidFill>
                    <a:latin typeface="3M Circular TT Book"/>
                  </a:rPr>
                  <a:t>latéral</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Renforts</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latéraux</a:t>
              </a:r>
              <a:r>
                <a:rPr lang="en-US" sz="1500" i="1">
                  <a:solidFill>
                    <a:prstClr val="black"/>
                  </a:solidFill>
                  <a:latin typeface="3M Circular TT Bold" panose="020B0804020101010102" pitchFamily="34" charset="0"/>
                  <a:cs typeface="3M Circular TT Bold" panose="020B0804020101010102" pitchFamily="34" charset="0"/>
                </a:rPr>
                <a:t> à double </a:t>
              </a:r>
              <a:r>
                <a:rPr lang="en-US" sz="1500" i="1" err="1">
                  <a:solidFill>
                    <a:prstClr val="black"/>
                  </a:solidFill>
                  <a:latin typeface="3M Circular TT Bold" panose="020B0804020101010102" pitchFamily="34" charset="0"/>
                  <a:cs typeface="3M Circular TT Bold" panose="020B0804020101010102" pitchFamily="34" charset="0"/>
                </a:rPr>
                <a:t>pivotement</a:t>
              </a:r>
              <a:r>
                <a:rPr lang="en-US" sz="1500" i="1">
                  <a:solidFill>
                    <a:prstClr val="black"/>
                  </a:solidFill>
                  <a:latin typeface="3M Circular TT Bold" panose="020B0804020101010102" pitchFamily="34" charset="0"/>
                  <a:cs typeface="3M Circular TT Bold" panose="020B0804020101010102" pitchFamily="34" charset="0"/>
                </a:rPr>
                <a:t> pour un </a:t>
              </a:r>
              <a:r>
                <a:rPr lang="en-US" sz="1500" i="1" err="1">
                  <a:solidFill>
                    <a:prstClr val="black"/>
                  </a:solidFill>
                  <a:latin typeface="3M Circular TT Bold" panose="020B0804020101010102" pitchFamily="34" charset="0"/>
                  <a:cs typeface="3M Circular TT Bold" panose="020B0804020101010102" pitchFamily="34" charset="0"/>
                </a:rPr>
                <a:t>soutien</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rigide</a:t>
              </a:r>
              <a:r>
                <a:rPr lang="en-US" sz="1500" i="1">
                  <a:solidFill>
                    <a:prstClr val="black"/>
                  </a:solidFill>
                  <a:latin typeface="3M Circular TT Bold" panose="020B0804020101010102" pitchFamily="34" charset="0"/>
                  <a:cs typeface="3M Circular TT Bold" panose="020B0804020101010102" pitchFamily="34" charset="0"/>
                </a:rPr>
                <a:t> après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blessure</a:t>
              </a:r>
              <a:r>
                <a:rPr lang="en-US" sz="1500" i="1">
                  <a:solidFill>
                    <a:prstClr val="black"/>
                  </a:solidFill>
                  <a:latin typeface="3M Circular TT Bold" panose="020B0804020101010102" pitchFamily="34" charset="0"/>
                  <a:cs typeface="3M Circular TT Bold" panose="020B0804020101010102" pitchFamily="34" charset="0"/>
                </a:rPr>
                <a:t>.</a:t>
              </a:r>
            </a:p>
          </p:txBody>
        </p:sp>
        <p:grpSp>
          <p:nvGrpSpPr>
            <p:cNvPr id="28" name="Group 27">
              <a:extLst>
                <a:ext uri="{FF2B5EF4-FFF2-40B4-BE49-F238E27FC236}">
                  <a16:creationId xmlns:a16="http://schemas.microsoft.com/office/drawing/2014/main" id="{672F9988-A4FB-4D3D-80DC-264877456026}"/>
                </a:ext>
              </a:extLst>
            </p:cNvPr>
            <p:cNvGrpSpPr>
              <a:grpSpLocks noChangeAspect="1"/>
            </p:cNvGrpSpPr>
            <p:nvPr/>
          </p:nvGrpSpPr>
          <p:grpSpPr>
            <a:xfrm>
              <a:off x="6748158" y="4599769"/>
              <a:ext cx="640953" cy="279409"/>
              <a:chOff x="255362" y="1000852"/>
              <a:chExt cx="584975" cy="239968"/>
            </a:xfrm>
          </p:grpSpPr>
          <p:sp>
            <p:nvSpPr>
              <p:cNvPr id="35" name="Rectangle 34">
                <a:extLst>
                  <a:ext uri="{FF2B5EF4-FFF2-40B4-BE49-F238E27FC236}">
                    <a16:creationId xmlns:a16="http://schemas.microsoft.com/office/drawing/2014/main" id="{98BC07E1-3D4D-493D-AC18-13697FFB6BC1}"/>
                  </a:ext>
                </a:extLst>
              </p:cNvPr>
              <p:cNvSpPr/>
              <p:nvPr/>
            </p:nvSpPr>
            <p:spPr>
              <a:xfrm>
                <a:off x="255362" y="1000852"/>
                <a:ext cx="259312" cy="239968"/>
              </a:xfrm>
              <a:prstGeom prst="rect">
                <a:avLst/>
              </a:prstGeom>
              <a:blipFill dpi="0" rotWithShape="1">
                <a:blip r:embed="rId4">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6" name="Rectangle 35">
                <a:extLst>
                  <a:ext uri="{FF2B5EF4-FFF2-40B4-BE49-F238E27FC236}">
                    <a16:creationId xmlns:a16="http://schemas.microsoft.com/office/drawing/2014/main" id="{4C571783-AE30-4138-8D9C-29FFB54C8B2A}"/>
                  </a:ext>
                </a:extLst>
              </p:cNvPr>
              <p:cNvSpPr/>
              <p:nvPr/>
            </p:nvSpPr>
            <p:spPr>
              <a:xfrm>
                <a:off x="585543" y="1000852"/>
                <a:ext cx="254794" cy="239968"/>
              </a:xfrm>
              <a:prstGeom prst="rect">
                <a:avLst/>
              </a:prstGeom>
              <a:blipFill dpi="0" rotWithShape="1">
                <a:blip r:embed="rId5">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grpSp>
        <p:sp>
          <p:nvSpPr>
            <p:cNvPr id="17" name="TextBox 16">
              <a:extLst>
                <a:ext uri="{FF2B5EF4-FFF2-40B4-BE49-F238E27FC236}">
                  <a16:creationId xmlns:a16="http://schemas.microsoft.com/office/drawing/2014/main" id="{FA4F5552-0873-4EE4-871C-37CF31900DAC}"/>
                </a:ext>
              </a:extLst>
            </p:cNvPr>
            <p:cNvSpPr txBox="1"/>
            <p:nvPr/>
          </p:nvSpPr>
          <p:spPr>
            <a:xfrm>
              <a:off x="3011464" y="2903933"/>
              <a:ext cx="3192441" cy="230832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Les </a:t>
              </a:r>
              <a:r>
                <a:rPr lang="en-US" sz="1500" err="1"/>
                <a:t>sangles</a:t>
              </a:r>
              <a:r>
                <a:rPr lang="en-US" sz="1500"/>
                <a:t> de fixation </a:t>
              </a:r>
              <a:r>
                <a:rPr lang="en-US" sz="1500" err="1"/>
                <a:t>fournissent</a:t>
              </a:r>
              <a:r>
                <a:rPr lang="en-US" sz="1500"/>
                <a:t> un </a:t>
              </a:r>
              <a:r>
                <a:rPr lang="en-US" sz="1500" err="1"/>
                <a:t>soutien</a:t>
              </a:r>
              <a:r>
                <a:rPr lang="en-US" sz="1500"/>
                <a:t> </a:t>
              </a:r>
              <a:r>
                <a:rPr lang="en-US" sz="1500" err="1"/>
                <a:t>réglable</a:t>
              </a:r>
              <a:r>
                <a:rPr lang="en-US" sz="1500"/>
                <a:t> et un </a:t>
              </a:r>
              <a:r>
                <a:rPr lang="en-US" sz="1500" err="1"/>
                <a:t>ajustement</a:t>
              </a:r>
              <a:r>
                <a:rPr lang="en-US" sz="1500"/>
                <a:t> </a:t>
              </a:r>
              <a:r>
                <a:rPr lang="en-US" sz="1500" err="1"/>
                <a:t>personnalisable</a:t>
              </a:r>
              <a:r>
                <a:rPr lang="en-US" sz="1500"/>
                <a:t> </a:t>
              </a:r>
            </a:p>
            <a:p>
              <a:pPr marL="342900" indent="-342900">
                <a:buFont typeface="Arial" panose="020B0604020202020204" pitchFamily="34" charset="0"/>
                <a:buChar char="•"/>
              </a:pPr>
              <a:r>
                <a:rPr lang="en-US" sz="1500" err="1"/>
                <a:t>Amortissement</a:t>
              </a:r>
              <a:r>
                <a:rPr lang="en-US" sz="1500"/>
                <a:t> du </a:t>
              </a:r>
              <a:r>
                <a:rPr lang="en-US" sz="1500" err="1"/>
                <a:t>genou</a:t>
              </a:r>
              <a:r>
                <a:rPr lang="en-US" sz="1500"/>
                <a:t> pour protection et </a:t>
              </a:r>
              <a:r>
                <a:rPr lang="en-US" sz="1500" err="1"/>
                <a:t>stabilité</a:t>
              </a:r>
              <a:endParaRPr lang="en-US" sz="1500"/>
            </a:p>
            <a:p>
              <a:pPr marL="342900" indent="-342900">
                <a:buFont typeface="Arial" panose="020B0604020202020204" pitchFamily="34" charset="0"/>
                <a:buChar char="•"/>
              </a:pPr>
              <a:r>
                <a:rPr lang="en-US" sz="1500"/>
                <a:t>Mélange de </a:t>
              </a:r>
              <a:r>
                <a:rPr lang="en-US" sz="1500" err="1"/>
                <a:t>néoprène</a:t>
              </a:r>
              <a:r>
                <a:rPr lang="en-US" sz="1500"/>
                <a:t> durable pour </a:t>
              </a:r>
              <a:r>
                <a:rPr lang="en-US" sz="1500" err="1"/>
                <a:t>soutien</a:t>
              </a:r>
              <a:r>
                <a:rPr lang="en-US" sz="1500"/>
                <a:t> </a:t>
              </a:r>
              <a:r>
                <a:rPr lang="en-US" sz="1500" err="1"/>
                <a:t>ferme</a:t>
              </a:r>
              <a:r>
                <a:rPr lang="en-US" sz="1500"/>
                <a:t>, </a:t>
              </a:r>
              <a:r>
                <a:rPr lang="en-US" sz="1500" err="1"/>
                <a:t>chaleur</a:t>
              </a:r>
              <a:r>
                <a:rPr lang="en-US" sz="1500"/>
                <a:t> et </a:t>
              </a:r>
              <a:r>
                <a:rPr lang="en-US" sz="1500" err="1"/>
                <a:t>confort</a:t>
              </a:r>
              <a:endParaRPr lang="en-US" sz="1500"/>
            </a:p>
            <a:p>
              <a:pPr marL="342900" indent="-342900">
                <a:buFont typeface="Arial" panose="020B0604020202020204" pitchFamily="34" charset="0"/>
                <a:buChar char="•"/>
              </a:pPr>
              <a:r>
                <a:rPr lang="en-US" sz="1500" err="1"/>
                <a:t>Bords</a:t>
              </a:r>
              <a:r>
                <a:rPr lang="en-US" sz="1500"/>
                <a:t> </a:t>
              </a:r>
              <a:r>
                <a:rPr lang="en-US" sz="1500" err="1"/>
                <a:t>lisses</a:t>
              </a:r>
              <a:r>
                <a:rPr lang="en-US" sz="1500"/>
                <a:t> et longueur </a:t>
              </a:r>
              <a:r>
                <a:rPr lang="en-US" sz="1500" err="1"/>
                <a:t>étendue</a:t>
              </a:r>
              <a:r>
                <a:rPr lang="en-US" sz="1500"/>
                <a:t> pour plus de </a:t>
              </a:r>
              <a:r>
                <a:rPr lang="en-US" sz="1500" err="1"/>
                <a:t>confort</a:t>
              </a:r>
              <a:r>
                <a:rPr lang="en-US" sz="1500"/>
                <a:t>. </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86228" y="412474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8378" y="367507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6"/>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1CA6DC98-856F-4C51-B10A-DA4D0AE29F22}"/>
              </a:ext>
            </a:extLst>
          </p:cNvPr>
          <p:cNvPicPr>
            <a:picLocks noChangeAspect="1"/>
          </p:cNvPicPr>
          <p:nvPr/>
        </p:nvPicPr>
        <p:blipFill>
          <a:blip r:embed="rId7"/>
          <a:stretch>
            <a:fillRect/>
          </a:stretch>
        </p:blipFill>
        <p:spPr>
          <a:xfrm>
            <a:off x="768239" y="1161611"/>
            <a:ext cx="1161535" cy="2153089"/>
          </a:xfrm>
          <a:prstGeom prst="rect">
            <a:avLst/>
          </a:prstGeom>
        </p:spPr>
      </p:pic>
      <p:sp>
        <p:nvSpPr>
          <p:cNvPr id="31" name="TextBox 30">
            <a:extLst>
              <a:ext uri="{FF2B5EF4-FFF2-40B4-BE49-F238E27FC236}">
                <a16:creationId xmlns:a16="http://schemas.microsoft.com/office/drawing/2014/main" id="{61C346B1-6ADB-48BA-AA59-810186657ED1}"/>
              </a:ext>
            </a:extLst>
          </p:cNvPr>
          <p:cNvSpPr txBox="1"/>
          <p:nvPr/>
        </p:nvSpPr>
        <p:spPr>
          <a:xfrm>
            <a:off x="2994232" y="2405853"/>
            <a:ext cx="3291231"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pic>
        <p:nvPicPr>
          <p:cNvPr id="7" name="Picture 6">
            <a:extLst>
              <a:ext uri="{FF2B5EF4-FFF2-40B4-BE49-F238E27FC236}">
                <a16:creationId xmlns:a16="http://schemas.microsoft.com/office/drawing/2014/main" id="{0CC5A1C5-7730-4EBF-8000-15FA02ED135D}"/>
              </a:ext>
            </a:extLst>
          </p:cNvPr>
          <p:cNvPicPr>
            <a:picLocks noChangeAspect="1"/>
          </p:cNvPicPr>
          <p:nvPr/>
        </p:nvPicPr>
        <p:blipFill>
          <a:blip r:embed="rId8"/>
          <a:stretch>
            <a:fillRect/>
          </a:stretch>
        </p:blipFill>
        <p:spPr>
          <a:xfrm>
            <a:off x="2953873" y="4683178"/>
            <a:ext cx="143691" cy="137160"/>
          </a:xfrm>
          <a:prstGeom prst="rect">
            <a:avLst/>
          </a:prstGeom>
        </p:spPr>
      </p:pic>
      <p:pic>
        <p:nvPicPr>
          <p:cNvPr id="8" name="Picture 7">
            <a:extLst>
              <a:ext uri="{FF2B5EF4-FFF2-40B4-BE49-F238E27FC236}">
                <a16:creationId xmlns:a16="http://schemas.microsoft.com/office/drawing/2014/main" id="{7CBDFADA-9E96-4ACA-85CE-2A3FBFB98576}"/>
              </a:ext>
            </a:extLst>
          </p:cNvPr>
          <p:cNvPicPr>
            <a:picLocks noChangeAspect="1"/>
          </p:cNvPicPr>
          <p:nvPr/>
        </p:nvPicPr>
        <p:blipFill>
          <a:blip r:embed="rId9"/>
          <a:stretch>
            <a:fillRect/>
          </a:stretch>
        </p:blipFill>
        <p:spPr>
          <a:xfrm>
            <a:off x="6526025" y="2723690"/>
            <a:ext cx="2743200" cy="714375"/>
          </a:xfrm>
          <a:prstGeom prst="rect">
            <a:avLst/>
          </a:prstGeom>
        </p:spPr>
      </p:pic>
      <p:pic>
        <p:nvPicPr>
          <p:cNvPr id="40" name="Picture 39">
            <a:extLst>
              <a:ext uri="{FF2B5EF4-FFF2-40B4-BE49-F238E27FC236}">
                <a16:creationId xmlns:a16="http://schemas.microsoft.com/office/drawing/2014/main" id="{2A6543DD-A5D3-4569-AA79-0F85D2270CE5}"/>
              </a:ext>
            </a:extLst>
          </p:cNvPr>
          <p:cNvPicPr>
            <a:picLocks noChangeAspect="1"/>
          </p:cNvPicPr>
          <p:nvPr/>
        </p:nvPicPr>
        <p:blipFill>
          <a:blip r:embed="rId10"/>
          <a:stretch>
            <a:fillRect/>
          </a:stretch>
        </p:blipFill>
        <p:spPr>
          <a:xfrm>
            <a:off x="6665104" y="4407862"/>
            <a:ext cx="633767" cy="622031"/>
          </a:xfrm>
          <a:prstGeom prst="rect">
            <a:avLst/>
          </a:prstGeom>
        </p:spPr>
      </p:pic>
      <p:pic>
        <p:nvPicPr>
          <p:cNvPr id="10" name="Picture 9">
            <a:extLst>
              <a:ext uri="{FF2B5EF4-FFF2-40B4-BE49-F238E27FC236}">
                <a16:creationId xmlns:a16="http://schemas.microsoft.com/office/drawing/2014/main" id="{549EC995-F36C-41C2-994E-96AA47526062}"/>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316" y="3390900"/>
            <a:ext cx="1766815" cy="2524125"/>
          </a:xfrm>
          <a:prstGeom prst="rect">
            <a:avLst/>
          </a:prstGeom>
        </p:spPr>
      </p:pic>
      <p:pic>
        <p:nvPicPr>
          <p:cNvPr id="9" name="Grafik 8">
            <a:extLst>
              <a:ext uri="{FF2B5EF4-FFF2-40B4-BE49-F238E27FC236}">
                <a16:creationId xmlns:a16="http://schemas.microsoft.com/office/drawing/2014/main" id="{1F4A1BD9-8440-4FC6-95B2-98A2DFD49A00}"/>
              </a:ext>
            </a:extLst>
          </p:cNvPr>
          <p:cNvPicPr>
            <a:picLocks noChangeAspect="1"/>
          </p:cNvPicPr>
          <p:nvPr/>
        </p:nvPicPr>
        <p:blipFill>
          <a:blip r:embed="rId12"/>
          <a:stretch>
            <a:fillRect/>
          </a:stretch>
        </p:blipFill>
        <p:spPr>
          <a:xfrm>
            <a:off x="9867900" y="0"/>
            <a:ext cx="2324100" cy="5922151"/>
          </a:xfrm>
          <a:prstGeom prst="rect">
            <a:avLst/>
          </a:prstGeom>
        </p:spPr>
      </p:pic>
      <p:sp>
        <p:nvSpPr>
          <p:cNvPr id="11" name="Textfeld 10">
            <a:extLst>
              <a:ext uri="{FF2B5EF4-FFF2-40B4-BE49-F238E27FC236}">
                <a16:creationId xmlns:a16="http://schemas.microsoft.com/office/drawing/2014/main" id="{9B0E18DB-2105-4BC5-9960-E9FFA792A992}"/>
              </a:ext>
            </a:extLst>
          </p:cNvPr>
          <p:cNvSpPr txBox="1"/>
          <p:nvPr/>
        </p:nvSpPr>
        <p:spPr>
          <a:xfrm>
            <a:off x="11925300" y="5505450"/>
            <a:ext cx="266700" cy="323850"/>
          </a:xfrm>
          <a:prstGeom prst="rect">
            <a:avLst/>
          </a:prstGeom>
          <a:solidFill>
            <a:schemeClr val="bg1"/>
          </a:solidFill>
        </p:spPr>
        <p:txBody>
          <a:bodyPr wrap="square" lIns="0" tIns="0" rIns="0" bIns="0" rtlCol="0">
            <a:spAutoFit/>
          </a:bodyPr>
          <a:lstStyle/>
          <a:p>
            <a:endParaRPr lang="de-DE" sz="2000" err="1"/>
          </a:p>
        </p:txBody>
      </p:sp>
    </p:spTree>
    <p:extLst>
      <p:ext uri="{BB962C8B-B14F-4D97-AF65-F5344CB8AC3E}">
        <p14:creationId xmlns:p14="http://schemas.microsoft.com/office/powerpoint/2010/main" val="1939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err="1"/>
              <a:t>Sangle</a:t>
            </a:r>
            <a:r>
              <a:rPr lang="en-US"/>
              <a:t> </a:t>
            </a:r>
            <a:r>
              <a:rPr lang="en-US" err="1"/>
              <a:t>Genou</a:t>
            </a:r>
            <a:r>
              <a:rPr lang="en-US"/>
              <a:t> </a:t>
            </a:r>
            <a:r>
              <a:rPr lang="en-US" err="1"/>
              <a:t>Ajustable</a:t>
            </a:r>
            <a:r>
              <a:rPr lang="en-US"/>
              <a:t> </a:t>
            </a:r>
            <a:r>
              <a:rPr lang="en-US">
                <a:solidFill>
                  <a:schemeClr val="tx1">
                    <a:lumMod val="50000"/>
                    <a:lumOff val="50000"/>
                  </a:schemeClr>
                </a:solidFill>
              </a:rPr>
              <a:t>09189</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16161" y="1050724"/>
            <a:ext cx="6965264" cy="4863730"/>
            <a:chOff x="2420936" y="1054880"/>
            <a:chExt cx="696526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20936" y="1054880"/>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err="1">
                    <a:solidFill>
                      <a:prstClr val="black"/>
                    </a:solidFill>
                    <a:latin typeface="3M Circular TT Book"/>
                  </a:rPr>
                  <a:t>Tendinite</a:t>
                </a:r>
                <a:r>
                  <a:rPr lang="en-US" sz="1500">
                    <a:solidFill>
                      <a:prstClr val="black"/>
                    </a:solidFill>
                    <a:latin typeface="3M Circular TT Book"/>
                  </a:rPr>
                  <a:t> du </a:t>
                </a:r>
                <a:r>
                  <a:rPr lang="en-US" sz="1500" err="1">
                    <a:solidFill>
                      <a:prstClr val="black"/>
                    </a:solidFill>
                    <a:latin typeface="3M Circular TT Book"/>
                  </a:rPr>
                  <a:t>genou</a:t>
                </a:r>
                <a:r>
                  <a:rPr lang="en-US" sz="1500">
                    <a:solidFill>
                      <a:prstClr val="black"/>
                    </a:solidFill>
                    <a:latin typeface="3M Circular TT Book"/>
                  </a:rPr>
                  <a:t>, </a:t>
                </a:r>
                <a:r>
                  <a:rPr lang="en-US" sz="1500" err="1">
                    <a:solidFill>
                      <a:prstClr val="black"/>
                    </a:solidFill>
                    <a:latin typeface="3M Circular TT Book"/>
                  </a:rPr>
                  <a:t>tendinite</a:t>
                </a:r>
                <a:r>
                  <a:rPr lang="en-US" sz="1500">
                    <a:solidFill>
                      <a:prstClr val="black"/>
                    </a:solidFill>
                    <a:latin typeface="3M Circular TT Book"/>
                  </a:rPr>
                  <a:t> du tendon </a:t>
                </a:r>
                <a:r>
                  <a:rPr lang="en-US" sz="1500" err="1">
                    <a:solidFill>
                      <a:prstClr val="black"/>
                    </a:solidFill>
                    <a:latin typeface="3M Circular TT Book"/>
                  </a:rPr>
                  <a:t>patellaire</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M</a:t>
                </a:r>
                <a:r>
                  <a:rPr lang="en-US" sz="1500" err="1">
                    <a:solidFill>
                      <a:prstClr val="black"/>
                    </a:solidFill>
                    <a:latin typeface="3M Circular TT Book"/>
                  </a:rPr>
                  <a:t>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3" y="2424896"/>
              <a:ext cx="3291231"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une</a:t>
              </a:r>
              <a:r>
                <a:rPr lang="en-US" sz="1500" i="1">
                  <a:solidFill>
                    <a:prstClr val="black"/>
                  </a:solidFill>
                  <a:latin typeface="3M Circular TT Bold" panose="020B0804020101010102" pitchFamily="34" charset="0"/>
                  <a:cs typeface="3M Circular TT Bold" panose="020B0804020101010102" pitchFamily="34" charset="0"/>
                </a:rPr>
                <a:t> pression </a:t>
              </a:r>
              <a:r>
                <a:rPr lang="en-US" sz="1500" i="1" err="1">
                  <a:solidFill>
                    <a:prstClr val="black"/>
                  </a:solidFill>
                  <a:latin typeface="3M Circular TT Bold" panose="020B0804020101010102" pitchFamily="34" charset="0"/>
                  <a:cs typeface="3M Circular TT Bold" panose="020B0804020101010102" pitchFamily="34" charset="0"/>
                </a:rPr>
                <a:t>ciblée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en</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cas</a:t>
              </a:r>
              <a:r>
                <a:rPr lang="en-US" sz="1500" i="1">
                  <a:solidFill>
                    <a:prstClr val="black"/>
                  </a:solidFill>
                  <a:latin typeface="3M Circular TT Bold" panose="020B0804020101010102" pitchFamily="34" charset="0"/>
                  <a:cs typeface="3M Circular TT Bold" panose="020B0804020101010102" pitchFamily="34" charset="0"/>
                </a:rPr>
                <a:t> de </a:t>
              </a:r>
              <a:r>
                <a:rPr lang="en-US" sz="1500" i="1" err="1">
                  <a:solidFill>
                    <a:prstClr val="black"/>
                  </a:solidFill>
                  <a:latin typeface="3M Circular TT Bold" panose="020B0804020101010102" pitchFamily="34" charset="0"/>
                  <a:cs typeface="3M Circular TT Bold" panose="020B0804020101010102" pitchFamily="34" charset="0"/>
                </a:rPr>
                <a:t>douleur</a:t>
              </a:r>
              <a:r>
                <a:rPr lang="en-US" sz="1500" i="1">
                  <a:solidFill>
                    <a:prstClr val="black"/>
                  </a:solidFill>
                  <a:latin typeface="3M Circular TT Bold" panose="020B0804020101010102" pitchFamily="34" charset="0"/>
                  <a:cs typeface="3M Circular TT Bold" panose="020B0804020101010102" pitchFamily="34" charset="0"/>
                </a:rPr>
                <a:t> du </a:t>
              </a:r>
              <a:r>
                <a:rPr lang="en-US" sz="1500" i="1" err="1">
                  <a:solidFill>
                    <a:prstClr val="black"/>
                  </a:solidFill>
                  <a:latin typeface="3M Circular TT Bold" panose="020B0804020101010102" pitchFamily="34" charset="0"/>
                  <a:cs typeface="3M Circular TT Bold" panose="020B0804020101010102" pitchFamily="34" charset="0"/>
                </a:rPr>
                <a:t>genou</a:t>
              </a:r>
              <a:r>
                <a:rPr lang="en-US" sz="1500" i="1">
                  <a:solidFill>
                    <a:prstClr val="black"/>
                  </a:solidFill>
                  <a:latin typeface="3M Circular TT Bold" panose="020B0804020101010102" pitchFamily="34" charset="0"/>
                  <a:cs typeface="3M Circular TT Bold" panose="020B0804020101010102" pitchFamily="34" charset="0"/>
                </a:rPr>
                <a:t>, de syndrome </a:t>
              </a:r>
              <a:r>
                <a:rPr lang="en-US" sz="1500" i="1" err="1">
                  <a:solidFill>
                    <a:prstClr val="black"/>
                  </a:solidFill>
                  <a:latin typeface="3M Circular TT Bold" panose="020B0804020101010102" pitchFamily="34" charset="0"/>
                  <a:cs typeface="3M Circular TT Bold" panose="020B0804020101010102" pitchFamily="34" charset="0"/>
                </a:rPr>
                <a:t>rotulien</a:t>
              </a:r>
              <a:r>
                <a:rPr lang="en-US" sz="1500" i="1">
                  <a:solidFill>
                    <a:prstClr val="black"/>
                  </a:solidFill>
                  <a:latin typeface="3M Circular TT Bold" panose="020B0804020101010102" pitchFamily="34" charset="0"/>
                  <a:cs typeface="3M Circular TT Bold" panose="020B0804020101010102" pitchFamily="34" charset="0"/>
                </a:rPr>
                <a:t>.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2539157"/>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Le </a:t>
              </a:r>
              <a:r>
                <a:rPr lang="en-US" sz="1500" err="1"/>
                <a:t>coussinet</a:t>
              </a:r>
              <a:r>
                <a:rPr lang="en-US" sz="1500"/>
                <a:t> central </a:t>
              </a:r>
              <a:r>
                <a:rPr lang="en-US" sz="1500" err="1"/>
                <a:t>fournit</a:t>
              </a:r>
              <a:r>
                <a:rPr lang="en-US" sz="1500"/>
                <a:t> </a:t>
              </a:r>
              <a:r>
                <a:rPr lang="en-US" sz="1500" err="1"/>
                <a:t>une</a:t>
              </a:r>
              <a:r>
                <a:rPr lang="en-US" sz="1500"/>
                <a:t> pression </a:t>
              </a:r>
              <a:r>
                <a:rPr lang="en-US" sz="1500" err="1"/>
                <a:t>ciblée</a:t>
              </a:r>
              <a:r>
                <a:rPr lang="en-US" sz="1500"/>
                <a:t> sur le tendon douloureux.</a:t>
              </a:r>
            </a:p>
            <a:p>
              <a:pPr marL="342900" indent="-342900">
                <a:buFont typeface="Arial" panose="020B0604020202020204" pitchFamily="34" charset="0"/>
                <a:buChar char="•"/>
              </a:pPr>
              <a:r>
                <a:rPr lang="en-US" sz="1500"/>
                <a:t>Absence de compression </a:t>
              </a:r>
              <a:r>
                <a:rPr lang="en-US" sz="1500" err="1"/>
                <a:t>ou</a:t>
              </a:r>
              <a:r>
                <a:rPr lang="en-US" sz="1500"/>
                <a:t> </a:t>
              </a:r>
              <a:r>
                <a:rPr lang="en-US" sz="1500" err="1"/>
                <a:t>d’aplatissement</a:t>
              </a:r>
              <a:r>
                <a:rPr lang="en-US" sz="1500"/>
                <a:t> au </a:t>
              </a:r>
              <a:r>
                <a:rPr lang="en-US" sz="1500" err="1"/>
                <a:t>cours</a:t>
              </a:r>
              <a:r>
                <a:rPr lang="en-US" sz="1500"/>
                <a:t> de </a:t>
              </a:r>
              <a:r>
                <a:rPr lang="en-US" sz="1500" err="1"/>
                <a:t>l’utilisation</a:t>
              </a:r>
              <a:r>
                <a:rPr lang="en-US" sz="1500"/>
                <a:t> </a:t>
              </a:r>
              <a:r>
                <a:rPr lang="en-US" sz="1500" err="1"/>
                <a:t>renforcée</a:t>
              </a:r>
              <a:r>
                <a:rPr lang="en-US" sz="1500"/>
                <a:t> du </a:t>
              </a:r>
              <a:r>
                <a:rPr lang="en-US" sz="1500" err="1"/>
                <a:t>coussinet</a:t>
              </a:r>
              <a:r>
                <a:rPr lang="en-US" sz="1500"/>
                <a:t>. </a:t>
              </a:r>
            </a:p>
            <a:p>
              <a:pPr marL="342900" indent="-342900">
                <a:buFont typeface="Arial" panose="020B0604020202020204" pitchFamily="34" charset="0"/>
                <a:buChar char="•"/>
              </a:pPr>
              <a:r>
                <a:rPr lang="en-US" sz="1500" b="1" err="1"/>
                <a:t>Sangle</a:t>
              </a:r>
              <a:r>
                <a:rPr lang="en-US" sz="1500" b="1"/>
                <a:t> </a:t>
              </a:r>
              <a:r>
                <a:rPr lang="en-US" sz="1500" b="1" err="1"/>
                <a:t>réglable</a:t>
              </a:r>
              <a:r>
                <a:rPr lang="en-US" sz="1500" b="1"/>
                <a:t> pour un </a:t>
              </a:r>
              <a:r>
                <a:rPr lang="en-US" sz="1500" b="1" err="1"/>
                <a:t>ajustement</a:t>
              </a:r>
              <a:r>
                <a:rPr lang="en-US" sz="1500" b="1"/>
                <a:t> sur </a:t>
              </a:r>
              <a:r>
                <a:rPr lang="en-US" sz="1500" b="1" err="1"/>
                <a:t>mesure</a:t>
              </a:r>
              <a:r>
                <a:rPr lang="en-US" sz="1500" b="1"/>
                <a:t>.</a:t>
              </a:r>
              <a:r>
                <a:rPr lang="en-US" sz="1500"/>
                <a:t> </a:t>
              </a:r>
            </a:p>
            <a:p>
              <a:pPr marL="342900" indent="-342900">
                <a:buFont typeface="Arial" panose="020B0604020202020204" pitchFamily="34" charset="0"/>
                <a:buChar char="•"/>
              </a:pPr>
              <a:r>
                <a:rPr lang="en-US" sz="1500" err="1"/>
                <a:t>Poids</a:t>
              </a:r>
              <a:r>
                <a:rPr lang="en-US" sz="1500"/>
                <a:t> </a:t>
              </a:r>
              <a:r>
                <a:rPr lang="en-US" sz="1500" err="1"/>
                <a:t>léger</a:t>
              </a:r>
              <a:r>
                <a:rPr lang="en-US" sz="1500"/>
                <a:t> pour se faire </a:t>
              </a:r>
              <a:r>
                <a:rPr lang="en-US" sz="1500" err="1"/>
                <a:t>oublier</a:t>
              </a:r>
              <a:r>
                <a:rPr lang="en-US" sz="1500"/>
                <a:t> </a:t>
              </a:r>
              <a:r>
                <a:rPr lang="en-US" sz="1500" err="1"/>
                <a:t>toute</a:t>
              </a:r>
              <a:r>
                <a:rPr lang="en-US" sz="1500"/>
                <a:t> la </a:t>
              </a:r>
              <a:r>
                <a:rPr lang="en-US" sz="1500" err="1"/>
                <a:t>journée</a:t>
              </a:r>
              <a:r>
                <a:rPr lang="en-US" sz="1500"/>
                <a:t>.</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66771" y="4512100"/>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66771" y="3590304"/>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37DB3A74-F689-4D0A-A54E-348126F7FCD6}"/>
              </a:ext>
            </a:extLst>
          </p:cNvPr>
          <p:cNvPicPr>
            <a:picLocks noChangeAspect="1"/>
          </p:cNvPicPr>
          <p:nvPr/>
        </p:nvPicPr>
        <p:blipFill>
          <a:blip r:embed="rId5"/>
          <a:stretch>
            <a:fillRect/>
          </a:stretch>
        </p:blipFill>
        <p:spPr>
          <a:xfrm>
            <a:off x="447270" y="1272975"/>
            <a:ext cx="1756639" cy="2171151"/>
          </a:xfrm>
          <a:prstGeom prst="rect">
            <a:avLst/>
          </a:prstGeom>
        </p:spPr>
      </p:pic>
      <p:pic>
        <p:nvPicPr>
          <p:cNvPr id="7" name="Picture 6">
            <a:extLst>
              <a:ext uri="{FF2B5EF4-FFF2-40B4-BE49-F238E27FC236}">
                <a16:creationId xmlns:a16="http://schemas.microsoft.com/office/drawing/2014/main" id="{0B57A0DA-F2BB-44F7-9403-D6F3750FB677}"/>
              </a:ext>
            </a:extLst>
          </p:cNvPr>
          <p:cNvPicPr>
            <a:picLocks noChangeAspect="1"/>
          </p:cNvPicPr>
          <p:nvPr/>
        </p:nvPicPr>
        <p:blipFill>
          <a:blip r:embed="rId6"/>
          <a:stretch>
            <a:fillRect/>
          </a:stretch>
        </p:blipFill>
        <p:spPr>
          <a:xfrm>
            <a:off x="6488911" y="2588561"/>
            <a:ext cx="2548380" cy="770644"/>
          </a:xfrm>
          <a:prstGeom prst="rect">
            <a:avLst/>
          </a:prstGeom>
        </p:spPr>
      </p:pic>
      <p:pic>
        <p:nvPicPr>
          <p:cNvPr id="28" name="Picture 27">
            <a:extLst>
              <a:ext uri="{FF2B5EF4-FFF2-40B4-BE49-F238E27FC236}">
                <a16:creationId xmlns:a16="http://schemas.microsoft.com/office/drawing/2014/main" id="{F819FCF5-0773-4804-9125-9E9D056B4A1E}"/>
              </a:ext>
            </a:extLst>
          </p:cNvPr>
          <p:cNvPicPr>
            <a:picLocks noChangeAspect="1"/>
          </p:cNvPicPr>
          <p:nvPr/>
        </p:nvPicPr>
        <p:blipFill>
          <a:blip r:embed="rId7"/>
          <a:stretch>
            <a:fillRect/>
          </a:stretch>
        </p:blipFill>
        <p:spPr>
          <a:xfrm>
            <a:off x="6642360" y="4487230"/>
            <a:ext cx="562375" cy="646728"/>
          </a:xfrm>
          <a:prstGeom prst="rect">
            <a:avLst/>
          </a:prstGeom>
        </p:spPr>
      </p:pic>
      <p:pic>
        <p:nvPicPr>
          <p:cNvPr id="31" name="Picture 30" descr="A picture containing drawing&#10;&#10;Description generated with very high confidence">
            <a:extLst>
              <a:ext uri="{FF2B5EF4-FFF2-40B4-BE49-F238E27FC236}">
                <a16:creationId xmlns:a16="http://schemas.microsoft.com/office/drawing/2014/main" id="{742CEAB3-DED0-4C45-BE6F-D4A3F43980D7}"/>
              </a:ext>
            </a:extLst>
          </p:cNvPr>
          <p:cNvPicPr>
            <a:picLocks noChangeAspect="1"/>
          </p:cNvPicPr>
          <p:nvPr/>
        </p:nvPicPr>
        <p:blipFill>
          <a:blip r:embed="rId8"/>
          <a:stretch>
            <a:fillRect/>
          </a:stretch>
        </p:blipFill>
        <p:spPr>
          <a:xfrm>
            <a:off x="7763101" y="4213986"/>
            <a:ext cx="632102" cy="944908"/>
          </a:xfrm>
          <a:prstGeom prst="rect">
            <a:avLst/>
          </a:prstGeom>
        </p:spPr>
      </p:pic>
      <p:pic>
        <p:nvPicPr>
          <p:cNvPr id="9" name="Picture 8">
            <a:extLst>
              <a:ext uri="{FF2B5EF4-FFF2-40B4-BE49-F238E27FC236}">
                <a16:creationId xmlns:a16="http://schemas.microsoft.com/office/drawing/2014/main" id="{5F8F10E7-4D84-49C8-B266-7A37643C00B9}"/>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003" y="3277282"/>
            <a:ext cx="1766339" cy="2523443"/>
          </a:xfrm>
          <a:prstGeom prst="rect">
            <a:avLst/>
          </a:prstGeom>
        </p:spPr>
      </p:pic>
      <p:pic>
        <p:nvPicPr>
          <p:cNvPr id="8" name="Grafik 7">
            <a:extLst>
              <a:ext uri="{FF2B5EF4-FFF2-40B4-BE49-F238E27FC236}">
                <a16:creationId xmlns:a16="http://schemas.microsoft.com/office/drawing/2014/main" id="{195DA8AF-FE79-4EB6-978B-6B6D39A0D9B7}"/>
              </a:ext>
            </a:extLst>
          </p:cNvPr>
          <p:cNvPicPr>
            <a:picLocks noChangeAspect="1"/>
          </p:cNvPicPr>
          <p:nvPr/>
        </p:nvPicPr>
        <p:blipFill>
          <a:blip r:embed="rId10"/>
          <a:stretch>
            <a:fillRect/>
          </a:stretch>
        </p:blipFill>
        <p:spPr>
          <a:xfrm>
            <a:off x="10063658" y="1028699"/>
            <a:ext cx="2128342" cy="4867275"/>
          </a:xfrm>
          <a:prstGeom prst="rect">
            <a:avLst/>
          </a:prstGeom>
        </p:spPr>
      </p:pic>
    </p:spTree>
    <p:extLst>
      <p:ext uri="{BB962C8B-B14F-4D97-AF65-F5344CB8AC3E}">
        <p14:creationId xmlns:p14="http://schemas.microsoft.com/office/powerpoint/2010/main" val="205117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C0458-9BDA-4044-A800-269D6AA5310F}"/>
              </a:ext>
            </a:extLst>
          </p:cNvPr>
          <p:cNvSpPr>
            <a:spLocks noGrp="1"/>
          </p:cNvSpPr>
          <p:nvPr>
            <p:ph type="body" sz="quarter" idx="10"/>
          </p:nvPr>
        </p:nvSpPr>
        <p:spPr>
          <a:xfrm>
            <a:off x="255350" y="229327"/>
            <a:ext cx="8191964" cy="771525"/>
          </a:xfrm>
        </p:spPr>
        <p:txBody>
          <a:bodyPr/>
          <a:lstStyle/>
          <a:p>
            <a:r>
              <a:rPr lang="en-US"/>
              <a:t>Bracelet </a:t>
            </a:r>
            <a:r>
              <a:rPr lang="en-US" err="1"/>
              <a:t>Rotulien</a:t>
            </a:r>
            <a:r>
              <a:rPr lang="en-US"/>
              <a:t> Custom Dial </a:t>
            </a:r>
            <a:r>
              <a:rPr lang="en-US">
                <a:solidFill>
                  <a:schemeClr val="tx1">
                    <a:lumMod val="50000"/>
                    <a:lumOff val="50000"/>
                  </a:schemeClr>
                </a:solidFill>
              </a:rPr>
              <a:t>09190</a:t>
            </a:r>
            <a:endParaRPr lang="en-US"/>
          </a:p>
        </p:txBody>
      </p:sp>
      <p:sp>
        <p:nvSpPr>
          <p:cNvPr id="20" name="Round Diagonal Corner Rectangle 48">
            <a:extLst>
              <a:ext uri="{FF2B5EF4-FFF2-40B4-BE49-F238E27FC236}">
                <a16:creationId xmlns:a16="http://schemas.microsoft.com/office/drawing/2014/main" id="{59F17FC8-A82B-4479-B842-1837247116E6}"/>
              </a:ext>
            </a:extLst>
          </p:cNvPr>
          <p:cNvSpPr>
            <a:spLocks noChangeAspect="1"/>
          </p:cNvSpPr>
          <p:nvPr/>
        </p:nvSpPr>
        <p:spPr>
          <a:xfrm>
            <a:off x="2982359" y="997135"/>
            <a:ext cx="5885136"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B199AE08-F30B-4C42-B0BF-6AB554A6B23D}"/>
              </a:ext>
            </a:extLst>
          </p:cNvPr>
          <p:cNvGrpSpPr/>
          <p:nvPr/>
        </p:nvGrpSpPr>
        <p:grpSpPr>
          <a:xfrm>
            <a:off x="6439291" y="1440815"/>
            <a:ext cx="2459206" cy="1235452"/>
            <a:chOff x="8379545" y="2391714"/>
            <a:chExt cx="1972306" cy="1210158"/>
          </a:xfrm>
        </p:grpSpPr>
        <p:sp>
          <p:nvSpPr>
            <p:cNvPr id="43" name="TextBox 42">
              <a:extLst>
                <a:ext uri="{FF2B5EF4-FFF2-40B4-BE49-F238E27FC236}">
                  <a16:creationId xmlns:a16="http://schemas.microsoft.com/office/drawing/2014/main" id="{00A108F8-54F5-4DF8-B8C0-71BF2658A41E}"/>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4" name="TextBox 43">
              <a:extLst>
                <a:ext uri="{FF2B5EF4-FFF2-40B4-BE49-F238E27FC236}">
                  <a16:creationId xmlns:a16="http://schemas.microsoft.com/office/drawing/2014/main" id="{FA4B5C01-CFA0-4B1F-9FBB-72F2635661CF}"/>
                </a:ext>
              </a:extLst>
            </p:cNvPr>
            <p:cNvSpPr txBox="1"/>
            <p:nvPr/>
          </p:nvSpPr>
          <p:spPr>
            <a:xfrm>
              <a:off x="8379545" y="2697446"/>
              <a:ext cx="1972306" cy="904426"/>
            </a:xfrm>
            <a:prstGeom prst="rect">
              <a:avLst/>
            </a:prstGeom>
            <a:noFill/>
          </p:spPr>
          <p:txBody>
            <a:bodyPr wrap="square" lIns="0" tIns="0" rIns="0" bIns="0" rtlCol="0">
              <a:spAutoFit/>
            </a:bodyPr>
            <a:lstStyle/>
            <a:p>
              <a:r>
                <a:rPr lang="en-US" sz="1500" err="1">
                  <a:solidFill>
                    <a:prstClr val="black"/>
                  </a:solidFill>
                  <a:latin typeface="3M Circular TT Book"/>
                </a:rPr>
                <a:t>Fournit</a:t>
              </a:r>
              <a:r>
                <a:rPr lang="en-US" sz="1500">
                  <a:solidFill>
                    <a:prstClr val="black"/>
                  </a:solidFill>
                  <a:latin typeface="3M Circular TT Book"/>
                </a:rPr>
                <a:t> </a:t>
              </a:r>
              <a:r>
                <a:rPr lang="en-US" sz="1500" err="1">
                  <a:solidFill>
                    <a:prstClr val="black"/>
                  </a:solidFill>
                  <a:latin typeface="3M Circular TT Book"/>
                </a:rPr>
                <a:t>soutien</a:t>
              </a:r>
              <a:r>
                <a:rPr lang="en-US" sz="1500">
                  <a:solidFill>
                    <a:prstClr val="black"/>
                  </a:solidFill>
                  <a:latin typeface="3M Circular TT Book"/>
                </a:rPr>
                <a:t> aux </a:t>
              </a:r>
              <a:r>
                <a:rPr lang="en-US" sz="1500" err="1">
                  <a:solidFill>
                    <a:prstClr val="black"/>
                  </a:solidFill>
                  <a:latin typeface="3M Circular TT Book"/>
                </a:rPr>
                <a:t>blessures</a:t>
              </a:r>
              <a:r>
                <a:rPr lang="en-US" sz="1500">
                  <a:solidFill>
                    <a:prstClr val="black"/>
                  </a:solidFill>
                  <a:latin typeface="3M Circular TT Book"/>
                </a:rPr>
                <a:t> </a:t>
              </a:r>
              <a:r>
                <a:rPr lang="en-US" sz="1500" err="1">
                  <a:solidFill>
                    <a:prstClr val="black"/>
                  </a:solidFill>
                  <a:latin typeface="3M Circular TT Book"/>
                </a:rPr>
                <a:t>courantes</a:t>
              </a:r>
              <a:r>
                <a:rPr lang="en-US" sz="1500">
                  <a:solidFill>
                    <a:prstClr val="black"/>
                  </a:solidFill>
                  <a:latin typeface="3M Circular TT Book"/>
                </a:rPr>
                <a:t> </a:t>
              </a:r>
              <a:r>
                <a:rPr lang="en-US" sz="1500" err="1">
                  <a:solidFill>
                    <a:prstClr val="black"/>
                  </a:solidFill>
                  <a:latin typeface="3M Circular TT Book"/>
                </a:rPr>
                <a:t>telles</a:t>
              </a:r>
              <a:r>
                <a:rPr lang="en-US" sz="1500">
                  <a:solidFill>
                    <a:prstClr val="black"/>
                  </a:solidFill>
                  <a:latin typeface="3M Circular TT Book"/>
                </a:rPr>
                <a:t> que </a:t>
              </a:r>
              <a:r>
                <a:rPr lang="en-US" sz="1500" err="1">
                  <a:solidFill>
                    <a:prstClr val="black"/>
                  </a:solidFill>
                  <a:latin typeface="3M Circular TT Book"/>
                </a:rPr>
                <a:t>foulures</a:t>
              </a:r>
              <a:r>
                <a:rPr lang="en-US" sz="1500">
                  <a:solidFill>
                    <a:prstClr val="black"/>
                  </a:solidFill>
                  <a:latin typeface="3M Circular TT Book"/>
                </a:rPr>
                <a:t> et </a:t>
              </a:r>
              <a:r>
                <a:rPr lang="en-US" sz="1500" err="1">
                  <a:solidFill>
                    <a:prstClr val="black"/>
                  </a:solidFill>
                  <a:latin typeface="3M Circular TT Book"/>
                </a:rPr>
                <a:t>entorses</a:t>
              </a:r>
              <a:r>
                <a:rPr lang="en-US" sz="1500">
                  <a:solidFill>
                    <a:prstClr val="black"/>
                  </a:solidFill>
                  <a:latin typeface="3M Circular TT Book"/>
                </a:rPr>
                <a:t>,</a:t>
              </a:r>
            </a:p>
            <a:p>
              <a:r>
                <a:rPr lang="en-US" sz="1500">
                  <a:solidFill>
                    <a:prstClr val="black"/>
                  </a:solidFill>
                  <a:latin typeface="3M Circular TT Book"/>
                </a:rPr>
                <a:t>support </a:t>
              </a:r>
              <a:r>
                <a:rPr lang="en-US" sz="1500" err="1">
                  <a:solidFill>
                    <a:prstClr val="black"/>
                  </a:solidFill>
                  <a:latin typeface="3M Circular TT Book"/>
                </a:rPr>
                <a:t>médial</a:t>
              </a:r>
              <a:r>
                <a:rPr lang="en-US" sz="1500">
                  <a:solidFill>
                    <a:prstClr val="black"/>
                  </a:solidFill>
                  <a:latin typeface="3M Circular TT Book"/>
                </a:rPr>
                <a:t>/</a:t>
              </a:r>
              <a:r>
                <a:rPr lang="en-US" sz="1500" err="1">
                  <a:solidFill>
                    <a:prstClr val="black"/>
                  </a:solidFill>
                  <a:latin typeface="3M Circular TT Book"/>
                </a:rPr>
                <a:t>latéral</a:t>
              </a:r>
              <a:endParaRPr lang="en-US" sz="1500">
                <a:solidFill>
                  <a:prstClr val="black"/>
                </a:solidFill>
                <a:latin typeface="3M Circular TT Book"/>
              </a:endParaRPr>
            </a:p>
          </p:txBody>
        </p:sp>
      </p:grpSp>
      <p:grpSp>
        <p:nvGrpSpPr>
          <p:cNvPr id="22" name="Group 21">
            <a:extLst>
              <a:ext uri="{FF2B5EF4-FFF2-40B4-BE49-F238E27FC236}">
                <a16:creationId xmlns:a16="http://schemas.microsoft.com/office/drawing/2014/main" id="{3A8F4059-769B-4500-B599-91A895E0362E}"/>
              </a:ext>
            </a:extLst>
          </p:cNvPr>
          <p:cNvGrpSpPr/>
          <p:nvPr/>
        </p:nvGrpSpPr>
        <p:grpSpPr>
          <a:xfrm>
            <a:off x="6439291" y="2813565"/>
            <a:ext cx="2306269" cy="562643"/>
            <a:chOff x="8379545" y="3326496"/>
            <a:chExt cx="1849649" cy="551124"/>
          </a:xfrm>
        </p:grpSpPr>
        <p:sp>
          <p:nvSpPr>
            <p:cNvPr id="41" name="TextBox 40">
              <a:extLst>
                <a:ext uri="{FF2B5EF4-FFF2-40B4-BE49-F238E27FC236}">
                  <a16:creationId xmlns:a16="http://schemas.microsoft.com/office/drawing/2014/main" id="{724CE5D8-770D-4F79-A6E6-0C339D1629AD}"/>
                </a:ext>
              </a:extLst>
            </p:cNvPr>
            <p:cNvSpPr txBox="1"/>
            <p:nvPr/>
          </p:nvSpPr>
          <p:spPr>
            <a:xfrm>
              <a:off x="8379545" y="3326496"/>
              <a:ext cx="1849649" cy="241180"/>
            </a:xfrm>
            <a:prstGeom prst="rect">
              <a:avLst/>
            </a:prstGeom>
            <a:noFill/>
          </p:spPr>
          <p:txBody>
            <a:bodyPr wrap="square" lIns="0" tIns="0" rIns="0" bIns="0" rtlCol="0">
              <a:spAutoFit/>
            </a:bodyPr>
            <a:lstStyle/>
            <a:p>
              <a:r>
                <a:rPr lang="en-US" sz="1600">
                  <a:solidFill>
                    <a:prstClr val="black"/>
                  </a:solidFill>
                  <a:latin typeface="3M Circular TT Bold"/>
                </a:rPr>
                <a:t>TAILLES DISPONIBLES</a:t>
              </a:r>
            </a:p>
          </p:txBody>
        </p:sp>
        <p:sp>
          <p:nvSpPr>
            <p:cNvPr id="42" name="TextBox 41">
              <a:extLst>
                <a:ext uri="{FF2B5EF4-FFF2-40B4-BE49-F238E27FC236}">
                  <a16:creationId xmlns:a16="http://schemas.microsoft.com/office/drawing/2014/main" id="{3B25B22E-BE36-4632-A7D6-202E24F5DB87}"/>
                </a:ext>
              </a:extLst>
            </p:cNvPr>
            <p:cNvSpPr txBox="1"/>
            <p:nvPr/>
          </p:nvSpPr>
          <p:spPr>
            <a:xfrm>
              <a:off x="8379545" y="3651514"/>
              <a:ext cx="1820176" cy="226106"/>
            </a:xfrm>
            <a:prstGeom prst="rect">
              <a:avLst/>
            </a:prstGeom>
            <a:noFill/>
          </p:spPr>
          <p:txBody>
            <a:bodyPr wrap="square" lIns="0" tIns="0" rIns="0" bIns="0" rtlCol="0">
              <a:spAutoFit/>
            </a:bodyPr>
            <a:lstStyle/>
            <a:p>
              <a:r>
                <a:rPr lang="en-US" sz="1500" err="1">
                  <a:solidFill>
                    <a:prstClr val="black"/>
                  </a:solidFill>
                  <a:latin typeface="3M Circular TT Book"/>
                </a:rPr>
                <a:t>Taille</a:t>
              </a:r>
              <a:r>
                <a:rPr lang="en-US" sz="1500">
                  <a:solidFill>
                    <a:prstClr val="black"/>
                  </a:solidFill>
                  <a:latin typeface="3M Circular TT Book"/>
                </a:rPr>
                <a:t> unique (</a:t>
              </a:r>
              <a:r>
                <a:rPr lang="en-US" sz="1500" err="1">
                  <a:solidFill>
                    <a:prstClr val="black"/>
                  </a:solidFill>
                  <a:latin typeface="3M Circular TT Book"/>
                </a:rPr>
                <a:t>Ajustable</a:t>
              </a:r>
              <a:r>
                <a:rPr lang="en-US" sz="1500">
                  <a:solidFill>
                    <a:prstClr val="black"/>
                  </a:solidFill>
                  <a:latin typeface="3M Circular TT Book"/>
                </a:rPr>
                <a:t>)</a:t>
              </a:r>
            </a:p>
          </p:txBody>
        </p:sp>
      </p:grpSp>
      <p:cxnSp>
        <p:nvCxnSpPr>
          <p:cNvPr id="23" name="Straight Connector 22">
            <a:extLst>
              <a:ext uri="{FF2B5EF4-FFF2-40B4-BE49-F238E27FC236}">
                <a16:creationId xmlns:a16="http://schemas.microsoft.com/office/drawing/2014/main" id="{AAC403C2-F9A2-402B-8102-5948AFF4138C}"/>
              </a:ext>
            </a:extLst>
          </p:cNvPr>
          <p:cNvCxnSpPr>
            <a:cxnSpLocks/>
          </p:cNvCxnSpPr>
          <p:nvPr/>
        </p:nvCxnSpPr>
        <p:spPr>
          <a:xfrm flipH="1">
            <a:off x="6275098" y="1308367"/>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0EAF731A-A5D9-4B90-99BA-35B5B4D8B424}"/>
              </a:ext>
            </a:extLst>
          </p:cNvPr>
          <p:cNvGrpSpPr/>
          <p:nvPr/>
        </p:nvGrpSpPr>
        <p:grpSpPr>
          <a:xfrm>
            <a:off x="6439291" y="3633533"/>
            <a:ext cx="2638043" cy="670367"/>
            <a:chOff x="8430196" y="4344273"/>
            <a:chExt cx="1972306" cy="656642"/>
          </a:xfrm>
        </p:grpSpPr>
        <p:sp>
          <p:nvSpPr>
            <p:cNvPr id="39" name="TextBox 38">
              <a:extLst>
                <a:ext uri="{FF2B5EF4-FFF2-40B4-BE49-F238E27FC236}">
                  <a16:creationId xmlns:a16="http://schemas.microsoft.com/office/drawing/2014/main" id="{C02F6DF7-2BEE-4806-AA7F-35A95195A3AC}"/>
                </a:ext>
              </a:extLst>
            </p:cNvPr>
            <p:cNvSpPr txBox="1"/>
            <p:nvPr/>
          </p:nvSpPr>
          <p:spPr>
            <a:xfrm>
              <a:off x="8431994" y="4344273"/>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40" name="TextBox 39">
              <a:extLst>
                <a:ext uri="{FF2B5EF4-FFF2-40B4-BE49-F238E27FC236}">
                  <a16:creationId xmlns:a16="http://schemas.microsoft.com/office/drawing/2014/main" id="{CD6CF72A-C79E-44CC-A2DE-21CC084EACD3}"/>
                </a:ext>
              </a:extLst>
            </p:cNvPr>
            <p:cNvSpPr txBox="1"/>
            <p:nvPr/>
          </p:nvSpPr>
          <p:spPr>
            <a:xfrm>
              <a:off x="8430196" y="4774809"/>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83F60D92-531C-41D0-BD55-23EE6ECF4B9A}"/>
              </a:ext>
            </a:extLst>
          </p:cNvPr>
          <p:cNvSpPr txBox="1"/>
          <p:nvPr/>
        </p:nvSpPr>
        <p:spPr>
          <a:xfrm>
            <a:off x="3309893" y="2088068"/>
            <a:ext cx="3273563" cy="215444"/>
          </a:xfrm>
          <a:prstGeom prst="rect">
            <a:avLst/>
          </a:prstGeom>
          <a:noFill/>
        </p:spPr>
        <p:txBody>
          <a:bodyPr wrap="square" lIns="0" tIns="0" rIns="0" bIns="0" rtlCol="0">
            <a:spAutoFit/>
          </a:bodyPr>
          <a:lstStyle/>
          <a:p>
            <a:r>
              <a:rPr lang="en-US" sz="14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77473365-4976-4FA4-BC6D-0671B39F7719}"/>
              </a:ext>
            </a:extLst>
          </p:cNvPr>
          <p:cNvSpPr txBox="1"/>
          <p:nvPr/>
        </p:nvSpPr>
        <p:spPr>
          <a:xfrm>
            <a:off x="6441868" y="5121208"/>
            <a:ext cx="2280956" cy="261610"/>
          </a:xfrm>
          <a:prstGeom prst="rect">
            <a:avLst/>
          </a:prstGeom>
          <a:noFill/>
        </p:spPr>
        <p:txBody>
          <a:bodyPr wrap="squar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B7440415-75BE-40DB-99DD-DA9A6C073A0B}"/>
              </a:ext>
            </a:extLst>
          </p:cNvPr>
          <p:cNvSpPr txBox="1"/>
          <p:nvPr/>
        </p:nvSpPr>
        <p:spPr>
          <a:xfrm>
            <a:off x="3502981" y="1265519"/>
            <a:ext cx="2659196" cy="692497"/>
          </a:xfrm>
          <a:prstGeom prst="rect">
            <a:avLst/>
          </a:prstGeom>
          <a:noFill/>
        </p:spPr>
        <p:txBody>
          <a:bodyPr wrap="square" lIns="0" tIns="0" rIns="0" bIns="0" rtlCol="0">
            <a:spAutoFit/>
          </a:bodyPr>
          <a:lstStyle/>
          <a:p>
            <a:r>
              <a:rPr lang="fr-FR" sz="1500" i="1">
                <a:solidFill>
                  <a:prstClr val="black"/>
                </a:solidFill>
                <a:latin typeface="3M Circular TT Bold" panose="020B0804020101010102" pitchFamily="34" charset="0"/>
                <a:cs typeface="3M Circular TT Bold" panose="020B0804020101010102" pitchFamily="34" charset="0"/>
              </a:rPr>
              <a:t>La molette procure une pression précise sur le genou douloureux.</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7" name="TextBox 16">
            <a:extLst>
              <a:ext uri="{FF2B5EF4-FFF2-40B4-BE49-F238E27FC236}">
                <a16:creationId xmlns:a16="http://schemas.microsoft.com/office/drawing/2014/main" id="{47105A4E-CA05-4760-B213-1E484D844DF2}"/>
              </a:ext>
            </a:extLst>
          </p:cNvPr>
          <p:cNvSpPr txBox="1"/>
          <p:nvPr/>
        </p:nvSpPr>
        <p:spPr>
          <a:xfrm>
            <a:off x="3218364" y="2442840"/>
            <a:ext cx="2806166" cy="323165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fr-FR" sz="1500"/>
              <a:t>La molette permet </a:t>
            </a:r>
            <a:r>
              <a:rPr lang="fr-FR" sz="1500">
                <a:solidFill>
                  <a:schemeClr val="accent3">
                    <a:lumMod val="50000"/>
                  </a:schemeClr>
                </a:solidFill>
              </a:rPr>
              <a:t>d’augmenter ou de diminuer facilement </a:t>
            </a:r>
            <a:r>
              <a:rPr lang="fr-FR" sz="1500"/>
              <a:t>la pression.</a:t>
            </a:r>
          </a:p>
          <a:p>
            <a:pPr marL="342900" indent="-342900">
              <a:buFont typeface="Arial" panose="020B0604020202020204" pitchFamily="34" charset="0"/>
              <a:buChar char="•"/>
            </a:pPr>
            <a:r>
              <a:rPr lang="fr-FR" sz="1500"/>
              <a:t>Le coussinet de gel fournit une </a:t>
            </a:r>
            <a:r>
              <a:rPr lang="fr-FR" sz="1500">
                <a:solidFill>
                  <a:schemeClr val="accent3">
                    <a:lumMod val="50000"/>
                  </a:schemeClr>
                </a:solidFill>
              </a:rPr>
              <a:t>pression ciblée </a:t>
            </a:r>
            <a:r>
              <a:rPr lang="fr-FR" sz="1500"/>
              <a:t>sur le tendon sans accroître la pression autour de la jambe. </a:t>
            </a:r>
          </a:p>
          <a:p>
            <a:pPr marL="342900" indent="-342900">
              <a:buFont typeface="Arial" panose="020B0604020202020204" pitchFamily="34" charset="0"/>
              <a:buChar char="•"/>
            </a:pPr>
            <a:r>
              <a:rPr lang="en-US" sz="1500" b="1">
                <a:solidFill>
                  <a:schemeClr val="accent3">
                    <a:lumMod val="50000"/>
                  </a:schemeClr>
                </a:solidFill>
              </a:rPr>
              <a:t>Le </a:t>
            </a:r>
            <a:r>
              <a:rPr lang="en-US" sz="1500" b="1" err="1">
                <a:solidFill>
                  <a:schemeClr val="accent3">
                    <a:lumMod val="50000"/>
                  </a:schemeClr>
                </a:solidFill>
              </a:rPr>
              <a:t>coussin</a:t>
            </a:r>
            <a:r>
              <a:rPr lang="en-US" sz="1500" b="1">
                <a:solidFill>
                  <a:schemeClr val="accent3">
                    <a:lumMod val="50000"/>
                  </a:schemeClr>
                </a:solidFill>
              </a:rPr>
              <a:t> de gel </a:t>
            </a:r>
            <a:r>
              <a:rPr lang="en-US" sz="1500" err="1"/>
              <a:t>s’adapte</a:t>
            </a:r>
            <a:r>
              <a:rPr lang="en-US" sz="1500"/>
              <a:t> aux contours de la jambe</a:t>
            </a:r>
          </a:p>
          <a:p>
            <a:pPr marL="342900" indent="-342900">
              <a:buFont typeface="Arial" panose="020B0604020202020204" pitchFamily="34" charset="0"/>
              <a:buChar char="•"/>
            </a:pPr>
            <a:r>
              <a:rPr lang="en-US" sz="1500" err="1"/>
              <a:t>Sangle</a:t>
            </a:r>
            <a:r>
              <a:rPr lang="en-US" sz="1500"/>
              <a:t> “crochet et boucle” pour un </a:t>
            </a:r>
            <a:r>
              <a:rPr lang="en-US" sz="1500" err="1"/>
              <a:t>ajustement</a:t>
            </a:r>
            <a:r>
              <a:rPr lang="en-US" sz="1500"/>
              <a:t> </a:t>
            </a:r>
            <a:r>
              <a:rPr lang="en-US" sz="1500" err="1"/>
              <a:t>personnalisé</a:t>
            </a:r>
            <a:r>
              <a:rPr lang="en-US" sz="1500"/>
              <a:t>.</a:t>
            </a:r>
          </a:p>
          <a:p>
            <a:pPr marL="342900" indent="-342900">
              <a:buFont typeface="Arial" panose="020B0604020202020204" pitchFamily="34" charset="0"/>
              <a:buChar char="•"/>
            </a:pPr>
            <a:r>
              <a:rPr lang="en-US" sz="1500" err="1"/>
              <a:t>Convient</a:t>
            </a:r>
            <a:r>
              <a:rPr lang="en-US" sz="1500"/>
              <a:t> au </a:t>
            </a:r>
            <a:r>
              <a:rPr lang="en-US" sz="1500" err="1"/>
              <a:t>genou</a:t>
            </a:r>
            <a:r>
              <a:rPr lang="en-US" sz="1500"/>
              <a:t> gauche </a:t>
            </a:r>
            <a:r>
              <a:rPr lang="en-US" sz="1500" err="1"/>
              <a:t>ou</a:t>
            </a:r>
            <a:r>
              <a:rPr lang="en-US" sz="1500"/>
              <a:t> droit.</a:t>
            </a:r>
          </a:p>
        </p:txBody>
      </p:sp>
      <p:sp>
        <p:nvSpPr>
          <p:cNvPr id="29" name="Oval 28">
            <a:extLst>
              <a:ext uri="{FF2B5EF4-FFF2-40B4-BE49-F238E27FC236}">
                <a16:creationId xmlns:a16="http://schemas.microsoft.com/office/drawing/2014/main" id="{473AC010-BD1F-4941-ACE3-9824149D8186}"/>
              </a:ext>
            </a:extLst>
          </p:cNvPr>
          <p:cNvSpPr/>
          <p:nvPr/>
        </p:nvSpPr>
        <p:spPr>
          <a:xfrm>
            <a:off x="3182031" y="2507162"/>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30" name="Oval 29">
            <a:extLst>
              <a:ext uri="{FF2B5EF4-FFF2-40B4-BE49-F238E27FC236}">
                <a16:creationId xmlns:a16="http://schemas.microsoft.com/office/drawing/2014/main" id="{EFC1782C-9A55-475E-891F-3493AEBA5343}"/>
              </a:ext>
            </a:extLst>
          </p:cNvPr>
          <p:cNvSpPr/>
          <p:nvPr/>
        </p:nvSpPr>
        <p:spPr>
          <a:xfrm>
            <a:off x="3180402" y="3161299"/>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1" name="Oval 30">
            <a:extLst>
              <a:ext uri="{FF2B5EF4-FFF2-40B4-BE49-F238E27FC236}">
                <a16:creationId xmlns:a16="http://schemas.microsoft.com/office/drawing/2014/main" id="{8D6F9C8E-A499-4CEE-AB0A-6FA16A382DC2}"/>
              </a:ext>
            </a:extLst>
          </p:cNvPr>
          <p:cNvSpPr/>
          <p:nvPr/>
        </p:nvSpPr>
        <p:spPr>
          <a:xfrm>
            <a:off x="3183143" y="4073983"/>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2" name="Oval 31">
            <a:extLst>
              <a:ext uri="{FF2B5EF4-FFF2-40B4-BE49-F238E27FC236}">
                <a16:creationId xmlns:a16="http://schemas.microsoft.com/office/drawing/2014/main" id="{20DE5102-7E30-414D-B81C-E2C28A8546FB}"/>
              </a:ext>
            </a:extLst>
          </p:cNvPr>
          <p:cNvSpPr/>
          <p:nvPr/>
        </p:nvSpPr>
        <p:spPr>
          <a:xfrm>
            <a:off x="3182031" y="4552943"/>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33" name="Oval 32">
            <a:extLst>
              <a:ext uri="{FF2B5EF4-FFF2-40B4-BE49-F238E27FC236}">
                <a16:creationId xmlns:a16="http://schemas.microsoft.com/office/drawing/2014/main" id="{68A2EED2-6742-4471-A667-CE5EECE93CC3}"/>
              </a:ext>
            </a:extLst>
          </p:cNvPr>
          <p:cNvSpPr/>
          <p:nvPr/>
        </p:nvSpPr>
        <p:spPr>
          <a:xfrm>
            <a:off x="3180402" y="5221755"/>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5</a:t>
            </a:r>
          </a:p>
        </p:txBody>
      </p:sp>
      <p:grpSp>
        <p:nvGrpSpPr>
          <p:cNvPr id="3" name="Gruppieren 2">
            <a:extLst>
              <a:ext uri="{FF2B5EF4-FFF2-40B4-BE49-F238E27FC236}">
                <a16:creationId xmlns:a16="http://schemas.microsoft.com/office/drawing/2014/main" id="{4A54BF3A-01DC-455D-9CC7-FFBA10F43DBD}"/>
              </a:ext>
            </a:extLst>
          </p:cNvPr>
          <p:cNvGrpSpPr/>
          <p:nvPr/>
        </p:nvGrpSpPr>
        <p:grpSpPr>
          <a:xfrm>
            <a:off x="485775" y="1114345"/>
            <a:ext cx="2133600" cy="2571830"/>
            <a:chOff x="85235" y="1723944"/>
            <a:chExt cx="2531587" cy="4099735"/>
          </a:xfrm>
        </p:grpSpPr>
        <p:pic>
          <p:nvPicPr>
            <p:cNvPr id="19" name="Picture 18">
              <a:extLst>
                <a:ext uri="{FF2B5EF4-FFF2-40B4-BE49-F238E27FC236}">
                  <a16:creationId xmlns:a16="http://schemas.microsoft.com/office/drawing/2014/main" id="{960DEDA4-97B9-47F9-8E02-5F2838090F01}"/>
                </a:ext>
              </a:extLst>
            </p:cNvPr>
            <p:cNvPicPr>
              <a:picLocks noChangeAspect="1"/>
            </p:cNvPicPr>
            <p:nvPr/>
          </p:nvPicPr>
          <p:blipFill>
            <a:blip r:embed="rId4"/>
            <a:stretch>
              <a:fillRect/>
            </a:stretch>
          </p:blipFill>
          <p:spPr>
            <a:xfrm>
              <a:off x="85235" y="1723944"/>
              <a:ext cx="2531587" cy="4099735"/>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
          <p:nvSpPr>
            <p:cNvPr id="45" name="Oval 44">
              <a:extLst>
                <a:ext uri="{FF2B5EF4-FFF2-40B4-BE49-F238E27FC236}">
                  <a16:creationId xmlns:a16="http://schemas.microsoft.com/office/drawing/2014/main" id="{E84FC3ED-4CDE-4592-A929-8DC6884F1EE2}"/>
                </a:ext>
              </a:extLst>
            </p:cNvPr>
            <p:cNvSpPr/>
            <p:nvPr/>
          </p:nvSpPr>
          <p:spPr>
            <a:xfrm>
              <a:off x="1746931" y="3613569"/>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sp>
          <p:nvSpPr>
            <p:cNvPr id="46" name="Oval 45">
              <a:extLst>
                <a:ext uri="{FF2B5EF4-FFF2-40B4-BE49-F238E27FC236}">
                  <a16:creationId xmlns:a16="http://schemas.microsoft.com/office/drawing/2014/main" id="{5579B05F-DFD9-4F5E-BA6F-5A6591F673DB}"/>
                </a:ext>
              </a:extLst>
            </p:cNvPr>
            <p:cNvSpPr/>
            <p:nvPr/>
          </p:nvSpPr>
          <p:spPr>
            <a:xfrm>
              <a:off x="1264486" y="3321917"/>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47" name="Oval 46">
              <a:extLst>
                <a:ext uri="{FF2B5EF4-FFF2-40B4-BE49-F238E27FC236}">
                  <a16:creationId xmlns:a16="http://schemas.microsoft.com/office/drawing/2014/main" id="{FDDADC6D-491A-4703-B67F-D3356B992485}"/>
                </a:ext>
              </a:extLst>
            </p:cNvPr>
            <p:cNvSpPr/>
            <p:nvPr/>
          </p:nvSpPr>
          <p:spPr>
            <a:xfrm>
              <a:off x="865393" y="3766184"/>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48" name="Oval 47">
              <a:extLst>
                <a:ext uri="{FF2B5EF4-FFF2-40B4-BE49-F238E27FC236}">
                  <a16:creationId xmlns:a16="http://schemas.microsoft.com/office/drawing/2014/main" id="{7CC243D2-93F1-4892-8D85-998666C31493}"/>
                </a:ext>
              </a:extLst>
            </p:cNvPr>
            <p:cNvSpPr/>
            <p:nvPr/>
          </p:nvSpPr>
          <p:spPr>
            <a:xfrm>
              <a:off x="2126516" y="3436948"/>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4</a:t>
              </a:r>
            </a:p>
          </p:txBody>
        </p:sp>
        <p:sp>
          <p:nvSpPr>
            <p:cNvPr id="49" name="Oval 48">
              <a:extLst>
                <a:ext uri="{FF2B5EF4-FFF2-40B4-BE49-F238E27FC236}">
                  <a16:creationId xmlns:a16="http://schemas.microsoft.com/office/drawing/2014/main" id="{A0DE191C-2659-46AE-B349-A2EC4C69663E}"/>
                </a:ext>
              </a:extLst>
            </p:cNvPr>
            <p:cNvSpPr/>
            <p:nvPr/>
          </p:nvSpPr>
          <p:spPr>
            <a:xfrm>
              <a:off x="1472261" y="4628481"/>
              <a:ext cx="127862"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5</a:t>
              </a:r>
            </a:p>
          </p:txBody>
        </p:sp>
      </p:grpSp>
      <p:pic>
        <p:nvPicPr>
          <p:cNvPr id="34" name="Picture 33">
            <a:extLst>
              <a:ext uri="{FF2B5EF4-FFF2-40B4-BE49-F238E27FC236}">
                <a16:creationId xmlns:a16="http://schemas.microsoft.com/office/drawing/2014/main" id="{EC397B89-2744-4338-9CAE-B489F1B41741}"/>
              </a:ext>
            </a:extLst>
          </p:cNvPr>
          <p:cNvPicPr>
            <a:picLocks noChangeAspect="1"/>
          </p:cNvPicPr>
          <p:nvPr/>
        </p:nvPicPr>
        <p:blipFill>
          <a:blip r:embed="rId5"/>
          <a:stretch>
            <a:fillRect/>
          </a:stretch>
        </p:blipFill>
        <p:spPr>
          <a:xfrm>
            <a:off x="6424002" y="4449677"/>
            <a:ext cx="633767" cy="622031"/>
          </a:xfrm>
          <a:prstGeom prst="rect">
            <a:avLst/>
          </a:prstGeom>
        </p:spPr>
      </p:pic>
      <p:pic>
        <p:nvPicPr>
          <p:cNvPr id="5" name="Picture 4">
            <a:extLst>
              <a:ext uri="{FF2B5EF4-FFF2-40B4-BE49-F238E27FC236}">
                <a16:creationId xmlns:a16="http://schemas.microsoft.com/office/drawing/2014/main" id="{80051024-E9E7-4C8E-A670-0061D61854A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8463" y="3660575"/>
            <a:ext cx="1678059" cy="2397325"/>
          </a:xfrm>
          <a:prstGeom prst="rect">
            <a:avLst/>
          </a:prstGeom>
        </p:spPr>
      </p:pic>
      <p:pic>
        <p:nvPicPr>
          <p:cNvPr id="4" name="Grafik 3">
            <a:extLst>
              <a:ext uri="{FF2B5EF4-FFF2-40B4-BE49-F238E27FC236}">
                <a16:creationId xmlns:a16="http://schemas.microsoft.com/office/drawing/2014/main" id="{E487EB58-9AEC-498A-8969-CD81D699D10E}"/>
              </a:ext>
            </a:extLst>
          </p:cNvPr>
          <p:cNvPicPr>
            <a:picLocks noChangeAspect="1"/>
          </p:cNvPicPr>
          <p:nvPr/>
        </p:nvPicPr>
        <p:blipFill>
          <a:blip r:embed="rId7"/>
          <a:stretch>
            <a:fillRect/>
          </a:stretch>
        </p:blipFill>
        <p:spPr>
          <a:xfrm>
            <a:off x="9712699" y="0"/>
            <a:ext cx="2479301" cy="5900737"/>
          </a:xfrm>
          <a:prstGeom prst="rect">
            <a:avLst/>
          </a:prstGeom>
        </p:spPr>
      </p:pic>
    </p:spTree>
    <p:extLst>
      <p:ext uri="{BB962C8B-B14F-4D97-AF65-F5344CB8AC3E}">
        <p14:creationId xmlns:p14="http://schemas.microsoft.com/office/powerpoint/2010/main" val="14727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696C2EE4-63FB-40C4-BF26-78B53BC18FD0}"/>
              </a:ext>
            </a:extLst>
          </p:cNvPr>
          <p:cNvGraphicFramePr>
            <a:graphicFrameLocks/>
          </p:cNvGraphicFramePr>
          <p:nvPr/>
        </p:nvGraphicFramePr>
        <p:xfrm>
          <a:off x="442756" y="911580"/>
          <a:ext cx="5497173" cy="36390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43A9D2D0-E73D-4BB2-8F14-ADD16E5DE03A}"/>
              </a:ext>
            </a:extLst>
          </p:cNvPr>
          <p:cNvGraphicFramePr>
            <a:graphicFrameLocks/>
          </p:cNvGraphicFramePr>
          <p:nvPr/>
        </p:nvGraphicFramePr>
        <p:xfrm>
          <a:off x="5853189" y="1675664"/>
          <a:ext cx="7110413" cy="431657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0726426A-2566-4DD6-BCA9-54F9FA351BA5}"/>
              </a:ext>
            </a:extLst>
          </p:cNvPr>
          <p:cNvSpPr>
            <a:spLocks noGrp="1"/>
          </p:cNvSpPr>
          <p:nvPr>
            <p:ph type="body" sz="quarter" idx="10"/>
          </p:nvPr>
        </p:nvSpPr>
        <p:spPr/>
        <p:txBody>
          <a:bodyPr/>
          <a:lstStyle/>
          <a:p>
            <a:r>
              <a:rPr lang="en-US"/>
              <a:t>Knee</a:t>
            </a:r>
          </a:p>
        </p:txBody>
      </p:sp>
      <p:pic>
        <p:nvPicPr>
          <p:cNvPr id="6" name="Picture 5">
            <a:extLst>
              <a:ext uri="{FF2B5EF4-FFF2-40B4-BE49-F238E27FC236}">
                <a16:creationId xmlns:a16="http://schemas.microsoft.com/office/drawing/2014/main" id="{EC2D319A-7CEA-4785-9A61-F13E4FD8212F}"/>
              </a:ext>
            </a:extLst>
          </p:cNvPr>
          <p:cNvPicPr>
            <a:picLocks noChangeAspect="1"/>
          </p:cNvPicPr>
          <p:nvPr/>
        </p:nvPicPr>
        <p:blipFill>
          <a:blip r:embed="rId4"/>
          <a:stretch>
            <a:fillRect/>
          </a:stretch>
        </p:blipFill>
        <p:spPr>
          <a:xfrm>
            <a:off x="1219150" y="4598456"/>
            <a:ext cx="638175" cy="762000"/>
          </a:xfrm>
          <a:prstGeom prst="rect">
            <a:avLst/>
          </a:prstGeom>
        </p:spPr>
      </p:pic>
      <p:pic>
        <p:nvPicPr>
          <p:cNvPr id="7" name="Picture 6">
            <a:extLst>
              <a:ext uri="{FF2B5EF4-FFF2-40B4-BE49-F238E27FC236}">
                <a16:creationId xmlns:a16="http://schemas.microsoft.com/office/drawing/2014/main" id="{0BB3806F-0FD0-4DFA-81FB-6D9A3862AAF0}"/>
              </a:ext>
            </a:extLst>
          </p:cNvPr>
          <p:cNvPicPr>
            <a:picLocks noChangeAspect="1"/>
          </p:cNvPicPr>
          <p:nvPr/>
        </p:nvPicPr>
        <p:blipFill>
          <a:blip r:embed="rId5"/>
          <a:stretch>
            <a:fillRect/>
          </a:stretch>
        </p:blipFill>
        <p:spPr>
          <a:xfrm>
            <a:off x="209143" y="2465016"/>
            <a:ext cx="495300" cy="1200150"/>
          </a:xfrm>
          <a:prstGeom prst="rect">
            <a:avLst/>
          </a:prstGeom>
        </p:spPr>
      </p:pic>
      <p:pic>
        <p:nvPicPr>
          <p:cNvPr id="8" name="Picture 7">
            <a:extLst>
              <a:ext uri="{FF2B5EF4-FFF2-40B4-BE49-F238E27FC236}">
                <a16:creationId xmlns:a16="http://schemas.microsoft.com/office/drawing/2014/main" id="{14CD39CF-D61F-4CBE-A11D-428E6F43AA58}"/>
              </a:ext>
            </a:extLst>
          </p:cNvPr>
          <p:cNvPicPr>
            <a:picLocks noChangeAspect="1"/>
          </p:cNvPicPr>
          <p:nvPr/>
        </p:nvPicPr>
        <p:blipFill>
          <a:blip r:embed="rId6"/>
          <a:stretch>
            <a:fillRect/>
          </a:stretch>
        </p:blipFill>
        <p:spPr>
          <a:xfrm>
            <a:off x="8809867" y="4173995"/>
            <a:ext cx="457200" cy="1152525"/>
          </a:xfrm>
          <a:prstGeom prst="rect">
            <a:avLst/>
          </a:prstGeom>
        </p:spPr>
      </p:pic>
      <p:pic>
        <p:nvPicPr>
          <p:cNvPr id="9" name="Picture 8">
            <a:extLst>
              <a:ext uri="{FF2B5EF4-FFF2-40B4-BE49-F238E27FC236}">
                <a16:creationId xmlns:a16="http://schemas.microsoft.com/office/drawing/2014/main" id="{64301B08-D2B2-4A7E-BC0A-A9C81C22B70F}"/>
              </a:ext>
            </a:extLst>
          </p:cNvPr>
          <p:cNvPicPr>
            <a:picLocks noChangeAspect="1"/>
          </p:cNvPicPr>
          <p:nvPr/>
        </p:nvPicPr>
        <p:blipFill>
          <a:blip r:embed="rId7"/>
          <a:stretch>
            <a:fillRect/>
          </a:stretch>
        </p:blipFill>
        <p:spPr>
          <a:xfrm>
            <a:off x="949559" y="796747"/>
            <a:ext cx="352425" cy="914400"/>
          </a:xfrm>
          <a:prstGeom prst="rect">
            <a:avLst/>
          </a:prstGeom>
        </p:spPr>
      </p:pic>
      <p:pic>
        <p:nvPicPr>
          <p:cNvPr id="10" name="Picture 9">
            <a:extLst>
              <a:ext uri="{FF2B5EF4-FFF2-40B4-BE49-F238E27FC236}">
                <a16:creationId xmlns:a16="http://schemas.microsoft.com/office/drawing/2014/main" id="{3DDE1A5C-4997-44DA-A558-D9B2A1337335}"/>
              </a:ext>
            </a:extLst>
          </p:cNvPr>
          <p:cNvPicPr>
            <a:picLocks noChangeAspect="1"/>
          </p:cNvPicPr>
          <p:nvPr/>
        </p:nvPicPr>
        <p:blipFill>
          <a:blip r:embed="rId8"/>
          <a:stretch>
            <a:fillRect/>
          </a:stretch>
        </p:blipFill>
        <p:spPr>
          <a:xfrm>
            <a:off x="7188622" y="1732793"/>
            <a:ext cx="495300" cy="857250"/>
          </a:xfrm>
          <a:prstGeom prst="rect">
            <a:avLst/>
          </a:prstGeom>
        </p:spPr>
      </p:pic>
      <p:pic>
        <p:nvPicPr>
          <p:cNvPr id="11" name="Picture 10">
            <a:extLst>
              <a:ext uri="{FF2B5EF4-FFF2-40B4-BE49-F238E27FC236}">
                <a16:creationId xmlns:a16="http://schemas.microsoft.com/office/drawing/2014/main" id="{BC1EFE07-02F4-4704-9FEC-1AF7CF369E51}"/>
              </a:ext>
            </a:extLst>
          </p:cNvPr>
          <p:cNvPicPr>
            <a:picLocks noChangeAspect="1"/>
          </p:cNvPicPr>
          <p:nvPr/>
        </p:nvPicPr>
        <p:blipFill>
          <a:blip r:embed="rId9"/>
          <a:stretch>
            <a:fillRect/>
          </a:stretch>
        </p:blipFill>
        <p:spPr>
          <a:xfrm>
            <a:off x="7732785" y="1711147"/>
            <a:ext cx="451918" cy="549833"/>
          </a:xfrm>
          <a:prstGeom prst="rect">
            <a:avLst/>
          </a:prstGeom>
        </p:spPr>
      </p:pic>
      <p:pic>
        <p:nvPicPr>
          <p:cNvPr id="12" name="Picture 11">
            <a:extLst>
              <a:ext uri="{FF2B5EF4-FFF2-40B4-BE49-F238E27FC236}">
                <a16:creationId xmlns:a16="http://schemas.microsoft.com/office/drawing/2014/main" id="{B4D3A581-4748-420E-BE53-C7963BBF43D4}"/>
              </a:ext>
            </a:extLst>
          </p:cNvPr>
          <p:cNvPicPr>
            <a:picLocks noChangeAspect="1"/>
          </p:cNvPicPr>
          <p:nvPr/>
        </p:nvPicPr>
        <p:blipFill>
          <a:blip r:embed="rId10"/>
          <a:stretch>
            <a:fillRect/>
          </a:stretch>
        </p:blipFill>
        <p:spPr>
          <a:xfrm>
            <a:off x="6777907" y="1788782"/>
            <a:ext cx="323850" cy="1038225"/>
          </a:xfrm>
          <a:prstGeom prst="rect">
            <a:avLst/>
          </a:prstGeom>
        </p:spPr>
      </p:pic>
      <p:pic>
        <p:nvPicPr>
          <p:cNvPr id="13" name="Picture 12">
            <a:extLst>
              <a:ext uri="{FF2B5EF4-FFF2-40B4-BE49-F238E27FC236}">
                <a16:creationId xmlns:a16="http://schemas.microsoft.com/office/drawing/2014/main" id="{7C5D94E1-3438-4436-A75F-E9AAA5E9B58F}"/>
              </a:ext>
            </a:extLst>
          </p:cNvPr>
          <p:cNvPicPr>
            <a:picLocks noChangeAspect="1"/>
          </p:cNvPicPr>
          <p:nvPr/>
        </p:nvPicPr>
        <p:blipFill>
          <a:blip r:embed="rId4"/>
          <a:stretch>
            <a:fillRect/>
          </a:stretch>
        </p:blipFill>
        <p:spPr>
          <a:xfrm>
            <a:off x="9896130" y="4173995"/>
            <a:ext cx="438545" cy="523636"/>
          </a:xfrm>
          <a:prstGeom prst="rect">
            <a:avLst/>
          </a:prstGeom>
        </p:spPr>
      </p:pic>
      <p:pic>
        <p:nvPicPr>
          <p:cNvPr id="18" name="Picture 17">
            <a:extLst>
              <a:ext uri="{FF2B5EF4-FFF2-40B4-BE49-F238E27FC236}">
                <a16:creationId xmlns:a16="http://schemas.microsoft.com/office/drawing/2014/main" id="{F83B8DF0-65EC-4F2C-825D-983577BBD034}"/>
              </a:ext>
            </a:extLst>
          </p:cNvPr>
          <p:cNvPicPr>
            <a:picLocks noChangeAspect="1"/>
          </p:cNvPicPr>
          <p:nvPr/>
        </p:nvPicPr>
        <p:blipFill>
          <a:blip r:embed="rId5"/>
          <a:stretch>
            <a:fillRect/>
          </a:stretch>
        </p:blipFill>
        <p:spPr>
          <a:xfrm>
            <a:off x="9333607" y="4173995"/>
            <a:ext cx="495300" cy="1200150"/>
          </a:xfrm>
          <a:prstGeom prst="rect">
            <a:avLst/>
          </a:prstGeom>
        </p:spPr>
      </p:pic>
      <p:pic>
        <p:nvPicPr>
          <p:cNvPr id="19" name="Picture 18">
            <a:extLst>
              <a:ext uri="{FF2B5EF4-FFF2-40B4-BE49-F238E27FC236}">
                <a16:creationId xmlns:a16="http://schemas.microsoft.com/office/drawing/2014/main" id="{A7FD0E78-D19F-45F0-95EF-AB6E4316394F}"/>
              </a:ext>
            </a:extLst>
          </p:cNvPr>
          <p:cNvPicPr>
            <a:picLocks noChangeAspect="1"/>
          </p:cNvPicPr>
          <p:nvPr/>
        </p:nvPicPr>
        <p:blipFill>
          <a:blip r:embed="rId6"/>
          <a:stretch>
            <a:fillRect/>
          </a:stretch>
        </p:blipFill>
        <p:spPr>
          <a:xfrm>
            <a:off x="4530404" y="2525780"/>
            <a:ext cx="457200" cy="1152525"/>
          </a:xfrm>
          <a:prstGeom prst="rect">
            <a:avLst/>
          </a:prstGeom>
        </p:spPr>
      </p:pic>
      <p:pic>
        <p:nvPicPr>
          <p:cNvPr id="21" name="Picture 20">
            <a:extLst>
              <a:ext uri="{FF2B5EF4-FFF2-40B4-BE49-F238E27FC236}">
                <a16:creationId xmlns:a16="http://schemas.microsoft.com/office/drawing/2014/main" id="{8175581B-7F5E-49C6-BFF1-82D45B9BF377}"/>
              </a:ext>
            </a:extLst>
          </p:cNvPr>
          <p:cNvPicPr>
            <a:picLocks noChangeAspect="1"/>
          </p:cNvPicPr>
          <p:nvPr/>
        </p:nvPicPr>
        <p:blipFill>
          <a:blip r:embed="rId10"/>
          <a:stretch>
            <a:fillRect/>
          </a:stretch>
        </p:blipFill>
        <p:spPr>
          <a:xfrm>
            <a:off x="4306941" y="392467"/>
            <a:ext cx="323850" cy="1038225"/>
          </a:xfrm>
          <a:prstGeom prst="rect">
            <a:avLst/>
          </a:prstGeom>
        </p:spPr>
      </p:pic>
      <p:pic>
        <p:nvPicPr>
          <p:cNvPr id="22" name="Picture 21">
            <a:extLst>
              <a:ext uri="{FF2B5EF4-FFF2-40B4-BE49-F238E27FC236}">
                <a16:creationId xmlns:a16="http://schemas.microsoft.com/office/drawing/2014/main" id="{31933DB2-3F4F-418E-8124-9576D3D0D7E6}"/>
              </a:ext>
            </a:extLst>
          </p:cNvPr>
          <p:cNvPicPr>
            <a:picLocks noChangeAspect="1"/>
          </p:cNvPicPr>
          <p:nvPr/>
        </p:nvPicPr>
        <p:blipFill>
          <a:blip r:embed="rId9"/>
          <a:stretch>
            <a:fillRect/>
          </a:stretch>
        </p:blipFill>
        <p:spPr>
          <a:xfrm>
            <a:off x="2798069" y="334441"/>
            <a:ext cx="451918" cy="549833"/>
          </a:xfrm>
          <a:prstGeom prst="rect">
            <a:avLst/>
          </a:prstGeom>
        </p:spPr>
      </p:pic>
      <p:pic>
        <p:nvPicPr>
          <p:cNvPr id="23" name="Picture 22">
            <a:extLst>
              <a:ext uri="{FF2B5EF4-FFF2-40B4-BE49-F238E27FC236}">
                <a16:creationId xmlns:a16="http://schemas.microsoft.com/office/drawing/2014/main" id="{56EE5192-0036-4DE7-8195-09DC6C2C997B}"/>
              </a:ext>
            </a:extLst>
          </p:cNvPr>
          <p:cNvPicPr>
            <a:picLocks noChangeAspect="1"/>
          </p:cNvPicPr>
          <p:nvPr/>
        </p:nvPicPr>
        <p:blipFill>
          <a:blip r:embed="rId8"/>
          <a:stretch>
            <a:fillRect/>
          </a:stretch>
        </p:blipFill>
        <p:spPr>
          <a:xfrm>
            <a:off x="3483600" y="70125"/>
            <a:ext cx="495300" cy="857250"/>
          </a:xfrm>
          <a:prstGeom prst="rect">
            <a:avLst/>
          </a:prstGeom>
        </p:spPr>
      </p:pic>
    </p:spTree>
    <p:extLst>
      <p:ext uri="{BB962C8B-B14F-4D97-AF65-F5344CB8AC3E}">
        <p14:creationId xmlns:p14="http://schemas.microsoft.com/office/powerpoint/2010/main" val="341267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769F2-40ED-4223-8BB1-92FE1190D13E}"/>
              </a:ext>
            </a:extLst>
          </p:cNvPr>
          <p:cNvSpPr>
            <a:spLocks noGrp="1"/>
          </p:cNvSpPr>
          <p:nvPr>
            <p:ph type="body" sz="quarter" idx="10"/>
          </p:nvPr>
        </p:nvSpPr>
        <p:spPr>
          <a:xfrm>
            <a:off x="0" y="171042"/>
            <a:ext cx="12563061" cy="771525"/>
          </a:xfrm>
        </p:spPr>
        <p:txBody>
          <a:bodyPr/>
          <a:lstStyle/>
          <a:p>
            <a:pPr algn="ctr"/>
            <a:r>
              <a:rPr lang="fr-FR" sz="2800"/>
              <a:t>Pourquoi les consommateurs utilisent-ils une orthèse ou un support</a:t>
            </a:r>
          </a:p>
        </p:txBody>
      </p:sp>
      <p:sp>
        <p:nvSpPr>
          <p:cNvPr id="4" name="Rectangle 3">
            <a:extLst>
              <a:ext uri="{FF2B5EF4-FFF2-40B4-BE49-F238E27FC236}">
                <a16:creationId xmlns:a16="http://schemas.microsoft.com/office/drawing/2014/main" id="{F616E5C8-5198-4A54-A1E4-C2CF4C001CF7}"/>
              </a:ext>
            </a:extLst>
          </p:cNvPr>
          <p:cNvSpPr/>
          <p:nvPr/>
        </p:nvSpPr>
        <p:spPr>
          <a:xfrm>
            <a:off x="463033" y="836763"/>
            <a:ext cx="5863121" cy="2365352"/>
          </a:xfrm>
          <a:prstGeom prst="rect">
            <a:avLst/>
          </a:prstGeom>
        </p:spPr>
        <p:txBody>
          <a:bodyPr/>
          <a:lstStyle/>
          <a:p>
            <a:pPr marL="257098" indent="-257098" defTabSz="685595" fontAlgn="base">
              <a:lnSpc>
                <a:spcPct val="110000"/>
              </a:lnSpc>
              <a:spcBef>
                <a:spcPts val="600"/>
              </a:spcBef>
              <a:spcAft>
                <a:spcPts val="450"/>
              </a:spcAft>
              <a:buFont typeface="Arial" panose="020B0604020202020204" pitchFamily="34" charset="0"/>
              <a:buChar char="•"/>
            </a:pPr>
            <a:r>
              <a:rPr lang="fr-FR" b="1" u="sng">
                <a:solidFill>
                  <a:prstClr val="black"/>
                </a:solidFill>
                <a:cs typeface="Arial" panose="020B0604020202020204" pitchFamily="34" charset="0"/>
              </a:rPr>
              <a:t>Douleur chronique </a:t>
            </a:r>
            <a:r>
              <a:rPr lang="fr-FR" b="1">
                <a:solidFill>
                  <a:prstClr val="black"/>
                </a:solidFill>
                <a:cs typeface="Arial" panose="020B0604020202020204" pitchFamily="34" charset="0"/>
              </a:rPr>
              <a:t>: blessures ou affections récurrentes ou en cours </a:t>
            </a:r>
          </a:p>
          <a:p>
            <a:pPr marL="257098" indent="-257098" defTabSz="685595" fontAlgn="base">
              <a:lnSpc>
                <a:spcPct val="110000"/>
              </a:lnSpc>
              <a:spcBef>
                <a:spcPts val="600"/>
              </a:spcBef>
              <a:spcAft>
                <a:spcPts val="450"/>
              </a:spcAft>
              <a:buFont typeface="Arial" panose="020B0604020202020204" pitchFamily="34" charset="0"/>
              <a:buChar char="•"/>
            </a:pPr>
            <a:r>
              <a:rPr lang="fr-FR" b="1" u="sng">
                <a:solidFill>
                  <a:prstClr val="black"/>
                </a:solidFill>
                <a:cs typeface="Arial" panose="020B0604020202020204" pitchFamily="34" charset="0"/>
              </a:rPr>
              <a:t>Douleurs aigues </a:t>
            </a:r>
            <a:r>
              <a:rPr lang="fr-FR" b="1">
                <a:solidFill>
                  <a:prstClr val="black"/>
                </a:solidFill>
                <a:cs typeface="Arial" panose="020B0604020202020204" pitchFamily="34" charset="0"/>
              </a:rPr>
              <a:t>:</a:t>
            </a:r>
            <a:r>
              <a:rPr lang="fr-FR" b="1" u="sng">
                <a:solidFill>
                  <a:prstClr val="black"/>
                </a:solidFill>
                <a:cs typeface="Arial" panose="020B0604020202020204" pitchFamily="34" charset="0"/>
              </a:rPr>
              <a:t> </a:t>
            </a:r>
            <a:r>
              <a:rPr lang="fr-FR" b="1">
                <a:solidFill>
                  <a:prstClr val="black"/>
                </a:solidFill>
                <a:cs typeface="Arial" panose="020B0604020202020204" pitchFamily="34" charset="0"/>
              </a:rPr>
              <a:t>nouvelles blessures survenues au cours des dernières 24 à 72 heures</a:t>
            </a:r>
          </a:p>
          <a:p>
            <a:pPr marL="257098" indent="-257098" defTabSz="685595" fontAlgn="base">
              <a:lnSpc>
                <a:spcPct val="110000"/>
              </a:lnSpc>
              <a:spcBef>
                <a:spcPts val="600"/>
              </a:spcBef>
              <a:spcAft>
                <a:spcPts val="450"/>
              </a:spcAft>
              <a:buFont typeface="Arial" panose="020B0604020202020204" pitchFamily="34" charset="0"/>
              <a:buChar char="•"/>
            </a:pPr>
            <a:r>
              <a:rPr lang="fr-FR" b="1" u="sng">
                <a:solidFill>
                  <a:prstClr val="black"/>
                </a:solidFill>
                <a:cs typeface="Arial" panose="020B0604020202020204" pitchFamily="34" charset="0"/>
              </a:rPr>
              <a:t>Prévention</a:t>
            </a:r>
            <a:r>
              <a:rPr lang="fr-FR" b="1">
                <a:solidFill>
                  <a:prstClr val="black"/>
                </a:solidFill>
                <a:cs typeface="Arial" panose="020B0604020202020204" pitchFamily="34" charset="0"/>
              </a:rPr>
              <a:t> de blessures ou de blessures récurrentes</a:t>
            </a:r>
          </a:p>
          <a:p>
            <a:pPr marL="257098" indent="-257098" defTabSz="685595" fontAlgn="base">
              <a:lnSpc>
                <a:spcPct val="110000"/>
              </a:lnSpc>
              <a:spcBef>
                <a:spcPts val="600"/>
              </a:spcBef>
              <a:spcAft>
                <a:spcPts val="450"/>
              </a:spcAft>
              <a:buFont typeface="Arial" panose="020B0604020202020204" pitchFamily="34" charset="0"/>
              <a:buChar char="•"/>
            </a:pPr>
            <a:r>
              <a:rPr lang="fr-FR" b="1" u="sng">
                <a:solidFill>
                  <a:prstClr val="black"/>
                </a:solidFill>
                <a:cs typeface="Arial" panose="020B0604020202020204" pitchFamily="34" charset="0"/>
              </a:rPr>
              <a:t>Confort</a:t>
            </a:r>
            <a:r>
              <a:rPr lang="fr-FR" b="1">
                <a:solidFill>
                  <a:prstClr val="black"/>
                </a:solidFill>
                <a:cs typeface="Arial" panose="020B0604020202020204" pitchFamily="34" charset="0"/>
              </a:rPr>
              <a:t> pendant le travail, les sports, etc.</a:t>
            </a:r>
          </a:p>
        </p:txBody>
      </p:sp>
      <p:graphicFrame>
        <p:nvGraphicFramePr>
          <p:cNvPr id="6" name="Table 5">
            <a:extLst>
              <a:ext uri="{FF2B5EF4-FFF2-40B4-BE49-F238E27FC236}">
                <a16:creationId xmlns:a16="http://schemas.microsoft.com/office/drawing/2014/main" id="{3123800C-236D-4F50-AC6E-DA5E0FE35CF4}"/>
              </a:ext>
            </a:extLst>
          </p:cNvPr>
          <p:cNvGraphicFramePr>
            <a:graphicFrameLocks noGrp="1"/>
          </p:cNvGraphicFramePr>
          <p:nvPr/>
        </p:nvGraphicFramePr>
        <p:xfrm>
          <a:off x="463034" y="3234068"/>
          <a:ext cx="4864340" cy="2566868"/>
        </p:xfrm>
        <a:graphic>
          <a:graphicData uri="http://schemas.openxmlformats.org/drawingml/2006/table">
            <a:tbl>
              <a:tblPr firstRow="1" bandRow="1">
                <a:effectLst>
                  <a:outerShdw blurRad="50800" dist="38100" dir="16200000" rotWithShape="0">
                    <a:prstClr val="black">
                      <a:alpha val="40000"/>
                    </a:prstClr>
                  </a:outerShdw>
                </a:effectLst>
                <a:tableStyleId>{125E5076-3810-47DD-B79F-674D7AD40C01}</a:tableStyleId>
              </a:tblPr>
              <a:tblGrid>
                <a:gridCol w="2599708">
                  <a:extLst>
                    <a:ext uri="{9D8B030D-6E8A-4147-A177-3AD203B41FA5}">
                      <a16:colId xmlns:a16="http://schemas.microsoft.com/office/drawing/2014/main" val="20000"/>
                    </a:ext>
                  </a:extLst>
                </a:gridCol>
                <a:gridCol w="2264632">
                  <a:extLst>
                    <a:ext uri="{9D8B030D-6E8A-4147-A177-3AD203B41FA5}">
                      <a16:colId xmlns:a16="http://schemas.microsoft.com/office/drawing/2014/main" val="20001"/>
                    </a:ext>
                  </a:extLst>
                </a:gridCol>
              </a:tblGrid>
              <a:tr h="293052">
                <a:tc>
                  <a:txBody>
                    <a:bodyPr/>
                    <a:lstStyle/>
                    <a:p>
                      <a:pPr algn="ctr">
                        <a:lnSpc>
                          <a:spcPct val="90000"/>
                        </a:lnSpc>
                      </a:pPr>
                      <a:r>
                        <a:rPr lang="en-US" sz="1800" err="1">
                          <a:solidFill>
                            <a:schemeClr val="tx1"/>
                          </a:solidFill>
                          <a:latin typeface="+mn-lt"/>
                          <a:cs typeface="Arial" panose="020B0604020202020204" pitchFamily="34" charset="0"/>
                        </a:rPr>
                        <a:t>Aigu</a:t>
                      </a:r>
                      <a:r>
                        <a:rPr lang="en-US" sz="1800">
                          <a:solidFill>
                            <a:schemeClr val="tx1"/>
                          </a:solidFill>
                          <a:latin typeface="+mn-lt"/>
                          <a:cs typeface="Arial" panose="020B0604020202020204" pitchFamily="34" charset="0"/>
                        </a:rPr>
                        <a:t> (</a:t>
                      </a:r>
                      <a:r>
                        <a:rPr lang="en-US" sz="1800" err="1">
                          <a:solidFill>
                            <a:schemeClr val="tx1"/>
                          </a:solidFill>
                          <a:latin typeface="+mn-lt"/>
                          <a:cs typeface="Arial" panose="020B0604020202020204" pitchFamily="34" charset="0"/>
                        </a:rPr>
                        <a:t>Traiter</a:t>
                      </a:r>
                      <a:r>
                        <a:rPr lang="en-US" sz="1800">
                          <a:solidFill>
                            <a:schemeClr val="tx1"/>
                          </a:solidFill>
                          <a:latin typeface="+mn-lt"/>
                          <a:cs typeface="Arial" panose="020B0604020202020204" pitchFamily="34" charset="0"/>
                        </a:rPr>
                        <a:t>)</a:t>
                      </a:r>
                    </a:p>
                  </a:txBody>
                  <a:tcPr marL="107207" marR="107207" marT="53604" marB="53604" anchor="ctr">
                    <a:solidFill>
                      <a:srgbClr val="FFCD00"/>
                    </a:solidFill>
                  </a:tcPr>
                </a:tc>
                <a:tc>
                  <a:txBody>
                    <a:bodyPr/>
                    <a:lstStyle/>
                    <a:p>
                      <a:pPr algn="ctr">
                        <a:lnSpc>
                          <a:spcPct val="90000"/>
                        </a:lnSpc>
                      </a:pPr>
                      <a:r>
                        <a:rPr lang="en-US" sz="1800" err="1">
                          <a:solidFill>
                            <a:schemeClr val="tx1"/>
                          </a:solidFill>
                          <a:latin typeface="+mn-lt"/>
                          <a:cs typeface="Arial" panose="020B0604020202020204" pitchFamily="34" charset="0"/>
                        </a:rPr>
                        <a:t>Chronique</a:t>
                      </a:r>
                      <a:r>
                        <a:rPr lang="en-US" sz="1800">
                          <a:solidFill>
                            <a:schemeClr val="tx1"/>
                          </a:solidFill>
                          <a:latin typeface="+mn-lt"/>
                          <a:cs typeface="Arial" panose="020B0604020202020204" pitchFamily="34" charset="0"/>
                        </a:rPr>
                        <a:t> (</a:t>
                      </a:r>
                      <a:r>
                        <a:rPr lang="en-US" sz="1800" err="1">
                          <a:solidFill>
                            <a:schemeClr val="tx1"/>
                          </a:solidFill>
                          <a:latin typeface="+mn-lt"/>
                          <a:cs typeface="Arial" panose="020B0604020202020204" pitchFamily="34" charset="0"/>
                        </a:rPr>
                        <a:t>Gérer</a:t>
                      </a:r>
                      <a:r>
                        <a:rPr lang="en-US" sz="1800">
                          <a:solidFill>
                            <a:schemeClr val="tx1"/>
                          </a:solidFill>
                          <a:latin typeface="+mn-lt"/>
                          <a:cs typeface="Arial" panose="020B0604020202020204" pitchFamily="34" charset="0"/>
                        </a:rPr>
                        <a:t>)</a:t>
                      </a:r>
                    </a:p>
                  </a:txBody>
                  <a:tcPr marL="107207" marR="107207" marT="53604" marB="53604" anchor="ctr">
                    <a:solidFill>
                      <a:srgbClr val="FFCD00"/>
                    </a:solidFill>
                  </a:tcPr>
                </a:tc>
                <a:extLst>
                  <a:ext uri="{0D108BD9-81ED-4DB2-BD59-A6C34878D82A}">
                    <a16:rowId xmlns:a16="http://schemas.microsoft.com/office/drawing/2014/main" val="10000"/>
                  </a:ext>
                </a:extLst>
              </a:tr>
              <a:tr h="512027">
                <a:tc>
                  <a:txBody>
                    <a:bodyPr/>
                    <a:lstStyle/>
                    <a:p>
                      <a:pPr marL="0" algn="ctr" defTabSz="457200" rtl="0" eaLnBrk="1" latinLnBrk="0" hangingPunct="1">
                        <a:lnSpc>
                          <a:spcPct val="100000"/>
                        </a:lnSpc>
                      </a:pPr>
                      <a:r>
                        <a:rPr lang="fr-FR" sz="1400" kern="1200">
                          <a:latin typeface="+mn-lt"/>
                          <a:cs typeface="Arial" panose="020B0604020202020204" pitchFamily="34" charset="0"/>
                        </a:rPr>
                        <a:t>Nouvelles blessures survenues au cours des 24 à 72 heures précédentes</a:t>
                      </a:r>
                    </a:p>
                  </a:txBody>
                  <a:tcPr marL="91416" marR="91416" marT="73133" marB="73133" anchor="ctr">
                    <a:solidFill>
                      <a:schemeClr val="bg2"/>
                    </a:solidFill>
                  </a:tcPr>
                </a:tc>
                <a:tc>
                  <a:txBody>
                    <a:bodyPr/>
                    <a:lstStyle/>
                    <a:p>
                      <a:pPr marL="0" algn="ctr" defTabSz="457200" rtl="0" eaLnBrk="1" latinLnBrk="0" hangingPunct="1">
                        <a:lnSpc>
                          <a:spcPct val="100000"/>
                        </a:lnSpc>
                      </a:pPr>
                      <a:r>
                        <a:rPr lang="en-US" sz="1400" kern="1200" err="1">
                          <a:latin typeface="+mn-lt"/>
                          <a:cs typeface="Arial" panose="020B0604020202020204" pitchFamily="34" charset="0"/>
                        </a:rPr>
                        <a:t>Blessures</a:t>
                      </a:r>
                      <a:r>
                        <a:rPr lang="en-US" sz="1400" kern="1200">
                          <a:latin typeface="+mn-lt"/>
                          <a:cs typeface="Arial" panose="020B0604020202020204" pitchFamily="34" charset="0"/>
                        </a:rPr>
                        <a:t> </a:t>
                      </a:r>
                      <a:r>
                        <a:rPr lang="en-US" sz="1400" kern="1200" err="1">
                          <a:latin typeface="+mn-lt"/>
                          <a:cs typeface="Arial" panose="020B0604020202020204" pitchFamily="34" charset="0"/>
                        </a:rPr>
                        <a:t>récurrentes</a:t>
                      </a:r>
                      <a:endParaRPr lang="en-US" sz="1400" kern="1200">
                        <a:latin typeface="+mn-lt"/>
                        <a:cs typeface="Arial" panose="020B0604020202020204" pitchFamily="34" charset="0"/>
                      </a:endParaRPr>
                    </a:p>
                  </a:txBody>
                  <a:tcPr marL="91416" marR="91416" marT="73133" marB="73133" anchor="ctr">
                    <a:solidFill>
                      <a:schemeClr val="bg2"/>
                    </a:solidFill>
                  </a:tcPr>
                </a:tc>
                <a:extLst>
                  <a:ext uri="{0D108BD9-81ED-4DB2-BD59-A6C34878D82A}">
                    <a16:rowId xmlns:a16="http://schemas.microsoft.com/office/drawing/2014/main" val="10001"/>
                  </a:ext>
                </a:extLst>
              </a:tr>
              <a:tr h="694907">
                <a:tc>
                  <a:txBody>
                    <a:bodyPr/>
                    <a:lstStyle/>
                    <a:p>
                      <a:pPr marL="0" algn="ctr" defTabSz="457200" rtl="0" eaLnBrk="1" latinLnBrk="0" hangingPunct="1">
                        <a:lnSpc>
                          <a:spcPct val="100000"/>
                        </a:lnSpc>
                      </a:pPr>
                      <a:r>
                        <a:rPr lang="fr-FR" sz="1400" kern="1200">
                          <a:latin typeface="+mn-lt"/>
                          <a:cs typeface="Arial" panose="020B0604020202020204" pitchFamily="34" charset="0"/>
                        </a:rPr>
                        <a:t>Les orthèses aident à limiter le mouvement</a:t>
                      </a:r>
                    </a:p>
                    <a:p>
                      <a:pPr marL="0" algn="ctr" defTabSz="457200" rtl="0" eaLnBrk="1" latinLnBrk="0" hangingPunct="1">
                        <a:lnSpc>
                          <a:spcPct val="100000"/>
                        </a:lnSpc>
                      </a:pPr>
                      <a:r>
                        <a:rPr lang="fr-FR" sz="1400" kern="1200">
                          <a:latin typeface="+mn-lt"/>
                          <a:cs typeface="Arial" panose="020B0604020202020204" pitchFamily="34" charset="0"/>
                        </a:rPr>
                        <a:t>et protègent le muscle ou l'articulation</a:t>
                      </a:r>
                    </a:p>
                  </a:txBody>
                  <a:tcPr marL="91416" marR="91416" marT="73133" marB="73133" anchor="ctr">
                    <a:solidFill>
                      <a:schemeClr val="bg1">
                        <a:lumMod val="50000"/>
                      </a:schemeClr>
                    </a:solidFill>
                  </a:tcPr>
                </a:tc>
                <a:tc>
                  <a:txBody>
                    <a:bodyPr/>
                    <a:lstStyle/>
                    <a:p>
                      <a:pPr marL="0" algn="ctr" defTabSz="457200" rtl="0" eaLnBrk="1" latinLnBrk="0" hangingPunct="1">
                        <a:lnSpc>
                          <a:spcPct val="100000"/>
                        </a:lnSpc>
                      </a:pPr>
                      <a:r>
                        <a:rPr lang="fr-FR" sz="1400" kern="1200">
                          <a:latin typeface="+mn-lt"/>
                          <a:cs typeface="Arial" panose="020B0604020202020204" pitchFamily="34" charset="0"/>
                        </a:rPr>
                        <a:t>Les orthèses aident à réduire le risque de blessures supplémentaires et permettent le retour à l'activité</a:t>
                      </a:r>
                    </a:p>
                  </a:txBody>
                  <a:tcPr marL="91416" marR="91416" marT="73133" marB="73133" anchor="ctr">
                    <a:solidFill>
                      <a:schemeClr val="bg1">
                        <a:lumMod val="50000"/>
                      </a:schemeClr>
                    </a:solidFill>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8ACD718A-2451-4514-8BA8-0D5DF7C99299}"/>
              </a:ext>
            </a:extLst>
          </p:cNvPr>
          <p:cNvPicPr>
            <a:picLocks noChangeAspect="1"/>
          </p:cNvPicPr>
          <p:nvPr/>
        </p:nvPicPr>
        <p:blipFill>
          <a:blip r:embed="rId3"/>
          <a:stretch>
            <a:fillRect/>
          </a:stretch>
        </p:blipFill>
        <p:spPr>
          <a:xfrm>
            <a:off x="6529387" y="1111273"/>
            <a:ext cx="4494213" cy="4411243"/>
          </a:xfrm>
          <a:prstGeom prst="rect">
            <a:avLst/>
          </a:prstGeom>
        </p:spPr>
      </p:pic>
      <p:sp>
        <p:nvSpPr>
          <p:cNvPr id="7" name="Rectangle 6">
            <a:extLst>
              <a:ext uri="{FF2B5EF4-FFF2-40B4-BE49-F238E27FC236}">
                <a16:creationId xmlns:a16="http://schemas.microsoft.com/office/drawing/2014/main" id="{8205B6BD-152F-4F53-82F5-C0F259974DB8}"/>
              </a:ext>
            </a:extLst>
          </p:cNvPr>
          <p:cNvSpPr/>
          <p:nvPr/>
        </p:nvSpPr>
        <p:spPr>
          <a:xfrm>
            <a:off x="8866414" y="1110343"/>
            <a:ext cx="2196193" cy="2123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9" name="Rectangle 8">
            <a:extLst>
              <a:ext uri="{FF2B5EF4-FFF2-40B4-BE49-F238E27FC236}">
                <a16:creationId xmlns:a16="http://schemas.microsoft.com/office/drawing/2014/main" id="{290706F7-DF67-4EF1-8065-9B389014D641}"/>
              </a:ext>
            </a:extLst>
          </p:cNvPr>
          <p:cNvSpPr/>
          <p:nvPr/>
        </p:nvSpPr>
        <p:spPr>
          <a:xfrm>
            <a:off x="6529387" y="3398791"/>
            <a:ext cx="2196193" cy="2123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10" name="Grafik 6">
            <a:extLst>
              <a:ext uri="{FF2B5EF4-FFF2-40B4-BE49-F238E27FC236}">
                <a16:creationId xmlns:a16="http://schemas.microsoft.com/office/drawing/2014/main" id="{2270DEA7-F7D1-4E8B-A6EB-0F2F2B1EBE5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r="-13001"/>
          <a:stretch/>
        </p:blipFill>
        <p:spPr>
          <a:xfrm>
            <a:off x="8857355" y="1088792"/>
            <a:ext cx="2442016" cy="2130269"/>
          </a:xfrm>
          <a:prstGeom prst="rect">
            <a:avLst/>
          </a:prstGeom>
        </p:spPr>
      </p:pic>
    </p:spTree>
    <p:extLst>
      <p:ext uri="{BB962C8B-B14F-4D97-AF65-F5344CB8AC3E}">
        <p14:creationId xmlns:p14="http://schemas.microsoft.com/office/powerpoint/2010/main" val="6115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AB2813D-9DE1-4BFC-873E-98FC67C8EF70}"/>
              </a:ext>
            </a:extLst>
          </p:cNvPr>
          <p:cNvPicPr>
            <a:picLocks noChangeAspect="1"/>
          </p:cNvPicPr>
          <p:nvPr/>
        </p:nvPicPr>
        <p:blipFill>
          <a:blip r:embed="rId2"/>
          <a:stretch>
            <a:fillRect/>
          </a:stretch>
        </p:blipFill>
        <p:spPr>
          <a:xfrm>
            <a:off x="2949277" y="881389"/>
            <a:ext cx="5063351" cy="4926167"/>
          </a:xfrm>
          <a:prstGeom prst="rect">
            <a:avLst/>
          </a:prstGeom>
          <a:effectLst>
            <a:outerShdw blurRad="482600" dist="38100" algn="l" rotWithShape="0">
              <a:prstClr val="black">
                <a:alpha val="40000"/>
              </a:prstClr>
            </a:outerShdw>
          </a:effectLst>
        </p:spPr>
      </p:pic>
      <p:sp>
        <p:nvSpPr>
          <p:cNvPr id="4" name="Text Placeholder 1">
            <a:extLst>
              <a:ext uri="{FF2B5EF4-FFF2-40B4-BE49-F238E27FC236}">
                <a16:creationId xmlns:a16="http://schemas.microsoft.com/office/drawing/2014/main" id="{D9F43D66-6F5E-48FD-B0AD-ED24B2DDA1C5}"/>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latin typeface="+mj-lt"/>
              </a:rPr>
              <a:t>Colonne</a:t>
            </a:r>
            <a:r>
              <a:rPr lang="en-US" sz="3200">
                <a:latin typeface="+mj-lt"/>
              </a:rPr>
              <a:t> </a:t>
            </a:r>
            <a:r>
              <a:rPr lang="en-US" sz="3200" err="1">
                <a:latin typeface="+mj-lt"/>
              </a:rPr>
              <a:t>vertébrale</a:t>
            </a:r>
            <a:endParaRPr lang="en-US" sz="3200">
              <a:latin typeface="+mj-lt"/>
            </a:endParaRPr>
          </a:p>
        </p:txBody>
      </p:sp>
      <p:sp>
        <p:nvSpPr>
          <p:cNvPr id="8" name="TextBox 8">
            <a:extLst>
              <a:ext uri="{FF2B5EF4-FFF2-40B4-BE49-F238E27FC236}">
                <a16:creationId xmlns:a16="http://schemas.microsoft.com/office/drawing/2014/main" id="{CFD8278C-FD13-4124-9848-FB5FB82C0B2C}"/>
              </a:ext>
            </a:extLst>
          </p:cNvPr>
          <p:cNvSpPr txBox="1"/>
          <p:nvPr/>
        </p:nvSpPr>
        <p:spPr>
          <a:xfrm flipH="1">
            <a:off x="435561" y="1935926"/>
            <a:ext cx="1472230" cy="544830"/>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Colonne</a:t>
            </a:r>
            <a:r>
              <a:rPr lang="en-US"/>
              <a:t> </a:t>
            </a:r>
            <a:r>
              <a:rPr lang="en-US" err="1"/>
              <a:t>vertébrale</a:t>
            </a:r>
            <a:endParaRPr lang="en-US"/>
          </a:p>
        </p:txBody>
      </p:sp>
      <p:cxnSp>
        <p:nvCxnSpPr>
          <p:cNvPr id="22" name="Gerade Verbindung mit Pfeil 21">
            <a:extLst>
              <a:ext uri="{FF2B5EF4-FFF2-40B4-BE49-F238E27FC236}">
                <a16:creationId xmlns:a16="http://schemas.microsoft.com/office/drawing/2014/main" id="{109F4934-9268-4FE2-ADCF-AE84C46FE92C}"/>
              </a:ext>
            </a:extLst>
          </p:cNvPr>
          <p:cNvCxnSpPr>
            <a:cxnSpLocks/>
          </p:cNvCxnSpPr>
          <p:nvPr/>
        </p:nvCxnSpPr>
        <p:spPr>
          <a:xfrm flipH="1">
            <a:off x="2018370" y="2207941"/>
            <a:ext cx="3133493"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71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7.jpg">
            <a:extLst>
              <a:ext uri="{FF2B5EF4-FFF2-40B4-BE49-F238E27FC236}">
                <a16:creationId xmlns:a16="http://schemas.microsoft.com/office/drawing/2014/main" id="{6FB09236-8FE6-4867-92C7-35918B17ED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9945" y="1124839"/>
            <a:ext cx="4290506" cy="4608321"/>
          </a:xfrm>
          <a:prstGeom prst="rect">
            <a:avLst/>
          </a:prstGeom>
          <a:effectLst>
            <a:outerShdw blurRad="482600" dist="38100" algn="l" rotWithShape="0">
              <a:prstClr val="black">
                <a:alpha val="40000"/>
              </a:prstClr>
            </a:outerShdw>
          </a:effectLst>
        </p:spPr>
      </p:pic>
      <p:sp>
        <p:nvSpPr>
          <p:cNvPr id="3" name="Inhaltsplatzhalter 1">
            <a:extLst>
              <a:ext uri="{FF2B5EF4-FFF2-40B4-BE49-F238E27FC236}">
                <a16:creationId xmlns:a16="http://schemas.microsoft.com/office/drawing/2014/main" id="{D86C05B0-17AA-4A58-912A-2ED060662EB8}"/>
              </a:ext>
            </a:extLst>
          </p:cNvPr>
          <p:cNvSpPr txBox="1">
            <a:spLocks/>
          </p:cNvSpPr>
          <p:nvPr/>
        </p:nvSpPr>
        <p:spPr>
          <a:xfrm>
            <a:off x="504583" y="1267749"/>
            <a:ext cx="3476968" cy="2710102"/>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err="1">
                <a:latin typeface="Arial" panose="020B0604020202020204" pitchFamily="34" charset="0"/>
                <a:cs typeface="Arial" panose="020B0604020202020204" pitchFamily="34" charset="0"/>
              </a:rPr>
              <a:t>Colonne</a:t>
            </a:r>
            <a:r>
              <a:rPr lang="de-CH"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de-CH" sz="2000" err="1">
                <a:latin typeface="Arial" panose="020B0604020202020204" pitchFamily="34" charset="0"/>
                <a:cs typeface="Arial" panose="020B0604020202020204" pitchFamily="34" charset="0"/>
              </a:rPr>
              <a:t>Cervicale</a:t>
            </a:r>
            <a:endParaRPr lang="de-CH"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CH" sz="2000">
                <a:latin typeface="Arial" panose="020B0604020202020204" pitchFamily="34" charset="0"/>
                <a:cs typeface="Arial" panose="020B0604020202020204" pitchFamily="34" charset="0"/>
              </a:rPr>
              <a:t>Dorsale</a:t>
            </a:r>
          </a:p>
          <a:p>
            <a:pPr marL="342900" indent="-342900">
              <a:buFont typeface="Arial" panose="020B0604020202020204" pitchFamily="34" charset="0"/>
              <a:buChar char="•"/>
            </a:pPr>
            <a:r>
              <a:rPr lang="de-CH" sz="2000" err="1">
                <a:latin typeface="Arial" panose="020B0604020202020204" pitchFamily="34" charset="0"/>
                <a:cs typeface="Arial" panose="020B0604020202020204" pitchFamily="34" charset="0"/>
              </a:rPr>
              <a:t>Lombaire</a:t>
            </a:r>
            <a:endParaRPr lang="de-CH"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CH" sz="2000" err="1">
                <a:solidFill>
                  <a:prstClr val="black"/>
                </a:solidFill>
                <a:latin typeface="Arial" panose="020B0604020202020204" pitchFamily="34" charset="0"/>
                <a:cs typeface="Arial" panose="020B0604020202020204" pitchFamily="34" charset="0"/>
              </a:rPr>
              <a:t>Sacrum</a:t>
            </a:r>
            <a:r>
              <a:rPr lang="de-CH" sz="2000">
                <a:solidFill>
                  <a:prstClr val="black"/>
                </a:solidFill>
                <a:latin typeface="Arial" panose="020B0604020202020204" pitchFamily="34" charset="0"/>
                <a:cs typeface="Arial" panose="020B0604020202020204" pitchFamily="34" charset="0"/>
              </a:rPr>
              <a:t> + </a:t>
            </a:r>
            <a:r>
              <a:rPr lang="de-CH" sz="2000" err="1">
                <a:solidFill>
                  <a:prstClr val="black"/>
                </a:solidFill>
                <a:latin typeface="Arial" panose="020B0604020202020204" pitchFamily="34" charset="0"/>
                <a:cs typeface="Arial" panose="020B0604020202020204" pitchFamily="34" charset="0"/>
              </a:rPr>
              <a:t>Cocxys</a:t>
            </a:r>
            <a:endParaRPr lang="de-CH" sz="2000">
              <a:solidFill>
                <a:prstClr val="black"/>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AEAD0A55-0F20-46A2-80B3-17BB427863C4}"/>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err="1">
                <a:latin typeface="+mj-lt"/>
              </a:rPr>
              <a:t>Colonne</a:t>
            </a:r>
            <a:r>
              <a:rPr lang="de-DE" sz="3200">
                <a:latin typeface="+mj-lt"/>
              </a:rPr>
              <a:t> </a:t>
            </a:r>
            <a:r>
              <a:rPr lang="de-DE" sz="3200" err="1">
                <a:latin typeface="+mj-lt"/>
              </a:rPr>
              <a:t>vertébrale</a:t>
            </a:r>
            <a:endParaRPr lang="de-DE" sz="3200">
              <a:latin typeface="+mj-lt"/>
            </a:endParaRPr>
          </a:p>
        </p:txBody>
      </p:sp>
      <p:pic>
        <p:nvPicPr>
          <p:cNvPr id="5" name="image58.tif">
            <a:extLst>
              <a:ext uri="{FF2B5EF4-FFF2-40B4-BE49-F238E27FC236}">
                <a16:creationId xmlns:a16="http://schemas.microsoft.com/office/drawing/2014/main" id="{13161A9E-8218-495C-A692-F49BD4E0B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9263" y="2938491"/>
            <a:ext cx="2367553" cy="2462255"/>
          </a:xfrm>
          <a:prstGeom prst="rect">
            <a:avLst/>
          </a:prstGeom>
          <a:effectLst>
            <a:outerShdw blurRad="482600" dist="38100" algn="l" rotWithShape="0">
              <a:prstClr val="black">
                <a:alpha val="40000"/>
              </a:prstClr>
            </a:outerShdw>
          </a:effectLst>
        </p:spPr>
      </p:pic>
      <p:pic>
        <p:nvPicPr>
          <p:cNvPr id="6" name="image59.tif">
            <a:extLst>
              <a:ext uri="{FF2B5EF4-FFF2-40B4-BE49-F238E27FC236}">
                <a16:creationId xmlns:a16="http://schemas.microsoft.com/office/drawing/2014/main" id="{418F16C7-5F94-40C5-BF1E-20CD7A6DBF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9263" y="1124839"/>
            <a:ext cx="2367553" cy="1777520"/>
          </a:xfrm>
          <a:prstGeom prst="rect">
            <a:avLst/>
          </a:prstGeom>
          <a:effectLst>
            <a:outerShdw blurRad="482600" dist="38100" algn="l" rotWithShape="0">
              <a:prstClr val="black">
                <a:alpha val="40000"/>
              </a:prstClr>
            </a:outerShdw>
          </a:effectLst>
        </p:spPr>
      </p:pic>
      <p:sp>
        <p:nvSpPr>
          <p:cNvPr id="8" name="Textfeld 7">
            <a:extLst>
              <a:ext uri="{FF2B5EF4-FFF2-40B4-BE49-F238E27FC236}">
                <a16:creationId xmlns:a16="http://schemas.microsoft.com/office/drawing/2014/main" id="{8B01AF41-83C9-4238-A9EE-0C20BC6053DA}"/>
              </a:ext>
            </a:extLst>
          </p:cNvPr>
          <p:cNvSpPr txBox="1"/>
          <p:nvPr/>
        </p:nvSpPr>
        <p:spPr>
          <a:xfrm>
            <a:off x="6725003" y="5400746"/>
            <a:ext cx="3868519" cy="169277"/>
          </a:xfrm>
          <a:prstGeom prst="rect">
            <a:avLst/>
          </a:prstGeom>
          <a:noFill/>
        </p:spPr>
        <p:txBody>
          <a:bodyPr wrap="square" rtlCol="0">
            <a:spAutoFit/>
          </a:bodyPr>
          <a:lstStyle/>
          <a:p>
            <a:pPr algn="r"/>
            <a:r>
              <a:rPr lang="de-DE" sz="500">
                <a:latin typeface="Arial" panose="020B0604020202020204" pitchFamily="34" charset="0"/>
                <a:cs typeface="Arial" panose="020B0604020202020204" pitchFamily="34" charset="0"/>
              </a:rPr>
              <a:t>Quelle: Pearson Education, Inc. 2012, </a:t>
            </a:r>
            <a:r>
              <a:rPr lang="de-DE" sz="500" err="1">
                <a:latin typeface="Arial" panose="020B0604020202020204" pitchFamily="34" charset="0"/>
                <a:cs typeface="Arial" panose="020B0604020202020204" pitchFamily="34" charset="0"/>
              </a:rPr>
              <a:t>Figure</a:t>
            </a:r>
            <a:r>
              <a:rPr lang="de-DE" sz="500">
                <a:latin typeface="Arial" panose="020B0604020202020204" pitchFamily="34" charset="0"/>
                <a:cs typeface="Arial" panose="020B0604020202020204" pitchFamily="34" charset="0"/>
              </a:rPr>
              <a:t> 11.2; </a:t>
            </a:r>
            <a:r>
              <a:rPr lang="de-DE" sz="500" err="1">
                <a:latin typeface="Arial" panose="020B0604020202020204" pitchFamily="34" charset="0"/>
                <a:cs typeface="Arial" panose="020B0604020202020204" pitchFamily="34" charset="0"/>
              </a:rPr>
              <a:t>www.lecturio.de</a:t>
            </a:r>
            <a:endParaRPr lang="de-DE" sz="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65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1471BC-9EF1-4D8E-BE3F-BBD4E39075F0}"/>
              </a:ext>
            </a:extLst>
          </p:cNvPr>
          <p:cNvSpPr txBox="1">
            <a:spLocks/>
          </p:cNvSpPr>
          <p:nvPr/>
        </p:nvSpPr>
        <p:spPr>
          <a:xfrm>
            <a:off x="255350" y="229327"/>
            <a:ext cx="6715466"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latin typeface="+mj-lt"/>
              </a:rPr>
              <a:t>Tableaux </a:t>
            </a:r>
            <a:r>
              <a:rPr lang="de-DE" sz="3200" err="1">
                <a:latin typeface="+mj-lt"/>
              </a:rPr>
              <a:t>cliniques</a:t>
            </a:r>
            <a:r>
              <a:rPr lang="de-DE" sz="3200">
                <a:latin typeface="+mj-lt"/>
              </a:rPr>
              <a:t> </a:t>
            </a:r>
            <a:r>
              <a:rPr lang="de-DE" sz="3200" err="1">
                <a:latin typeface="+mj-lt"/>
              </a:rPr>
              <a:t>courants</a:t>
            </a:r>
            <a:endParaRPr lang="de-DE" sz="3200">
              <a:latin typeface="+mj-lt"/>
            </a:endParaRPr>
          </a:p>
        </p:txBody>
      </p:sp>
      <p:pic>
        <p:nvPicPr>
          <p:cNvPr id="3" name="Grafik 2">
            <a:extLst>
              <a:ext uri="{FF2B5EF4-FFF2-40B4-BE49-F238E27FC236}">
                <a16:creationId xmlns:a16="http://schemas.microsoft.com/office/drawing/2014/main" id="{74B65B75-B3B5-4936-9A47-8AB8C55D72CE}"/>
              </a:ext>
            </a:extLst>
          </p:cNvPr>
          <p:cNvPicPr>
            <a:picLocks noChangeAspect="1"/>
          </p:cNvPicPr>
          <p:nvPr/>
        </p:nvPicPr>
        <p:blipFill>
          <a:blip r:embed="rId2"/>
          <a:stretch>
            <a:fillRect/>
          </a:stretch>
        </p:blipFill>
        <p:spPr>
          <a:xfrm>
            <a:off x="5186899" y="1909568"/>
            <a:ext cx="2964249" cy="1407153"/>
          </a:xfrm>
          <a:prstGeom prst="rect">
            <a:avLst/>
          </a:prstGeom>
          <a:effectLst>
            <a:outerShdw blurRad="482600" dist="38100" algn="l" rotWithShape="0">
              <a:prstClr val="black">
                <a:alpha val="40000"/>
              </a:prstClr>
            </a:outerShdw>
          </a:effectLst>
        </p:spPr>
      </p:pic>
      <p:sp>
        <p:nvSpPr>
          <p:cNvPr id="4" name="Inhaltsplatzhalter 1">
            <a:extLst>
              <a:ext uri="{FF2B5EF4-FFF2-40B4-BE49-F238E27FC236}">
                <a16:creationId xmlns:a16="http://schemas.microsoft.com/office/drawing/2014/main" id="{01CBA025-77C9-4327-A38E-33E849D2AE91}"/>
              </a:ext>
            </a:extLst>
          </p:cNvPr>
          <p:cNvSpPr txBox="1">
            <a:spLocks/>
          </p:cNvSpPr>
          <p:nvPr/>
        </p:nvSpPr>
        <p:spPr>
          <a:xfrm>
            <a:off x="347142" y="1806162"/>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de-DE" sz="2000">
                <a:latin typeface="Arial" panose="020B0604020202020204" pitchFamily="34" charset="0"/>
                <a:ea typeface="Arial"/>
                <a:cs typeface="Arial" panose="020B0604020202020204" pitchFamily="34" charset="0"/>
                <a:sym typeface="Arial"/>
              </a:rPr>
              <a:t>Syndrome </a:t>
            </a:r>
            <a:r>
              <a:rPr lang="de-DE" sz="2000" err="1">
                <a:latin typeface="Arial" panose="020B0604020202020204" pitchFamily="34" charset="0"/>
                <a:ea typeface="Arial"/>
                <a:cs typeface="Arial" panose="020B0604020202020204" pitchFamily="34" charset="0"/>
                <a:sym typeface="Arial"/>
              </a:rPr>
              <a:t>lombaire</a:t>
            </a:r>
            <a:endParaRPr lang="de-DE" sz="2000">
              <a:latin typeface="Arial" panose="020B0604020202020204" pitchFamily="34" charset="0"/>
              <a:ea typeface="Arial"/>
              <a:cs typeface="Arial" panose="020B0604020202020204" pitchFamily="34" charset="0"/>
              <a:sym typeface="Arial"/>
            </a:endParaRPr>
          </a:p>
        </p:txBody>
      </p:sp>
      <p:pic>
        <p:nvPicPr>
          <p:cNvPr id="5" name="Grafik 4">
            <a:extLst>
              <a:ext uri="{FF2B5EF4-FFF2-40B4-BE49-F238E27FC236}">
                <a16:creationId xmlns:a16="http://schemas.microsoft.com/office/drawing/2014/main" id="{FE1F7FD5-2349-4326-92DF-0AB253C119E6}"/>
              </a:ext>
            </a:extLst>
          </p:cNvPr>
          <p:cNvPicPr>
            <a:picLocks noChangeAspect="1"/>
          </p:cNvPicPr>
          <p:nvPr/>
        </p:nvPicPr>
        <p:blipFill>
          <a:blip r:embed="rId3"/>
          <a:stretch>
            <a:fillRect/>
          </a:stretch>
        </p:blipFill>
        <p:spPr>
          <a:xfrm>
            <a:off x="9091216" y="1909568"/>
            <a:ext cx="2351261" cy="2398922"/>
          </a:xfrm>
          <a:prstGeom prst="rect">
            <a:avLst/>
          </a:prstGeom>
          <a:effectLst>
            <a:outerShdw blurRad="482600" dist="38100" algn="l" rotWithShape="0">
              <a:prstClr val="black">
                <a:alpha val="40000"/>
              </a:prstClr>
            </a:outerShdw>
          </a:effectLst>
        </p:spPr>
      </p:pic>
      <p:sp>
        <p:nvSpPr>
          <p:cNvPr id="6" name="Inhaltsplatzhalter 1">
            <a:extLst>
              <a:ext uri="{FF2B5EF4-FFF2-40B4-BE49-F238E27FC236}">
                <a16:creationId xmlns:a16="http://schemas.microsoft.com/office/drawing/2014/main" id="{5F2C41AB-F332-4D80-9C70-17649624B613}"/>
              </a:ext>
            </a:extLst>
          </p:cNvPr>
          <p:cNvSpPr txBox="1">
            <a:spLocks/>
          </p:cNvSpPr>
          <p:nvPr/>
        </p:nvSpPr>
        <p:spPr>
          <a:xfrm>
            <a:off x="344861" y="2276941"/>
            <a:ext cx="4343309" cy="324567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400" kern="120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fr-FR" sz="2000">
                <a:solidFill>
                  <a:prstClr val="black"/>
                </a:solidFill>
                <a:latin typeface="Arial" panose="020B0604020202020204" pitchFamily="34" charset="0"/>
                <a:ea typeface="Arial"/>
                <a:cs typeface="Arial" panose="020B0604020202020204" pitchFamily="34" charset="0"/>
                <a:sym typeface="Arial"/>
              </a:rPr>
              <a:t>Problèmes de disque intervertébral</a:t>
            </a:r>
          </a:p>
          <a:p>
            <a:pPr marL="342900" lvl="0" indent="-342900">
              <a:buFont typeface="Arial" panose="020B0604020202020204" pitchFamily="34" charset="0"/>
              <a:buChar char="•"/>
            </a:pPr>
            <a:r>
              <a:rPr lang="fr-FR" sz="2000">
                <a:solidFill>
                  <a:prstClr val="black"/>
                </a:solidFill>
                <a:latin typeface="Arial" panose="020B0604020202020204" pitchFamily="34" charset="0"/>
                <a:ea typeface="Arial"/>
                <a:cs typeface="Arial" panose="020B0604020202020204" pitchFamily="34" charset="0"/>
                <a:sym typeface="Arial"/>
              </a:rPr>
              <a:t>Déficits musculaires</a:t>
            </a:r>
          </a:p>
          <a:p>
            <a:pPr marL="342900" lvl="0" indent="-342900">
              <a:buFont typeface="Arial" panose="020B0604020202020204" pitchFamily="34" charset="0"/>
              <a:buChar char="•"/>
            </a:pPr>
            <a:r>
              <a:rPr lang="fr-FR" sz="2000">
                <a:solidFill>
                  <a:prstClr val="black"/>
                </a:solidFill>
                <a:latin typeface="Arial" panose="020B0604020202020204" pitchFamily="34" charset="0"/>
                <a:ea typeface="Arial"/>
                <a:cs typeface="Arial" panose="020B0604020202020204" pitchFamily="34" charset="0"/>
                <a:sym typeface="Arial"/>
              </a:rPr>
              <a:t>Processus dégénératifs</a:t>
            </a:r>
          </a:p>
        </p:txBody>
      </p:sp>
    </p:spTree>
    <p:extLst>
      <p:ext uri="{BB962C8B-B14F-4D97-AF65-F5344CB8AC3E}">
        <p14:creationId xmlns:p14="http://schemas.microsoft.com/office/powerpoint/2010/main" val="4007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ACFF4-21F9-440F-AB6D-AD32F2261DF2}"/>
              </a:ext>
            </a:extLst>
          </p:cNvPr>
          <p:cNvPicPr>
            <a:picLocks noChangeAspect="1"/>
          </p:cNvPicPr>
          <p:nvPr/>
        </p:nvPicPr>
        <p:blipFill>
          <a:blip r:embed="rId2"/>
          <a:stretch>
            <a:fillRect/>
          </a:stretch>
        </p:blipFill>
        <p:spPr>
          <a:xfrm>
            <a:off x="2485421" y="615089"/>
            <a:ext cx="7591425" cy="4762500"/>
          </a:xfrm>
          <a:prstGeom prst="rect">
            <a:avLst/>
          </a:prstGeom>
        </p:spPr>
      </p:pic>
      <p:sp>
        <p:nvSpPr>
          <p:cNvPr id="2" name="Text Placeholder 1">
            <a:extLst>
              <a:ext uri="{FF2B5EF4-FFF2-40B4-BE49-F238E27FC236}">
                <a16:creationId xmlns:a16="http://schemas.microsoft.com/office/drawing/2014/main" id="{19104B89-018C-48E2-B5C6-2C18C475C2C0}"/>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43D2E8EB-FE20-4685-BD22-879A7A8A3D97}"/>
              </a:ext>
            </a:extLst>
          </p:cNvPr>
          <p:cNvSpPr/>
          <p:nvPr/>
        </p:nvSpPr>
        <p:spPr>
          <a:xfrm>
            <a:off x="3808325" y="5492705"/>
            <a:ext cx="2362561" cy="375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a:solidFill>
                  <a:srgbClr val="FFC000"/>
                </a:solidFill>
              </a:rPr>
              <a:t>Compression</a:t>
            </a:r>
          </a:p>
        </p:txBody>
      </p:sp>
      <p:sp>
        <p:nvSpPr>
          <p:cNvPr id="5" name="Rectangle 4">
            <a:extLst>
              <a:ext uri="{FF2B5EF4-FFF2-40B4-BE49-F238E27FC236}">
                <a16:creationId xmlns:a16="http://schemas.microsoft.com/office/drawing/2014/main" id="{9C848523-FE96-415D-A3DF-7B2600C119AD}"/>
              </a:ext>
            </a:extLst>
          </p:cNvPr>
          <p:cNvSpPr/>
          <p:nvPr/>
        </p:nvSpPr>
        <p:spPr>
          <a:xfrm>
            <a:off x="6281134" y="5487848"/>
            <a:ext cx="1379364" cy="375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400">
                <a:solidFill>
                  <a:srgbClr val="FFC000"/>
                </a:solidFill>
              </a:rPr>
              <a:t>Stabilization</a:t>
            </a:r>
          </a:p>
        </p:txBody>
      </p:sp>
      <p:sp>
        <p:nvSpPr>
          <p:cNvPr id="7" name="Rectangle 6">
            <a:extLst>
              <a:ext uri="{FF2B5EF4-FFF2-40B4-BE49-F238E27FC236}">
                <a16:creationId xmlns:a16="http://schemas.microsoft.com/office/drawing/2014/main" id="{A46EC3CE-C7A3-47FC-AAE4-43E45954020B}"/>
              </a:ext>
            </a:extLst>
          </p:cNvPr>
          <p:cNvSpPr/>
          <p:nvPr/>
        </p:nvSpPr>
        <p:spPr>
          <a:xfrm>
            <a:off x="4308470" y="425826"/>
            <a:ext cx="681135" cy="263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200"/>
              <a:t>BNL</a:t>
            </a:r>
          </a:p>
        </p:txBody>
      </p:sp>
      <p:sp>
        <p:nvSpPr>
          <p:cNvPr id="8" name="Rectangle 7">
            <a:extLst>
              <a:ext uri="{FF2B5EF4-FFF2-40B4-BE49-F238E27FC236}">
                <a16:creationId xmlns:a16="http://schemas.microsoft.com/office/drawing/2014/main" id="{0D2BF26E-8333-4E9A-939C-DA6A2CFADEF5}"/>
              </a:ext>
            </a:extLst>
          </p:cNvPr>
          <p:cNvSpPr/>
          <p:nvPr/>
        </p:nvSpPr>
        <p:spPr>
          <a:xfrm>
            <a:off x="9059930" y="407336"/>
            <a:ext cx="681135" cy="263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200"/>
              <a:t>BNL</a:t>
            </a:r>
          </a:p>
        </p:txBody>
      </p:sp>
    </p:spTree>
    <p:extLst>
      <p:ext uri="{BB962C8B-B14F-4D97-AF65-F5344CB8AC3E}">
        <p14:creationId xmlns:p14="http://schemas.microsoft.com/office/powerpoint/2010/main" val="10328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Ceinture </a:t>
            </a:r>
            <a:r>
              <a:rPr lang="en-US" err="1"/>
              <a:t>Lombaire</a:t>
            </a:r>
            <a:r>
              <a:rPr lang="en-US"/>
              <a:t> </a:t>
            </a:r>
            <a:r>
              <a:rPr lang="en-US" err="1"/>
              <a:t>Stabilisatrice</a:t>
            </a:r>
            <a:r>
              <a:rPr lang="en-US"/>
              <a:t> </a:t>
            </a:r>
            <a:r>
              <a:rPr lang="en-US">
                <a:solidFill>
                  <a:schemeClr val="tx1">
                    <a:lumMod val="50000"/>
                    <a:lumOff val="50000"/>
                  </a:schemeClr>
                </a:solidFill>
              </a:rPr>
              <a:t>46815-16</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82347" y="996696"/>
            <a:ext cx="6924314" cy="4863858"/>
            <a:chOff x="2487122" y="1000852"/>
            <a:chExt cx="6924314" cy="4863858"/>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1004619"/>
              <a:chOff x="8379545" y="2391714"/>
              <a:chExt cx="1972306" cy="984051"/>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678319"/>
              </a:xfrm>
              <a:prstGeom prst="rect">
                <a:avLst/>
              </a:prstGeom>
              <a:noFill/>
            </p:spPr>
            <p:txBody>
              <a:bodyPr wrap="square" lIns="0" tIns="0" rIns="0" bIns="0" rtlCol="0">
                <a:spAutoFit/>
              </a:bodyPr>
              <a:lstStyle/>
              <a:p>
                <a:r>
                  <a:rPr lang="en-US" sz="1500">
                    <a:solidFill>
                      <a:prstClr val="black"/>
                    </a:solidFill>
                    <a:latin typeface="3M Circular TT Book"/>
                  </a:rPr>
                  <a:t>Marche, </a:t>
                </a:r>
                <a:r>
                  <a:rPr lang="en-US" sz="1500" err="1">
                    <a:solidFill>
                      <a:prstClr val="black"/>
                    </a:solidFill>
                    <a:latin typeface="3M Circular TT Book"/>
                  </a:rPr>
                  <a:t>activités</a:t>
                </a:r>
                <a:r>
                  <a:rPr lang="en-US" sz="1500">
                    <a:solidFill>
                      <a:prstClr val="black"/>
                    </a:solidFill>
                    <a:latin typeface="3M Circular TT Book"/>
                  </a:rPr>
                  <a:t> à </a:t>
                </a:r>
                <a:r>
                  <a:rPr lang="en-US" sz="1500" err="1">
                    <a:solidFill>
                      <a:prstClr val="black"/>
                    </a:solidFill>
                    <a:latin typeface="3M Circular TT Book"/>
                  </a:rPr>
                  <a:t>faible</a:t>
                </a:r>
                <a:r>
                  <a:rPr lang="en-US" sz="1500">
                    <a:solidFill>
                      <a:prstClr val="black"/>
                    </a:solidFill>
                    <a:latin typeface="3M Circular TT Book"/>
                  </a:rPr>
                  <a:t> impact, </a:t>
                </a:r>
                <a:r>
                  <a:rPr lang="en-US" sz="1500" err="1">
                    <a:solidFill>
                      <a:prstClr val="black"/>
                    </a:solidFill>
                    <a:latin typeface="3M Circular TT Book"/>
                  </a:rPr>
                  <a:t>maintenir</a:t>
                </a:r>
                <a:r>
                  <a:rPr lang="en-US" sz="1500">
                    <a:solidFill>
                      <a:prstClr val="black"/>
                    </a:solidFill>
                    <a:latin typeface="3M Circular TT Book"/>
                  </a:rPr>
                  <a:t> </a:t>
                </a:r>
                <a:r>
                  <a:rPr lang="en-US" sz="1500" err="1">
                    <a:solidFill>
                      <a:prstClr val="black"/>
                    </a:solidFill>
                    <a:latin typeface="3M Circular TT Book"/>
                  </a:rPr>
                  <a:t>une</a:t>
                </a:r>
                <a:r>
                  <a:rPr lang="en-US" sz="1500">
                    <a:solidFill>
                      <a:prstClr val="black"/>
                    </a:solidFill>
                    <a:latin typeface="3M Circular TT Book"/>
                  </a:rPr>
                  <a:t> bonne position du corps</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Ferme</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4" y="2424896"/>
              <a:ext cx="3238007"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692497"/>
            </a:xfrm>
            <a:prstGeom prst="rect">
              <a:avLst/>
            </a:prstGeom>
            <a:noFill/>
          </p:spPr>
          <p:txBody>
            <a:bodyPr wrap="square" lIns="0" tIns="0" rIns="0" bIns="0" rtlCol="0">
              <a:spAutoFit/>
            </a:bodyPr>
            <a:lstStyle/>
            <a:p>
              <a:r>
                <a:rPr lang="en-US" sz="1500" i="1">
                  <a:solidFill>
                    <a:prstClr val="black"/>
                  </a:solidFill>
                  <a:latin typeface="3M Circular TT Bold" panose="020B0804020101010102" pitchFamily="34" charset="0"/>
                  <a:cs typeface="3M Circular TT Bold" panose="020B0804020101010102" pitchFamily="34" charset="0"/>
                </a:rPr>
                <a:t>Les </a:t>
              </a:r>
              <a:r>
                <a:rPr lang="en-US" sz="1500" i="1" err="1">
                  <a:solidFill>
                    <a:prstClr val="black"/>
                  </a:solidFill>
                  <a:latin typeface="3M Circular TT Bold" panose="020B0804020101010102" pitchFamily="34" charset="0"/>
                  <a:cs typeface="3M Circular TT Bold" panose="020B0804020101010102" pitchFamily="34" charset="0"/>
                </a:rPr>
                <a:t>coussinets</a:t>
              </a:r>
              <a:r>
                <a:rPr lang="en-US" sz="1500" i="1">
                  <a:solidFill>
                    <a:prstClr val="black"/>
                  </a:solidFill>
                  <a:latin typeface="3M Circular TT Bold" panose="020B0804020101010102" pitchFamily="34" charset="0"/>
                  <a:cs typeface="3M Circular TT Bold" panose="020B0804020101010102" pitchFamily="34" charset="0"/>
                </a:rPr>
                <a:t> de </a:t>
              </a:r>
              <a:r>
                <a:rPr lang="en-US" sz="1500" i="1" err="1">
                  <a:solidFill>
                    <a:prstClr val="black"/>
                  </a:solidFill>
                  <a:latin typeface="3M Circular TT Bold" panose="020B0804020101010102" pitchFamily="34" charset="0"/>
                  <a:cs typeface="3M Circular TT Bold" panose="020B0804020101010102" pitchFamily="34" charset="0"/>
                </a:rPr>
                <a:t>soutien</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aident</a:t>
              </a:r>
              <a:r>
                <a:rPr lang="en-US" sz="1500" i="1">
                  <a:solidFill>
                    <a:prstClr val="black"/>
                  </a:solidFill>
                  <a:latin typeface="3M Circular TT Bold" panose="020B0804020101010102" pitchFamily="34" charset="0"/>
                  <a:cs typeface="3M Circular TT Bold" panose="020B0804020101010102" pitchFamily="34" charset="0"/>
                </a:rPr>
                <a:t> à </a:t>
              </a:r>
              <a:r>
                <a:rPr lang="en-US" sz="1500" i="1" err="1">
                  <a:solidFill>
                    <a:prstClr val="black"/>
                  </a:solidFill>
                  <a:latin typeface="3M Circular TT Bold" panose="020B0804020101010102" pitchFamily="34" charset="0"/>
                  <a:cs typeface="3M Circular TT Bold" panose="020B0804020101010102" pitchFamily="34" charset="0"/>
                </a:rPr>
                <a:t>cibler</a:t>
              </a:r>
              <a:r>
                <a:rPr lang="en-US" sz="1500" i="1">
                  <a:solidFill>
                    <a:prstClr val="black"/>
                  </a:solidFill>
                  <a:latin typeface="3M Circular TT Bold" panose="020B0804020101010102" pitchFamily="34" charset="0"/>
                  <a:cs typeface="3M Circular TT Bold" panose="020B0804020101010102" pitchFamily="34" charset="0"/>
                </a:rPr>
                <a:t> les muscles </a:t>
              </a:r>
              <a:r>
                <a:rPr lang="en-US" sz="1500" i="1" err="1">
                  <a:solidFill>
                    <a:prstClr val="black"/>
                  </a:solidFill>
                  <a:latin typeface="3M Circular TT Bold" panose="020B0804020101010102" pitchFamily="34" charset="0"/>
                  <a:cs typeface="3M Circular TT Bold" panose="020B0804020101010102" pitchFamily="34" charset="0"/>
                </a:rPr>
                <a:t>endoloris</a:t>
              </a:r>
              <a:r>
                <a:rPr lang="en-US" sz="1500" i="1">
                  <a:solidFill>
                    <a:prstClr val="black"/>
                  </a:solidFill>
                  <a:latin typeface="3M Circular TT Bold" panose="020B0804020101010102" pitchFamily="34" charset="0"/>
                  <a:cs typeface="3M Circular TT Bold" panose="020B0804020101010102" pitchFamily="34" charset="0"/>
                </a:rPr>
                <a:t> et douloureux.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3000821"/>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err="1"/>
                <a:t>Conçue</a:t>
              </a:r>
              <a:r>
                <a:rPr lang="en-US" sz="1500"/>
                <a:t> avec des </a:t>
              </a:r>
              <a:r>
                <a:rPr lang="en-US" sz="1500" err="1"/>
                <a:t>coussinets</a:t>
              </a:r>
              <a:r>
                <a:rPr lang="en-US" sz="1500"/>
                <a:t> de </a:t>
              </a:r>
              <a:r>
                <a:rPr lang="en-US" sz="1500" err="1"/>
                <a:t>soutien</a:t>
              </a:r>
              <a:r>
                <a:rPr lang="en-US" sz="1500"/>
                <a:t> pour aider à </a:t>
              </a:r>
              <a:r>
                <a:rPr lang="en-US" sz="1500" err="1"/>
                <a:t>cibler</a:t>
              </a:r>
              <a:r>
                <a:rPr lang="en-US" sz="1500"/>
                <a:t> les muscles </a:t>
              </a:r>
              <a:r>
                <a:rPr lang="en-US" sz="1500" err="1"/>
                <a:t>endoloris</a:t>
              </a:r>
              <a:r>
                <a:rPr lang="en-US" sz="1500"/>
                <a:t> et douloureux sans </a:t>
              </a:r>
              <a:r>
                <a:rPr lang="en-US" sz="1500" err="1"/>
                <a:t>exercer</a:t>
              </a:r>
              <a:r>
                <a:rPr lang="en-US" sz="1500"/>
                <a:t> de pression </a:t>
              </a:r>
              <a:r>
                <a:rPr lang="en-US" sz="1500" err="1"/>
                <a:t>directement</a:t>
              </a:r>
              <a:r>
                <a:rPr lang="en-US" sz="1500"/>
                <a:t> sur la </a:t>
              </a:r>
              <a:r>
                <a:rPr lang="en-US" sz="1500" err="1"/>
                <a:t>colonne</a:t>
              </a:r>
              <a:r>
                <a:rPr lang="en-US" sz="1500"/>
                <a:t> </a:t>
              </a:r>
              <a:r>
                <a:rPr lang="en-US" sz="1500" err="1"/>
                <a:t>vertébrale</a:t>
              </a:r>
              <a:r>
                <a:rPr lang="en-US" sz="1500"/>
                <a:t>. </a:t>
              </a:r>
            </a:p>
            <a:p>
              <a:pPr marL="342900" indent="-342900">
                <a:buFont typeface="Arial" panose="020B0604020202020204" pitchFamily="34" charset="0"/>
                <a:buChar char="•"/>
              </a:pPr>
              <a:r>
                <a:rPr lang="en-US" sz="1500" err="1"/>
                <a:t>Réglable</a:t>
              </a:r>
              <a:r>
                <a:rPr lang="en-US" sz="1500"/>
                <a:t> pour un </a:t>
              </a:r>
              <a:r>
                <a:rPr lang="en-US" sz="1500" err="1"/>
                <a:t>ajustement</a:t>
              </a:r>
              <a:r>
                <a:rPr lang="en-US" sz="1500"/>
                <a:t> et un </a:t>
              </a:r>
              <a:r>
                <a:rPr lang="en-US" sz="1500" err="1"/>
                <a:t>soutien</a:t>
              </a:r>
              <a:r>
                <a:rPr lang="en-US" sz="1500"/>
                <a:t> </a:t>
              </a:r>
              <a:r>
                <a:rPr lang="en-US" sz="1500" err="1"/>
                <a:t>personnalisés</a:t>
              </a:r>
              <a:r>
                <a:rPr lang="en-US" sz="1500"/>
                <a:t>.</a:t>
              </a:r>
            </a:p>
            <a:p>
              <a:pPr marL="342900" indent="-342900">
                <a:buFont typeface="Arial" panose="020B0604020202020204" pitchFamily="34" charset="0"/>
                <a:buChar char="•"/>
              </a:pPr>
              <a:r>
                <a:rPr lang="en-US" sz="1500"/>
                <a:t>Le </a:t>
              </a:r>
              <a:r>
                <a:rPr lang="en-US" sz="1500" err="1"/>
                <a:t>panneau</a:t>
              </a:r>
              <a:r>
                <a:rPr lang="en-US" sz="1500"/>
                <a:t> dorsal </a:t>
              </a:r>
              <a:r>
                <a:rPr lang="en-US" sz="1500" err="1"/>
                <a:t>distribue</a:t>
              </a:r>
              <a:r>
                <a:rPr lang="en-US" sz="1500"/>
                <a:t> le </a:t>
              </a:r>
              <a:r>
                <a:rPr lang="en-US" sz="1500" err="1"/>
                <a:t>soutien</a:t>
              </a:r>
              <a:r>
                <a:rPr lang="en-US" sz="1500"/>
                <a:t> de manière </a:t>
              </a:r>
              <a:r>
                <a:rPr lang="en-US" sz="1500" err="1"/>
                <a:t>uniforme</a:t>
              </a:r>
              <a:r>
                <a:rPr lang="en-US" sz="1500"/>
                <a:t>. </a:t>
              </a:r>
            </a:p>
            <a:p>
              <a:pPr marL="342900" indent="-342900">
                <a:buFont typeface="Arial" panose="020B0604020202020204" pitchFamily="34" charset="0"/>
                <a:buChar char="•"/>
              </a:pPr>
              <a:r>
                <a:rPr lang="en-US" sz="1500"/>
                <a:t>Design </a:t>
              </a:r>
              <a:r>
                <a:rPr lang="en-US" sz="1500" err="1"/>
                <a:t>élégant</a:t>
              </a:r>
              <a:r>
                <a:rPr lang="en-US" sz="1500"/>
                <a:t>. Non </a:t>
              </a:r>
              <a:r>
                <a:rPr lang="en-US" sz="1500" err="1"/>
                <a:t>encombrant</a:t>
              </a:r>
              <a:r>
                <a:rPr lang="en-US" sz="1500"/>
                <a:t>.  Ne </a:t>
              </a:r>
              <a:r>
                <a:rPr lang="en-US" sz="1500" err="1"/>
                <a:t>limite</a:t>
              </a:r>
              <a:r>
                <a:rPr lang="en-US" sz="1500"/>
                <a:t> pas les </a:t>
              </a:r>
              <a:r>
                <a:rPr lang="en-US" sz="1500" err="1"/>
                <a:t>mouvements</a:t>
              </a:r>
              <a:r>
                <a:rPr lang="en-US" sz="1500"/>
                <a:t>.</a:t>
              </a:r>
              <a:endParaRPr lang="en-US" sz="1500" b="1">
                <a:solidFill>
                  <a:schemeClr val="accent3">
                    <a:lumMod val="50000"/>
                  </a:schemeClr>
                </a:solidFill>
              </a:endParaRPr>
            </a:p>
          </p:txBody>
        </p:sp>
        <p:sp>
          <p:nvSpPr>
            <p:cNvPr id="32" name="Oval 31">
              <a:extLst>
                <a:ext uri="{FF2B5EF4-FFF2-40B4-BE49-F238E27FC236}">
                  <a16:creationId xmlns:a16="http://schemas.microsoft.com/office/drawing/2014/main" id="{125E5758-23DC-4898-A768-D1B3705D7720}"/>
                </a:ext>
              </a:extLst>
            </p:cNvPr>
            <p:cNvSpPr/>
            <p:nvPr/>
          </p:nvSpPr>
          <p:spPr>
            <a:xfrm>
              <a:off x="2972550" y="473947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3</a:t>
              </a:r>
            </a:p>
          </p:txBody>
        </p:sp>
        <p:sp>
          <p:nvSpPr>
            <p:cNvPr id="33" name="Oval 32">
              <a:extLst>
                <a:ext uri="{FF2B5EF4-FFF2-40B4-BE49-F238E27FC236}">
                  <a16:creationId xmlns:a16="http://schemas.microsoft.com/office/drawing/2014/main" id="{34E810B7-B913-413D-BD82-B1F803A15780}"/>
                </a:ext>
              </a:extLst>
            </p:cNvPr>
            <p:cNvSpPr/>
            <p:nvPr/>
          </p:nvSpPr>
          <p:spPr>
            <a:xfrm>
              <a:off x="2983644" y="4260047"/>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6226F10D-5C48-4000-A175-0F93AFEB6F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636" b="-1"/>
          <a:stretch/>
        </p:blipFill>
        <p:spPr>
          <a:xfrm>
            <a:off x="397402" y="1295400"/>
            <a:ext cx="1792306" cy="2318965"/>
          </a:xfrm>
          <a:prstGeom prst="rect">
            <a:avLst/>
          </a:prstGeom>
        </p:spPr>
      </p:pic>
      <p:pic>
        <p:nvPicPr>
          <p:cNvPr id="7" name="Picture 6">
            <a:extLst>
              <a:ext uri="{FF2B5EF4-FFF2-40B4-BE49-F238E27FC236}">
                <a16:creationId xmlns:a16="http://schemas.microsoft.com/office/drawing/2014/main" id="{83DB3ECF-E68F-4119-AD8D-49D105A4CA13}"/>
              </a:ext>
            </a:extLst>
          </p:cNvPr>
          <p:cNvPicPr>
            <a:picLocks noChangeAspect="1"/>
          </p:cNvPicPr>
          <p:nvPr/>
        </p:nvPicPr>
        <p:blipFill>
          <a:blip r:embed="rId6"/>
          <a:stretch>
            <a:fillRect/>
          </a:stretch>
        </p:blipFill>
        <p:spPr>
          <a:xfrm>
            <a:off x="6616203" y="2617518"/>
            <a:ext cx="2543175" cy="809625"/>
          </a:xfrm>
          <a:prstGeom prst="rect">
            <a:avLst/>
          </a:prstGeom>
        </p:spPr>
      </p:pic>
      <p:pic>
        <p:nvPicPr>
          <p:cNvPr id="29" name="Picture 28">
            <a:extLst>
              <a:ext uri="{FF2B5EF4-FFF2-40B4-BE49-F238E27FC236}">
                <a16:creationId xmlns:a16="http://schemas.microsoft.com/office/drawing/2014/main" id="{F88CF08E-074A-4D23-AAEE-A4E2BAA02A96}"/>
              </a:ext>
            </a:extLst>
          </p:cNvPr>
          <p:cNvPicPr>
            <a:picLocks noChangeAspect="1"/>
          </p:cNvPicPr>
          <p:nvPr/>
        </p:nvPicPr>
        <p:blipFill>
          <a:blip r:embed="rId7"/>
          <a:stretch>
            <a:fillRect/>
          </a:stretch>
        </p:blipFill>
        <p:spPr>
          <a:xfrm>
            <a:off x="6554505" y="4520706"/>
            <a:ext cx="633767" cy="622031"/>
          </a:xfrm>
          <a:prstGeom prst="rect">
            <a:avLst/>
          </a:prstGeom>
        </p:spPr>
      </p:pic>
      <p:pic>
        <p:nvPicPr>
          <p:cNvPr id="31" name="Picture 30" descr="A picture containing drawing&#10;&#10;Description generated with very high confidence">
            <a:extLst>
              <a:ext uri="{FF2B5EF4-FFF2-40B4-BE49-F238E27FC236}">
                <a16:creationId xmlns:a16="http://schemas.microsoft.com/office/drawing/2014/main" id="{8DF3ED00-06D2-443A-9D77-7AE694D6AFD6}"/>
              </a:ext>
            </a:extLst>
          </p:cNvPr>
          <p:cNvPicPr>
            <a:picLocks noChangeAspect="1"/>
          </p:cNvPicPr>
          <p:nvPr/>
        </p:nvPicPr>
        <p:blipFill>
          <a:blip r:embed="rId8"/>
          <a:stretch>
            <a:fillRect/>
          </a:stretch>
        </p:blipFill>
        <p:spPr>
          <a:xfrm>
            <a:off x="7763101" y="4213986"/>
            <a:ext cx="632102" cy="944908"/>
          </a:xfrm>
          <a:prstGeom prst="rect">
            <a:avLst/>
          </a:prstGeom>
        </p:spPr>
      </p:pic>
      <p:pic>
        <p:nvPicPr>
          <p:cNvPr id="9" name="Picture 8">
            <a:extLst>
              <a:ext uri="{FF2B5EF4-FFF2-40B4-BE49-F238E27FC236}">
                <a16:creationId xmlns:a16="http://schemas.microsoft.com/office/drawing/2014/main" id="{574E8FB8-A2D9-43A6-8276-BF8BB477AE8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7872" y="3528561"/>
            <a:ext cx="1710461" cy="2443614"/>
          </a:xfrm>
          <a:prstGeom prst="rect">
            <a:avLst/>
          </a:prstGeom>
        </p:spPr>
      </p:pic>
      <p:pic>
        <p:nvPicPr>
          <p:cNvPr id="8" name="Grafik 7">
            <a:extLst>
              <a:ext uri="{FF2B5EF4-FFF2-40B4-BE49-F238E27FC236}">
                <a16:creationId xmlns:a16="http://schemas.microsoft.com/office/drawing/2014/main" id="{3F16C160-213C-4EDA-B734-95C4951886F0}"/>
              </a:ext>
            </a:extLst>
          </p:cNvPr>
          <p:cNvPicPr>
            <a:picLocks noChangeAspect="1"/>
          </p:cNvPicPr>
          <p:nvPr/>
        </p:nvPicPr>
        <p:blipFill>
          <a:blip r:embed="rId10"/>
          <a:stretch>
            <a:fillRect/>
          </a:stretch>
        </p:blipFill>
        <p:spPr>
          <a:xfrm>
            <a:off x="9486900" y="-15247"/>
            <a:ext cx="2705100" cy="5906459"/>
          </a:xfrm>
          <a:prstGeom prst="rect">
            <a:avLst/>
          </a:prstGeom>
        </p:spPr>
      </p:pic>
    </p:spTree>
    <p:extLst>
      <p:ext uri="{BB962C8B-B14F-4D97-AF65-F5344CB8AC3E}">
        <p14:creationId xmlns:p14="http://schemas.microsoft.com/office/powerpoint/2010/main" val="321349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Ceinture de </a:t>
            </a:r>
            <a:r>
              <a:rPr lang="en-US" err="1"/>
              <a:t>Soutien</a:t>
            </a:r>
            <a:r>
              <a:rPr lang="en-US"/>
              <a:t> </a:t>
            </a:r>
            <a:r>
              <a:rPr lang="en-US" err="1"/>
              <a:t>Abdominale</a:t>
            </a:r>
            <a:r>
              <a:rPr lang="en-US"/>
              <a:t> </a:t>
            </a:r>
            <a:r>
              <a:rPr lang="en-US">
                <a:solidFill>
                  <a:schemeClr val="tx1">
                    <a:lumMod val="50000"/>
                    <a:lumOff val="50000"/>
                  </a:schemeClr>
                </a:solidFill>
              </a:rPr>
              <a:t>46200-01</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82347"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a:solidFill>
                      <a:prstClr val="black"/>
                    </a:solidFill>
                    <a:latin typeface="3M Circular TT Book"/>
                  </a:rPr>
                  <a:t>Support de base post-chirurgical</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7" y="3878526"/>
              <a:ext cx="2638043" cy="542954"/>
              <a:chOff x="8379545" y="4437850"/>
              <a:chExt cx="1972306" cy="531838"/>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379545" y="4743582"/>
                <a:ext cx="1972306" cy="226106"/>
              </a:xfrm>
              <a:prstGeom prst="rect">
                <a:avLst/>
              </a:prstGeom>
              <a:noFill/>
            </p:spPr>
            <p:txBody>
              <a:bodyPr wrap="square" lIns="0" tIns="0" rIns="0" bIns="0" rtlCol="0">
                <a:spAutoFit/>
              </a:bodyPr>
              <a:lstStyle/>
              <a:p>
                <a:r>
                  <a:rPr lang="nl-BE" sz="1500">
                    <a:solidFill>
                      <a:prstClr val="black"/>
                    </a:solidFill>
                    <a:latin typeface="3M Circular TT Book"/>
                  </a:rPr>
                  <a:t>M</a:t>
                </a:r>
                <a:r>
                  <a:rPr lang="en-US" sz="1500" err="1">
                    <a:solidFill>
                      <a:prstClr val="black"/>
                    </a:solidFill>
                    <a:latin typeface="3M Circular TT Book"/>
                  </a:rPr>
                  <a:t>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006824" y="2417042"/>
              <a:ext cx="3202024"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230832"/>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Soutient</a:t>
              </a:r>
              <a:r>
                <a:rPr lang="en-US" sz="1500" i="1">
                  <a:solidFill>
                    <a:prstClr val="black"/>
                  </a:solidFill>
                  <a:latin typeface="3M Circular TT Bold" panose="020B0804020101010102" pitchFamily="34" charset="0"/>
                  <a:cs typeface="3M Circular TT Bold" panose="020B0804020101010102" pitchFamily="34" charset="0"/>
                </a:rPr>
                <a:t> et </a:t>
              </a:r>
              <a:r>
                <a:rPr lang="en-US" sz="1500" i="1" err="1">
                  <a:solidFill>
                    <a:prstClr val="black"/>
                  </a:solidFill>
                  <a:latin typeface="3M Circular TT Bold" panose="020B0804020101010102" pitchFamily="34" charset="0"/>
                  <a:cs typeface="3M Circular TT Bold" panose="020B0804020101010102" pitchFamily="34" charset="0"/>
                </a:rPr>
                <a:t>soulève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l’abdomen</a:t>
              </a:r>
              <a:r>
                <a:rPr lang="en-US" sz="1500" i="1">
                  <a:solidFill>
                    <a:prstClr val="black"/>
                  </a:solidFill>
                  <a:latin typeface="3M Circular TT Bold" panose="020B0804020101010102" pitchFamily="34" charset="0"/>
                  <a:cs typeface="3M Circular TT Bold" panose="020B0804020101010102" pitchFamily="34" charset="0"/>
                </a:rPr>
                <a:t>.</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15416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Conception </a:t>
              </a:r>
              <a:r>
                <a:rPr lang="en-US" sz="1500" err="1"/>
                <a:t>enveloppante</a:t>
              </a:r>
              <a:r>
                <a:rPr lang="en-US" sz="1500"/>
                <a:t>, </a:t>
              </a:r>
              <a:r>
                <a:rPr lang="en-US" sz="1500" err="1"/>
                <a:t>effilée</a:t>
              </a:r>
              <a:r>
                <a:rPr lang="en-US" sz="1500"/>
                <a:t> et </a:t>
              </a:r>
              <a:r>
                <a:rPr lang="en-US" sz="1500" err="1"/>
                <a:t>profilé</a:t>
              </a:r>
              <a:r>
                <a:rPr lang="en-US" sz="1500"/>
                <a:t>, avec des attaches </a:t>
              </a:r>
              <a:r>
                <a:rPr lang="en-US" sz="1500" err="1"/>
                <a:t>réglables</a:t>
              </a:r>
              <a:r>
                <a:rPr lang="en-US" sz="1500"/>
                <a:t> pour un </a:t>
              </a:r>
              <a:r>
                <a:rPr lang="en-US" sz="1500" err="1"/>
                <a:t>ajustement</a:t>
              </a:r>
              <a:r>
                <a:rPr lang="en-US" sz="1500"/>
                <a:t> </a:t>
              </a:r>
              <a:r>
                <a:rPr lang="en-US" sz="1500" err="1"/>
                <a:t>personnalisé</a:t>
              </a:r>
              <a:r>
                <a:rPr lang="en-US" sz="1500"/>
                <a:t>. </a:t>
              </a:r>
            </a:p>
            <a:p>
              <a:pPr marL="342900" indent="-342900">
                <a:buFont typeface="Arial" panose="020B0604020202020204" pitchFamily="34" charset="0"/>
                <a:buChar char="•"/>
              </a:pPr>
              <a:r>
                <a:rPr lang="en-US" sz="1500" err="1"/>
                <a:t>Doublure</a:t>
              </a:r>
              <a:r>
                <a:rPr lang="en-US" sz="1500"/>
                <a:t> </a:t>
              </a:r>
              <a:r>
                <a:rPr lang="en-US" sz="1500" err="1"/>
                <a:t>douce</a:t>
              </a:r>
              <a:r>
                <a:rPr lang="en-US" sz="1500"/>
                <a:t> pour le </a:t>
              </a:r>
              <a:r>
                <a:rPr lang="en-US" sz="1500" err="1"/>
                <a:t>confort</a:t>
              </a:r>
              <a:endParaRPr lang="en-US" sz="1500" b="1">
                <a:solidFill>
                  <a:schemeClr val="accent3">
                    <a:lumMod val="50000"/>
                  </a:schemeClr>
                </a:solidFill>
              </a:endParaRPr>
            </a:p>
          </p:txBody>
        </p:sp>
        <p:sp>
          <p:nvSpPr>
            <p:cNvPr id="33" name="Oval 32">
              <a:extLst>
                <a:ext uri="{FF2B5EF4-FFF2-40B4-BE49-F238E27FC236}">
                  <a16:creationId xmlns:a16="http://schemas.microsoft.com/office/drawing/2014/main" id="{34E810B7-B913-413D-BD82-B1F803A15780}"/>
                </a:ext>
              </a:extLst>
            </p:cNvPr>
            <p:cNvSpPr/>
            <p:nvPr/>
          </p:nvSpPr>
          <p:spPr>
            <a:xfrm>
              <a:off x="2966771" y="3808462"/>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2</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75CE3F2B-2F43-432D-92F2-5F150AF46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870" y="1556752"/>
            <a:ext cx="1744481" cy="1178864"/>
          </a:xfrm>
          <a:prstGeom prst="rect">
            <a:avLst/>
          </a:prstGeom>
        </p:spPr>
      </p:pic>
      <p:pic>
        <p:nvPicPr>
          <p:cNvPr id="7" name="Picture 6">
            <a:extLst>
              <a:ext uri="{FF2B5EF4-FFF2-40B4-BE49-F238E27FC236}">
                <a16:creationId xmlns:a16="http://schemas.microsoft.com/office/drawing/2014/main" id="{B42D970C-256C-4EAA-AB82-E0887D77D9EE}"/>
              </a:ext>
            </a:extLst>
          </p:cNvPr>
          <p:cNvPicPr>
            <a:picLocks noChangeAspect="1"/>
          </p:cNvPicPr>
          <p:nvPr/>
        </p:nvPicPr>
        <p:blipFill>
          <a:blip r:embed="rId6"/>
          <a:stretch>
            <a:fillRect/>
          </a:stretch>
        </p:blipFill>
        <p:spPr>
          <a:xfrm>
            <a:off x="6491013" y="2431268"/>
            <a:ext cx="2667000" cy="1085850"/>
          </a:xfrm>
          <a:prstGeom prst="rect">
            <a:avLst/>
          </a:prstGeom>
        </p:spPr>
      </p:pic>
      <p:pic>
        <p:nvPicPr>
          <p:cNvPr id="8" name="Picture 7">
            <a:extLst>
              <a:ext uri="{FF2B5EF4-FFF2-40B4-BE49-F238E27FC236}">
                <a16:creationId xmlns:a16="http://schemas.microsoft.com/office/drawing/2014/main" id="{B1EAB4C7-84AB-4F2C-95C4-85DE520AED05}"/>
              </a:ext>
            </a:extLst>
          </p:cNvPr>
          <p:cNvPicPr>
            <a:picLocks noChangeAspect="1"/>
          </p:cNvPicPr>
          <p:nvPr/>
        </p:nvPicPr>
        <p:blipFill>
          <a:blip r:embed="rId7"/>
          <a:stretch>
            <a:fillRect/>
          </a:stretch>
        </p:blipFill>
        <p:spPr>
          <a:xfrm>
            <a:off x="6643382" y="4489170"/>
            <a:ext cx="447675" cy="457200"/>
          </a:xfrm>
          <a:prstGeom prst="rect">
            <a:avLst/>
          </a:prstGeom>
        </p:spPr>
      </p:pic>
      <p:pic>
        <p:nvPicPr>
          <p:cNvPr id="29" name="Picture 28" descr="A picture containing drawing&#10;&#10;Description generated with very high confidence">
            <a:extLst>
              <a:ext uri="{FF2B5EF4-FFF2-40B4-BE49-F238E27FC236}">
                <a16:creationId xmlns:a16="http://schemas.microsoft.com/office/drawing/2014/main" id="{4D84AC9A-41CB-4FD4-A32F-8B8CB4AF725C}"/>
              </a:ext>
            </a:extLst>
          </p:cNvPr>
          <p:cNvPicPr>
            <a:picLocks noChangeAspect="1"/>
          </p:cNvPicPr>
          <p:nvPr/>
        </p:nvPicPr>
        <p:blipFill>
          <a:blip r:embed="rId8"/>
          <a:stretch>
            <a:fillRect/>
          </a:stretch>
        </p:blipFill>
        <p:spPr>
          <a:xfrm>
            <a:off x="7763101" y="4213986"/>
            <a:ext cx="632102" cy="944908"/>
          </a:xfrm>
          <a:prstGeom prst="rect">
            <a:avLst/>
          </a:prstGeom>
        </p:spPr>
      </p:pic>
      <p:pic>
        <p:nvPicPr>
          <p:cNvPr id="10" name="Picture 9">
            <a:extLst>
              <a:ext uri="{FF2B5EF4-FFF2-40B4-BE49-F238E27FC236}">
                <a16:creationId xmlns:a16="http://schemas.microsoft.com/office/drawing/2014/main" id="{5768DC22-CE34-4384-878E-F7AC09FFBD2D}"/>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6250" y="3181746"/>
            <a:ext cx="1645141" cy="2350297"/>
          </a:xfrm>
          <a:prstGeom prst="rect">
            <a:avLst/>
          </a:prstGeom>
        </p:spPr>
      </p:pic>
      <p:pic>
        <p:nvPicPr>
          <p:cNvPr id="9" name="Grafik 8">
            <a:extLst>
              <a:ext uri="{FF2B5EF4-FFF2-40B4-BE49-F238E27FC236}">
                <a16:creationId xmlns:a16="http://schemas.microsoft.com/office/drawing/2014/main" id="{FAE3F16E-CF8E-407B-A7A8-026884F9F9CC}"/>
              </a:ext>
            </a:extLst>
          </p:cNvPr>
          <p:cNvPicPr>
            <a:picLocks noChangeAspect="1"/>
          </p:cNvPicPr>
          <p:nvPr/>
        </p:nvPicPr>
        <p:blipFill>
          <a:blip r:embed="rId10"/>
          <a:stretch>
            <a:fillRect/>
          </a:stretch>
        </p:blipFill>
        <p:spPr>
          <a:xfrm>
            <a:off x="9639300" y="981075"/>
            <a:ext cx="2228850" cy="4819650"/>
          </a:xfrm>
          <a:prstGeom prst="rect">
            <a:avLst/>
          </a:prstGeom>
        </p:spPr>
      </p:pic>
    </p:spTree>
    <p:extLst>
      <p:ext uri="{BB962C8B-B14F-4D97-AF65-F5344CB8AC3E}">
        <p14:creationId xmlns:p14="http://schemas.microsoft.com/office/powerpoint/2010/main" val="5003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Ceinture </a:t>
            </a:r>
            <a:r>
              <a:rPr lang="en-US" err="1"/>
              <a:t>Lombaire</a:t>
            </a:r>
            <a:r>
              <a:rPr lang="en-US"/>
              <a:t> </a:t>
            </a:r>
            <a:r>
              <a:rPr lang="en-US" err="1"/>
              <a:t>Ajustable</a:t>
            </a:r>
            <a:r>
              <a:rPr lang="en-US"/>
              <a:t> </a:t>
            </a:r>
            <a:r>
              <a:rPr lang="en-US">
                <a:solidFill>
                  <a:schemeClr val="tx1">
                    <a:lumMod val="50000"/>
                    <a:lumOff val="50000"/>
                  </a:schemeClr>
                </a:solidFill>
              </a:rPr>
              <a:t>46820</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866239" y="1335920"/>
            <a:ext cx="6459520" cy="4106484"/>
            <a:chOff x="2961847" y="1318176"/>
            <a:chExt cx="6459520" cy="4106484"/>
          </a:xfrm>
        </p:grpSpPr>
        <p:grpSp>
          <p:nvGrpSpPr>
            <p:cNvPr id="21" name="Group 20">
              <a:extLst>
                <a:ext uri="{FF2B5EF4-FFF2-40B4-BE49-F238E27FC236}">
                  <a16:creationId xmlns:a16="http://schemas.microsoft.com/office/drawing/2014/main" id="{4C4168AA-C3A6-49E9-B565-05CD0A2466D9}"/>
                </a:ext>
              </a:extLst>
            </p:cNvPr>
            <p:cNvGrpSpPr/>
            <p:nvPr/>
          </p:nvGrpSpPr>
          <p:grpSpPr>
            <a:xfrm>
              <a:off x="6720978" y="1473505"/>
              <a:ext cx="2638043" cy="773787"/>
              <a:chOff x="8379545" y="2391714"/>
              <a:chExt cx="1972306" cy="757945"/>
            </a:xfrm>
          </p:grpSpPr>
          <p:sp>
            <p:nvSpPr>
              <p:cNvPr id="42" name="TextBox 41">
                <a:extLst>
                  <a:ext uri="{FF2B5EF4-FFF2-40B4-BE49-F238E27FC236}">
                    <a16:creationId xmlns:a16="http://schemas.microsoft.com/office/drawing/2014/main" id="{F7744122-2A48-4BD7-90FE-16B2BAA6C75B}"/>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a:solidFill>
                      <a:prstClr val="black"/>
                    </a:solidFill>
                    <a:latin typeface="3M Circular TT Book"/>
                  </a:rPr>
                  <a:t>Flexion, port de charge, </a:t>
                </a:r>
                <a:r>
                  <a:rPr lang="en-US" sz="1500" err="1">
                    <a:solidFill>
                      <a:prstClr val="black"/>
                    </a:solidFill>
                    <a:latin typeface="3M Circular TT Book"/>
                  </a:rPr>
                  <a:t>activités</a:t>
                </a:r>
                <a:r>
                  <a:rPr lang="en-US" sz="1500">
                    <a:solidFill>
                      <a:prstClr val="black"/>
                    </a:solidFill>
                    <a:latin typeface="3M Circular TT Book"/>
                  </a:rPr>
                  <a:t> </a:t>
                </a:r>
                <a:r>
                  <a:rPr lang="en-US" sz="1500" err="1">
                    <a:solidFill>
                      <a:prstClr val="black"/>
                    </a:solidFill>
                    <a:latin typeface="3M Circular TT Book"/>
                  </a:rPr>
                  <a:t>quotidiennes</a:t>
                </a:r>
                <a:endParaRPr lang="en-US" sz="1500">
                  <a:solidFill>
                    <a:prstClr val="black"/>
                  </a:solidFill>
                  <a:latin typeface="3M Circular TT Book"/>
                </a:endParaRP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24" name="Group 23">
              <a:extLst>
                <a:ext uri="{FF2B5EF4-FFF2-40B4-BE49-F238E27FC236}">
                  <a16:creationId xmlns:a16="http://schemas.microsoft.com/office/drawing/2014/main" id="{B0F3F7AE-CB57-4C54-B27F-C0DB33B664BB}"/>
                </a:ext>
              </a:extLst>
            </p:cNvPr>
            <p:cNvGrpSpPr/>
            <p:nvPr/>
          </p:nvGrpSpPr>
          <p:grpSpPr>
            <a:xfrm>
              <a:off x="6748156" y="3878531"/>
              <a:ext cx="2673211" cy="534870"/>
              <a:chOff x="8379545" y="4437850"/>
              <a:chExt cx="1998599" cy="523919"/>
            </a:xfrm>
          </p:grpSpPr>
          <p:sp>
            <p:nvSpPr>
              <p:cNvPr id="38" name="TextBox 37">
                <a:extLst>
                  <a:ext uri="{FF2B5EF4-FFF2-40B4-BE49-F238E27FC236}">
                    <a16:creationId xmlns:a16="http://schemas.microsoft.com/office/drawing/2014/main" id="{9C35FB58-2D3C-4C5B-9CE1-82751015205A}"/>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9" name="TextBox 38">
                <a:extLst>
                  <a:ext uri="{FF2B5EF4-FFF2-40B4-BE49-F238E27FC236}">
                    <a16:creationId xmlns:a16="http://schemas.microsoft.com/office/drawing/2014/main" id="{7DB40403-0C33-4E3E-98FA-7E16DAB27A19}"/>
                  </a:ext>
                </a:extLst>
              </p:cNvPr>
              <p:cNvSpPr txBox="1"/>
              <p:nvPr/>
            </p:nvSpPr>
            <p:spPr>
              <a:xfrm>
                <a:off x="8405838" y="4735663"/>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25" name="TextBox 24">
              <a:extLst>
                <a:ext uri="{FF2B5EF4-FFF2-40B4-BE49-F238E27FC236}">
                  <a16:creationId xmlns:a16="http://schemas.microsoft.com/office/drawing/2014/main" id="{26F8252F-7BCE-4406-8767-692DEDE9040E}"/>
                </a:ext>
              </a:extLst>
            </p:cNvPr>
            <p:cNvSpPr txBox="1"/>
            <p:nvPr/>
          </p:nvSpPr>
          <p:spPr>
            <a:xfrm>
              <a:off x="3143303" y="2424896"/>
              <a:ext cx="3380833"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Système</a:t>
              </a:r>
              <a:r>
                <a:rPr lang="en-US" sz="1500" i="1">
                  <a:solidFill>
                    <a:prstClr val="black"/>
                  </a:solidFill>
                  <a:latin typeface="3M Circular TT Bold" panose="020B0804020101010102" pitchFamily="34" charset="0"/>
                  <a:cs typeface="3M Circular TT Bold" panose="020B0804020101010102" pitchFamily="34" charset="0"/>
                </a:rPr>
                <a:t> à double cordon pour </a:t>
              </a:r>
              <a:r>
                <a:rPr lang="en-US" sz="1500" i="1" err="1">
                  <a:solidFill>
                    <a:prstClr val="black"/>
                  </a:solidFill>
                  <a:latin typeface="3M Circular TT Bold" panose="020B0804020101010102" pitchFamily="34" charset="0"/>
                  <a:cs typeface="3M Circular TT Bold" panose="020B0804020101010102" pitchFamily="34" charset="0"/>
                </a:rPr>
                <a:t>ajustement</a:t>
              </a:r>
              <a:r>
                <a:rPr lang="en-US" sz="1500" i="1">
                  <a:solidFill>
                    <a:prstClr val="black"/>
                  </a:solidFill>
                  <a:latin typeface="3M Circular TT Bold" panose="020B0804020101010102" pitchFamily="34" charset="0"/>
                  <a:cs typeface="3M Circular TT Bold" panose="020B0804020101010102" pitchFamily="34" charset="0"/>
                </a:rPr>
                <a:t> simple et </a:t>
              </a:r>
              <a:r>
                <a:rPr lang="en-US" sz="1500" i="1" err="1">
                  <a:solidFill>
                    <a:prstClr val="black"/>
                  </a:solidFill>
                  <a:latin typeface="3M Circular TT Bold" panose="020B0804020101010102" pitchFamily="34" charset="0"/>
                  <a:cs typeface="3M Circular TT Bold" panose="020B0804020101010102" pitchFamily="34" charset="0"/>
                </a:rPr>
                <a:t>rapide</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Les </a:t>
              </a:r>
              <a:r>
                <a:rPr lang="en-US" sz="1500" err="1"/>
                <a:t>coussinets</a:t>
              </a:r>
              <a:r>
                <a:rPr lang="en-US" sz="1500"/>
                <a:t> </a:t>
              </a:r>
              <a:r>
                <a:rPr lang="en-US" sz="1500" err="1"/>
                <a:t>lombaires</a:t>
              </a:r>
              <a:r>
                <a:rPr lang="en-US" sz="1500"/>
                <a:t> </a:t>
              </a:r>
              <a:r>
                <a:rPr lang="en-US" sz="1500" err="1"/>
                <a:t>amovibles</a:t>
              </a:r>
              <a:r>
                <a:rPr lang="en-US" sz="1500"/>
                <a:t> </a:t>
              </a:r>
              <a:r>
                <a:rPr lang="en-US" sz="1500" err="1"/>
                <a:t>offrent</a:t>
              </a:r>
              <a:r>
                <a:rPr lang="en-US" sz="1500"/>
                <a:t> un </a:t>
              </a:r>
              <a:r>
                <a:rPr lang="en-US" sz="1500" err="1"/>
                <a:t>amorti</a:t>
              </a:r>
              <a:r>
                <a:rPr lang="en-US" sz="1500"/>
                <a:t> et un </a:t>
              </a:r>
              <a:r>
                <a:rPr lang="en-US" sz="1500" err="1"/>
                <a:t>soutien</a:t>
              </a:r>
              <a:r>
                <a:rPr lang="en-US" sz="1500"/>
                <a:t> </a:t>
              </a:r>
              <a:r>
                <a:rPr lang="en-US" sz="1500" err="1"/>
                <a:t>supplémentaires</a:t>
              </a:r>
              <a:r>
                <a:rPr lang="en-US" sz="1500"/>
                <a:t>.</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Les </a:t>
              </a:r>
              <a:r>
                <a:rPr lang="en-US" sz="1500" err="1"/>
                <a:t>panneaux</a:t>
              </a:r>
              <a:r>
                <a:rPr lang="en-US" sz="1500"/>
                <a:t> </a:t>
              </a:r>
              <a:r>
                <a:rPr lang="en-US" sz="1500" err="1"/>
                <a:t>extensibles</a:t>
              </a:r>
              <a:r>
                <a:rPr lang="en-US" sz="1500"/>
                <a:t> </a:t>
              </a:r>
              <a:r>
                <a:rPr lang="en-US" sz="1500" err="1"/>
                <a:t>latéraux</a:t>
              </a:r>
              <a:r>
                <a:rPr lang="en-US" sz="1500"/>
                <a:t> </a:t>
              </a:r>
              <a:r>
                <a:rPr lang="en-US" sz="1500" err="1"/>
                <a:t>aident</a:t>
              </a:r>
              <a:r>
                <a:rPr lang="en-US" sz="1500"/>
                <a:t> à </a:t>
              </a:r>
              <a:r>
                <a:rPr lang="en-US" sz="1500" err="1"/>
                <a:t>minimiser</a:t>
              </a:r>
              <a:r>
                <a:rPr lang="en-US" sz="1500"/>
                <a:t> les </a:t>
              </a:r>
              <a:r>
                <a:rPr lang="en-US" sz="1500" err="1"/>
                <a:t>plis</a:t>
              </a:r>
              <a:r>
                <a:rPr lang="en-US" sz="1500"/>
                <a:t> et le </a:t>
              </a:r>
              <a:r>
                <a:rPr lang="en-US" sz="1500" err="1"/>
                <a:t>glissement</a:t>
              </a:r>
              <a:r>
                <a:rPr lang="en-US" sz="1500"/>
                <a:t>.</a:t>
              </a:r>
            </a:p>
            <a:p>
              <a:pPr marL="342900" indent="-342900">
                <a:buFont typeface="Arial" panose="020B0604020202020204" pitchFamily="34" charset="0"/>
                <a:buChar char="•"/>
              </a:pPr>
              <a:r>
                <a:rPr lang="en-US" sz="1500" err="1"/>
                <a:t>Convient</a:t>
              </a:r>
              <a:r>
                <a:rPr lang="en-US" sz="1500"/>
                <a:t> pour un tour de </a:t>
              </a:r>
              <a:r>
                <a:rPr lang="en-US" sz="1500" err="1"/>
                <a:t>taille</a:t>
              </a:r>
              <a:r>
                <a:rPr lang="en-US" sz="1500"/>
                <a:t> </a:t>
              </a:r>
              <a:r>
                <a:rPr lang="en-US" sz="1500" err="1"/>
                <a:t>jusqu’à</a:t>
              </a:r>
              <a:r>
                <a:rPr lang="en-US" sz="1500"/>
                <a:t> 130 cm.</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55786" y="1064728"/>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696480" y="1116642"/>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06E89BA5-8057-4393-87E7-59ECC5EA826F}"/>
              </a:ext>
            </a:extLst>
          </p:cNvPr>
          <p:cNvPicPr>
            <a:picLocks noChangeAspect="1"/>
          </p:cNvPicPr>
          <p:nvPr/>
        </p:nvPicPr>
        <p:blipFill>
          <a:blip r:embed="rId5"/>
          <a:stretch>
            <a:fillRect/>
          </a:stretch>
        </p:blipFill>
        <p:spPr>
          <a:xfrm>
            <a:off x="439630" y="1267353"/>
            <a:ext cx="1707828" cy="1767118"/>
          </a:xfrm>
          <a:prstGeom prst="rect">
            <a:avLst/>
          </a:prstGeom>
        </p:spPr>
      </p:pic>
      <p:pic>
        <p:nvPicPr>
          <p:cNvPr id="7" name="Picture 6">
            <a:extLst>
              <a:ext uri="{FF2B5EF4-FFF2-40B4-BE49-F238E27FC236}">
                <a16:creationId xmlns:a16="http://schemas.microsoft.com/office/drawing/2014/main" id="{726D0F2A-83B5-4670-BF50-FCAB96D467E7}"/>
              </a:ext>
            </a:extLst>
          </p:cNvPr>
          <p:cNvPicPr>
            <a:picLocks noChangeAspect="1"/>
          </p:cNvPicPr>
          <p:nvPr/>
        </p:nvPicPr>
        <p:blipFill>
          <a:blip r:embed="rId6"/>
          <a:stretch>
            <a:fillRect/>
          </a:stretch>
        </p:blipFill>
        <p:spPr>
          <a:xfrm>
            <a:off x="6510461" y="2572695"/>
            <a:ext cx="2705100" cy="828675"/>
          </a:xfrm>
          <a:prstGeom prst="rect">
            <a:avLst/>
          </a:prstGeom>
        </p:spPr>
      </p:pic>
      <p:pic>
        <p:nvPicPr>
          <p:cNvPr id="8" name="Picture 7">
            <a:extLst>
              <a:ext uri="{FF2B5EF4-FFF2-40B4-BE49-F238E27FC236}">
                <a16:creationId xmlns:a16="http://schemas.microsoft.com/office/drawing/2014/main" id="{9D34F13D-4FA1-4D4D-8D46-EBA96D0FADDB}"/>
              </a:ext>
            </a:extLst>
          </p:cNvPr>
          <p:cNvPicPr>
            <a:picLocks noChangeAspect="1"/>
          </p:cNvPicPr>
          <p:nvPr/>
        </p:nvPicPr>
        <p:blipFill>
          <a:blip r:embed="rId7"/>
          <a:stretch>
            <a:fillRect/>
          </a:stretch>
        </p:blipFill>
        <p:spPr>
          <a:xfrm>
            <a:off x="6834701" y="4646407"/>
            <a:ext cx="485775" cy="447675"/>
          </a:xfrm>
          <a:prstGeom prst="rect">
            <a:avLst/>
          </a:prstGeom>
        </p:spPr>
      </p:pic>
      <p:pic>
        <p:nvPicPr>
          <p:cNvPr id="28" name="Picture 27" descr="A picture containing drawing&#10;&#10;Description generated with very high confidence">
            <a:extLst>
              <a:ext uri="{FF2B5EF4-FFF2-40B4-BE49-F238E27FC236}">
                <a16:creationId xmlns:a16="http://schemas.microsoft.com/office/drawing/2014/main" id="{D133EF84-FD92-4AFE-B92B-061461B723B7}"/>
              </a:ext>
            </a:extLst>
          </p:cNvPr>
          <p:cNvPicPr>
            <a:picLocks noChangeAspect="1"/>
          </p:cNvPicPr>
          <p:nvPr/>
        </p:nvPicPr>
        <p:blipFill>
          <a:blip r:embed="rId8"/>
          <a:stretch>
            <a:fillRect/>
          </a:stretch>
        </p:blipFill>
        <p:spPr>
          <a:xfrm>
            <a:off x="7944391" y="4273980"/>
            <a:ext cx="632102" cy="944908"/>
          </a:xfrm>
          <a:prstGeom prst="rect">
            <a:avLst/>
          </a:prstGeom>
        </p:spPr>
      </p:pic>
      <p:pic>
        <p:nvPicPr>
          <p:cNvPr id="12" name="Picture 11">
            <a:extLst>
              <a:ext uri="{FF2B5EF4-FFF2-40B4-BE49-F238E27FC236}">
                <a16:creationId xmlns:a16="http://schemas.microsoft.com/office/drawing/2014/main" id="{E374AFD2-6D57-4CB6-97B5-9242AC754B09}"/>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359" y="3330908"/>
            <a:ext cx="1708800" cy="2441242"/>
          </a:xfrm>
          <a:prstGeom prst="rect">
            <a:avLst/>
          </a:prstGeom>
        </p:spPr>
      </p:pic>
      <p:grpSp>
        <p:nvGrpSpPr>
          <p:cNvPr id="29" name="Group 28">
            <a:extLst>
              <a:ext uri="{FF2B5EF4-FFF2-40B4-BE49-F238E27FC236}">
                <a16:creationId xmlns:a16="http://schemas.microsoft.com/office/drawing/2014/main" id="{BB708D21-C0E0-4097-897D-D6CD3819A20C}"/>
              </a:ext>
            </a:extLst>
          </p:cNvPr>
          <p:cNvGrpSpPr/>
          <p:nvPr/>
        </p:nvGrpSpPr>
        <p:grpSpPr>
          <a:xfrm>
            <a:off x="1731861" y="-60050"/>
            <a:ext cx="7593898" cy="5853322"/>
            <a:chOff x="2996797" y="1318176"/>
            <a:chExt cx="7593898" cy="5853322"/>
          </a:xfrm>
        </p:grpSpPr>
        <p:sp>
          <p:nvSpPr>
            <p:cNvPr id="31" name="Round Diagonal Corner Rectangle 48">
              <a:extLst>
                <a:ext uri="{FF2B5EF4-FFF2-40B4-BE49-F238E27FC236}">
                  <a16:creationId xmlns:a16="http://schemas.microsoft.com/office/drawing/2014/main" id="{1E0CB8CB-9329-4D8A-BDCE-CC543BADE572}"/>
                </a:ext>
              </a:extLst>
            </p:cNvPr>
            <p:cNvSpPr>
              <a:spLocks noChangeAspect="1"/>
            </p:cNvSpPr>
            <p:nvPr/>
          </p:nvSpPr>
          <p:spPr>
            <a:xfrm>
              <a:off x="3666381" y="2307768"/>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32" name="Group 31">
              <a:extLst>
                <a:ext uri="{FF2B5EF4-FFF2-40B4-BE49-F238E27FC236}">
                  <a16:creationId xmlns:a16="http://schemas.microsoft.com/office/drawing/2014/main" id="{AF1004B7-F250-4542-8786-C10C9722B7EF}"/>
                </a:ext>
              </a:extLst>
            </p:cNvPr>
            <p:cNvGrpSpPr/>
            <p:nvPr/>
          </p:nvGrpSpPr>
          <p:grpSpPr>
            <a:xfrm>
              <a:off x="6703627" y="1352989"/>
              <a:ext cx="2638043" cy="506107"/>
              <a:chOff x="8366573" y="2273664"/>
              <a:chExt cx="1972306" cy="495745"/>
            </a:xfrm>
          </p:grpSpPr>
          <p:sp>
            <p:nvSpPr>
              <p:cNvPr id="44" name="TextBox 43">
                <a:extLst>
                  <a:ext uri="{FF2B5EF4-FFF2-40B4-BE49-F238E27FC236}">
                    <a16:creationId xmlns:a16="http://schemas.microsoft.com/office/drawing/2014/main" id="{3C328EED-CCF9-4F75-A769-9C48321326C9}"/>
                  </a:ext>
                </a:extLst>
              </p:cNvPr>
              <p:cNvSpPr txBox="1"/>
              <p:nvPr/>
            </p:nvSpPr>
            <p:spPr>
              <a:xfrm>
                <a:off x="8399865" y="2273664"/>
                <a:ext cx="1529596" cy="241180"/>
              </a:xfrm>
              <a:prstGeom prst="rect">
                <a:avLst/>
              </a:prstGeom>
              <a:noFill/>
            </p:spPr>
            <p:txBody>
              <a:bodyPr wrap="square" lIns="0" tIns="0" rIns="0" bIns="0" rtlCol="0">
                <a:spAutoFit/>
              </a:bodyPr>
              <a:lstStyle/>
              <a:p>
                <a:endParaRPr lang="en-US" sz="1600">
                  <a:solidFill>
                    <a:prstClr val="black"/>
                  </a:solidFill>
                  <a:latin typeface="3M Circular TT Bold"/>
                </a:endParaRPr>
              </a:p>
            </p:txBody>
          </p:sp>
          <p:sp>
            <p:nvSpPr>
              <p:cNvPr id="45" name="TextBox 44">
                <a:extLst>
                  <a:ext uri="{FF2B5EF4-FFF2-40B4-BE49-F238E27FC236}">
                    <a16:creationId xmlns:a16="http://schemas.microsoft.com/office/drawing/2014/main" id="{DF5FD752-9A4A-459D-8AFA-68F6E0562B0E}"/>
                  </a:ext>
                </a:extLst>
              </p:cNvPr>
              <p:cNvSpPr txBox="1"/>
              <p:nvPr/>
            </p:nvSpPr>
            <p:spPr>
              <a:xfrm>
                <a:off x="8366573" y="2543303"/>
                <a:ext cx="1972306" cy="226106"/>
              </a:xfrm>
              <a:prstGeom prst="rect">
                <a:avLst/>
              </a:prstGeom>
              <a:noFill/>
            </p:spPr>
            <p:txBody>
              <a:bodyPr wrap="square" lIns="0" tIns="0" rIns="0" bIns="0" rtlCol="0">
                <a:spAutoFit/>
              </a:bodyPr>
              <a:lstStyle/>
              <a:p>
                <a:endParaRPr lang="en-US" sz="1500">
                  <a:solidFill>
                    <a:prstClr val="black"/>
                  </a:solidFill>
                  <a:latin typeface="3M Circular TT Book"/>
                </a:endParaRPr>
              </a:p>
            </p:txBody>
          </p:sp>
        </p:grpSp>
        <p:sp>
          <p:nvSpPr>
            <p:cNvPr id="35" name="TextBox 34">
              <a:extLst>
                <a:ext uri="{FF2B5EF4-FFF2-40B4-BE49-F238E27FC236}">
                  <a16:creationId xmlns:a16="http://schemas.microsoft.com/office/drawing/2014/main" id="{8527FB1A-218C-439E-9361-74F490A6DEF4}"/>
                </a:ext>
              </a:extLst>
            </p:cNvPr>
            <p:cNvSpPr txBox="1"/>
            <p:nvPr/>
          </p:nvSpPr>
          <p:spPr>
            <a:xfrm>
              <a:off x="3143304" y="2448960"/>
              <a:ext cx="3273880" cy="230832"/>
            </a:xfrm>
            <a:prstGeom prst="rect">
              <a:avLst/>
            </a:prstGeom>
            <a:noFill/>
          </p:spPr>
          <p:txBody>
            <a:bodyPr wrap="square" lIns="0" tIns="0" rIns="0" bIns="0" rtlCol="0">
              <a:spAutoFit/>
            </a:bodyPr>
            <a:lstStyle/>
            <a:p>
              <a:endParaRPr lang="en-US" sz="1500">
                <a:solidFill>
                  <a:prstClr val="black"/>
                </a:solidFill>
                <a:latin typeface="3M Circular TT Bold"/>
              </a:endParaRPr>
            </a:p>
          </p:txBody>
        </p:sp>
        <p:sp>
          <p:nvSpPr>
            <p:cNvPr id="37" name="TextBox 36">
              <a:extLst>
                <a:ext uri="{FF2B5EF4-FFF2-40B4-BE49-F238E27FC236}">
                  <a16:creationId xmlns:a16="http://schemas.microsoft.com/office/drawing/2014/main" id="{6FB36CE4-A815-436B-8E2B-269DDC1FC6DA}"/>
                </a:ext>
              </a:extLst>
            </p:cNvPr>
            <p:cNvSpPr txBox="1"/>
            <p:nvPr/>
          </p:nvSpPr>
          <p:spPr>
            <a:xfrm>
              <a:off x="3120804" y="1318176"/>
              <a:ext cx="2974064" cy="230832"/>
            </a:xfrm>
            <a:prstGeom prst="rect">
              <a:avLst/>
            </a:prstGeom>
            <a:noFill/>
          </p:spPr>
          <p:txBody>
            <a:bodyPr wrap="square" lIns="0" tIns="0" rIns="0" bIns="0" rtlCol="0">
              <a:spAutoFit/>
            </a:bodyPr>
            <a:lstStyle/>
            <a:p>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40" name="TextBox 39">
              <a:extLst>
                <a:ext uri="{FF2B5EF4-FFF2-40B4-BE49-F238E27FC236}">
                  <a16:creationId xmlns:a16="http://schemas.microsoft.com/office/drawing/2014/main" id="{BDCDCB82-21D5-4B9A-8606-AFB6DF160ABA}"/>
                </a:ext>
              </a:extLst>
            </p:cNvPr>
            <p:cNvSpPr txBox="1"/>
            <p:nvPr/>
          </p:nvSpPr>
          <p:spPr>
            <a:xfrm>
              <a:off x="2996797" y="2863889"/>
              <a:ext cx="3098071" cy="230832"/>
            </a:xfrm>
            <a:prstGeom prst="rect">
              <a:avLst/>
            </a:prstGeom>
            <a:noFill/>
          </p:spPr>
          <p:txBody>
            <a:bodyPr wrap="square" lIns="0" tIns="0" rIns="0" bIns="0" rtlCol="0">
              <a:spAutoFit/>
            </a:bodyPr>
            <a:lstStyle/>
            <a:p>
              <a:pPr marL="342900" indent="-342900">
                <a:buFont typeface="Arial" panose="020B0604020202020204" pitchFamily="34" charset="0"/>
                <a:buChar char="•"/>
              </a:pPr>
              <a:endParaRPr lang="en-US" sz="1500"/>
            </a:p>
          </p:txBody>
        </p:sp>
      </p:grpSp>
      <p:grpSp>
        <p:nvGrpSpPr>
          <p:cNvPr id="57" name="Group 56">
            <a:extLst>
              <a:ext uri="{FF2B5EF4-FFF2-40B4-BE49-F238E27FC236}">
                <a16:creationId xmlns:a16="http://schemas.microsoft.com/office/drawing/2014/main" id="{613B9520-4D86-4E99-8058-32F7F9F848F5}"/>
              </a:ext>
            </a:extLst>
          </p:cNvPr>
          <p:cNvGrpSpPr/>
          <p:nvPr/>
        </p:nvGrpSpPr>
        <p:grpSpPr>
          <a:xfrm>
            <a:off x="3018639" y="1488320"/>
            <a:ext cx="6459520" cy="4106484"/>
            <a:chOff x="2961847" y="1318176"/>
            <a:chExt cx="6459520" cy="4106484"/>
          </a:xfrm>
        </p:grpSpPr>
        <p:grpSp>
          <p:nvGrpSpPr>
            <p:cNvPr id="58" name="Group 57">
              <a:extLst>
                <a:ext uri="{FF2B5EF4-FFF2-40B4-BE49-F238E27FC236}">
                  <a16:creationId xmlns:a16="http://schemas.microsoft.com/office/drawing/2014/main" id="{C436CB3F-93C2-4B72-A08E-18670BE06C1A}"/>
                </a:ext>
              </a:extLst>
            </p:cNvPr>
            <p:cNvGrpSpPr/>
            <p:nvPr/>
          </p:nvGrpSpPr>
          <p:grpSpPr>
            <a:xfrm>
              <a:off x="6720978" y="1473505"/>
              <a:ext cx="2638043" cy="773787"/>
              <a:chOff x="8379545" y="2391714"/>
              <a:chExt cx="1972306" cy="757945"/>
            </a:xfrm>
          </p:grpSpPr>
          <p:sp>
            <p:nvSpPr>
              <p:cNvPr id="68" name="TextBox 67">
                <a:extLst>
                  <a:ext uri="{FF2B5EF4-FFF2-40B4-BE49-F238E27FC236}">
                    <a16:creationId xmlns:a16="http://schemas.microsoft.com/office/drawing/2014/main" id="{EE637B6C-2124-4E1C-BD3A-BEA8126E5E92}"/>
                  </a:ext>
                </a:extLst>
              </p:cNvPr>
              <p:cNvSpPr txBox="1"/>
              <p:nvPr/>
            </p:nvSpPr>
            <p:spPr>
              <a:xfrm>
                <a:off x="8379545" y="239171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69" name="TextBox 68">
                <a:extLst>
                  <a:ext uri="{FF2B5EF4-FFF2-40B4-BE49-F238E27FC236}">
                    <a16:creationId xmlns:a16="http://schemas.microsoft.com/office/drawing/2014/main" id="{FB6D44C3-850A-4442-83A6-2B812A21F6EE}"/>
                  </a:ext>
                </a:extLst>
              </p:cNvPr>
              <p:cNvSpPr txBox="1"/>
              <p:nvPr/>
            </p:nvSpPr>
            <p:spPr>
              <a:xfrm>
                <a:off x="8379545" y="2697446"/>
                <a:ext cx="1972306" cy="452213"/>
              </a:xfrm>
              <a:prstGeom prst="rect">
                <a:avLst/>
              </a:prstGeom>
              <a:noFill/>
            </p:spPr>
            <p:txBody>
              <a:bodyPr wrap="square" lIns="0" tIns="0" rIns="0" bIns="0" rtlCol="0">
                <a:spAutoFit/>
              </a:bodyPr>
              <a:lstStyle/>
              <a:p>
                <a:r>
                  <a:rPr lang="en-US" sz="1500">
                    <a:solidFill>
                      <a:prstClr val="black"/>
                    </a:solidFill>
                    <a:latin typeface="3M Circular TT Book"/>
                  </a:rPr>
                  <a:t>Flexion, port de charge, </a:t>
                </a:r>
                <a:r>
                  <a:rPr lang="en-US" sz="1500" err="1">
                    <a:solidFill>
                      <a:prstClr val="black"/>
                    </a:solidFill>
                    <a:latin typeface="3M Circular TT Book"/>
                  </a:rPr>
                  <a:t>activités</a:t>
                </a:r>
                <a:r>
                  <a:rPr lang="en-US" sz="1500">
                    <a:solidFill>
                      <a:prstClr val="black"/>
                    </a:solidFill>
                    <a:latin typeface="3M Circular TT Book"/>
                  </a:rPr>
                  <a:t> </a:t>
                </a:r>
                <a:r>
                  <a:rPr lang="en-US" sz="1500" err="1">
                    <a:solidFill>
                      <a:prstClr val="black"/>
                    </a:solidFill>
                    <a:latin typeface="3M Circular TT Book"/>
                  </a:rPr>
                  <a:t>quotidiennes</a:t>
                </a:r>
                <a:endParaRPr lang="en-US" sz="1500">
                  <a:solidFill>
                    <a:prstClr val="black"/>
                  </a:solidFill>
                  <a:latin typeface="3M Circular TT Book"/>
                </a:endParaRPr>
              </a:p>
            </p:txBody>
          </p:sp>
        </p:grpSp>
        <p:cxnSp>
          <p:nvCxnSpPr>
            <p:cNvPr id="59" name="Straight Connector 58">
              <a:extLst>
                <a:ext uri="{FF2B5EF4-FFF2-40B4-BE49-F238E27FC236}">
                  <a16:creationId xmlns:a16="http://schemas.microsoft.com/office/drawing/2014/main" id="{D22EB567-B26E-4D8F-8509-F64A6791DECE}"/>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grpSp>
          <p:nvGrpSpPr>
            <p:cNvPr id="60" name="Group 59">
              <a:extLst>
                <a:ext uri="{FF2B5EF4-FFF2-40B4-BE49-F238E27FC236}">
                  <a16:creationId xmlns:a16="http://schemas.microsoft.com/office/drawing/2014/main" id="{2D67651C-6E0B-4DF4-965A-0A17CF61D934}"/>
                </a:ext>
              </a:extLst>
            </p:cNvPr>
            <p:cNvGrpSpPr/>
            <p:nvPr/>
          </p:nvGrpSpPr>
          <p:grpSpPr>
            <a:xfrm>
              <a:off x="6748156" y="3878531"/>
              <a:ext cx="2673211" cy="534870"/>
              <a:chOff x="8379545" y="4437850"/>
              <a:chExt cx="1998599" cy="523919"/>
            </a:xfrm>
          </p:grpSpPr>
          <p:sp>
            <p:nvSpPr>
              <p:cNvPr id="66" name="TextBox 65">
                <a:extLst>
                  <a:ext uri="{FF2B5EF4-FFF2-40B4-BE49-F238E27FC236}">
                    <a16:creationId xmlns:a16="http://schemas.microsoft.com/office/drawing/2014/main" id="{B3A8533A-19CB-4BC4-856B-B9B0FE07D16E}"/>
                  </a:ext>
                </a:extLst>
              </p:cNvPr>
              <p:cNvSpPr txBox="1"/>
              <p:nvPr/>
            </p:nvSpPr>
            <p:spPr>
              <a:xfrm>
                <a:off x="8379545" y="4437850"/>
                <a:ext cx="1701037" cy="241180"/>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67" name="TextBox 66">
                <a:extLst>
                  <a:ext uri="{FF2B5EF4-FFF2-40B4-BE49-F238E27FC236}">
                    <a16:creationId xmlns:a16="http://schemas.microsoft.com/office/drawing/2014/main" id="{9D736DFF-B764-47AC-9AEF-7866FE1FCCD5}"/>
                  </a:ext>
                </a:extLst>
              </p:cNvPr>
              <p:cNvSpPr txBox="1"/>
              <p:nvPr/>
            </p:nvSpPr>
            <p:spPr>
              <a:xfrm>
                <a:off x="8405838" y="4735663"/>
                <a:ext cx="1972306" cy="226106"/>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grpSp>
        <p:sp>
          <p:nvSpPr>
            <p:cNvPr id="61" name="TextBox 60">
              <a:extLst>
                <a:ext uri="{FF2B5EF4-FFF2-40B4-BE49-F238E27FC236}">
                  <a16:creationId xmlns:a16="http://schemas.microsoft.com/office/drawing/2014/main" id="{974A88E8-C713-4FFA-8538-1FDF6D692271}"/>
                </a:ext>
              </a:extLst>
            </p:cNvPr>
            <p:cNvSpPr txBox="1"/>
            <p:nvPr/>
          </p:nvSpPr>
          <p:spPr>
            <a:xfrm>
              <a:off x="3143303" y="2424896"/>
              <a:ext cx="3380833" cy="230832"/>
            </a:xfrm>
            <a:prstGeom prst="rect">
              <a:avLst/>
            </a:prstGeom>
            <a:noFill/>
          </p:spPr>
          <p:txBody>
            <a:bodyPr wrap="square" lIns="0" tIns="0" rIns="0" bIns="0" rtlCol="0">
              <a:spAutoFit/>
            </a:bodyPr>
            <a:lstStyle/>
            <a:p>
              <a:r>
                <a:rPr lang="en-US" sz="1500">
                  <a:solidFill>
                    <a:prstClr val="black"/>
                  </a:solidFill>
                  <a:latin typeface="3M Circular TT Bold"/>
                </a:rPr>
                <a:t>CARACTERISTIQUES  PRINCIPALES</a:t>
              </a:r>
            </a:p>
          </p:txBody>
        </p:sp>
        <p:sp>
          <p:nvSpPr>
            <p:cNvPr id="62" name="TextBox 61">
              <a:extLst>
                <a:ext uri="{FF2B5EF4-FFF2-40B4-BE49-F238E27FC236}">
                  <a16:creationId xmlns:a16="http://schemas.microsoft.com/office/drawing/2014/main" id="{9770CF97-3072-4454-9B3C-7281543398B0}"/>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63" name="TextBox 62">
              <a:extLst>
                <a:ext uri="{FF2B5EF4-FFF2-40B4-BE49-F238E27FC236}">
                  <a16:creationId xmlns:a16="http://schemas.microsoft.com/office/drawing/2014/main" id="{35DCE431-09AE-45F4-AD38-9EA59B07A99D}"/>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Système</a:t>
              </a:r>
              <a:r>
                <a:rPr lang="en-US" sz="1500" i="1">
                  <a:solidFill>
                    <a:prstClr val="black"/>
                  </a:solidFill>
                  <a:latin typeface="3M Circular TT Bold" panose="020B0804020101010102" pitchFamily="34" charset="0"/>
                  <a:cs typeface="3M Circular TT Bold" panose="020B0804020101010102" pitchFamily="34" charset="0"/>
                </a:rPr>
                <a:t> à double cordon pour </a:t>
              </a:r>
              <a:r>
                <a:rPr lang="en-US" sz="1500" i="1" err="1">
                  <a:solidFill>
                    <a:prstClr val="black"/>
                  </a:solidFill>
                  <a:latin typeface="3M Circular TT Bold" panose="020B0804020101010102" pitchFamily="34" charset="0"/>
                  <a:cs typeface="3M Circular TT Bold" panose="020B0804020101010102" pitchFamily="34" charset="0"/>
                </a:rPr>
                <a:t>ajustement</a:t>
              </a:r>
              <a:r>
                <a:rPr lang="en-US" sz="1500" i="1">
                  <a:solidFill>
                    <a:prstClr val="black"/>
                  </a:solidFill>
                  <a:latin typeface="3M Circular TT Bold" panose="020B0804020101010102" pitchFamily="34" charset="0"/>
                  <a:cs typeface="3M Circular TT Bold" panose="020B0804020101010102" pitchFamily="34" charset="0"/>
                </a:rPr>
                <a:t> simple et </a:t>
              </a:r>
              <a:r>
                <a:rPr lang="en-US" sz="1500" i="1" err="1">
                  <a:solidFill>
                    <a:prstClr val="black"/>
                  </a:solidFill>
                  <a:latin typeface="3M Circular TT Bold" panose="020B0804020101010102" pitchFamily="34" charset="0"/>
                  <a:cs typeface="3M Circular TT Bold" panose="020B0804020101010102" pitchFamily="34" charset="0"/>
                </a:rPr>
                <a:t>rapide</a:t>
              </a:r>
              <a:endParaRPr lang="en-US" sz="1500" i="1">
                <a:solidFill>
                  <a:prstClr val="black"/>
                </a:solidFill>
                <a:latin typeface="3M Circular TT Bold" panose="020B0804020101010102" pitchFamily="34" charset="0"/>
                <a:cs typeface="3M Circular TT Bold" panose="020B0804020101010102" pitchFamily="34" charset="0"/>
              </a:endParaRPr>
            </a:p>
          </p:txBody>
        </p:sp>
        <p:sp>
          <p:nvSpPr>
            <p:cNvPr id="64" name="TextBox 63">
              <a:extLst>
                <a:ext uri="{FF2B5EF4-FFF2-40B4-BE49-F238E27FC236}">
                  <a16:creationId xmlns:a16="http://schemas.microsoft.com/office/drawing/2014/main" id="{58DE4BFC-39D6-4091-B22F-DD3BFE71F8E9}"/>
                </a:ext>
              </a:extLst>
            </p:cNvPr>
            <p:cNvSpPr txBox="1"/>
            <p:nvPr/>
          </p:nvSpPr>
          <p:spPr>
            <a:xfrm>
              <a:off x="2996797" y="2863889"/>
              <a:ext cx="3098071" cy="207749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a:t>Les </a:t>
              </a:r>
              <a:r>
                <a:rPr lang="en-US" sz="1500" err="1"/>
                <a:t>coussinets</a:t>
              </a:r>
              <a:r>
                <a:rPr lang="en-US" sz="1500"/>
                <a:t> </a:t>
              </a:r>
              <a:r>
                <a:rPr lang="en-US" sz="1500" err="1"/>
                <a:t>lombaires</a:t>
              </a:r>
              <a:r>
                <a:rPr lang="en-US" sz="1500"/>
                <a:t> </a:t>
              </a:r>
              <a:r>
                <a:rPr lang="en-US" sz="1500" err="1"/>
                <a:t>amovibles</a:t>
              </a:r>
              <a:r>
                <a:rPr lang="en-US" sz="1500"/>
                <a:t> </a:t>
              </a:r>
              <a:r>
                <a:rPr lang="en-US" sz="1500" err="1"/>
                <a:t>offrent</a:t>
              </a:r>
              <a:r>
                <a:rPr lang="en-US" sz="1500"/>
                <a:t> un </a:t>
              </a:r>
              <a:r>
                <a:rPr lang="en-US" sz="1500" err="1"/>
                <a:t>amorti</a:t>
              </a:r>
              <a:r>
                <a:rPr lang="en-US" sz="1500"/>
                <a:t> et un </a:t>
              </a:r>
              <a:r>
                <a:rPr lang="en-US" sz="1500" err="1"/>
                <a:t>soutien</a:t>
              </a:r>
              <a:r>
                <a:rPr lang="en-US" sz="1500"/>
                <a:t> </a:t>
              </a:r>
              <a:r>
                <a:rPr lang="en-US" sz="1500" err="1"/>
                <a:t>supplémentaires</a:t>
              </a:r>
              <a:r>
                <a:rPr lang="en-US" sz="1500"/>
                <a:t>.</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a:t>Les </a:t>
              </a:r>
              <a:r>
                <a:rPr lang="en-US" sz="1500" err="1"/>
                <a:t>panneaux</a:t>
              </a:r>
              <a:r>
                <a:rPr lang="en-US" sz="1500"/>
                <a:t> </a:t>
              </a:r>
              <a:r>
                <a:rPr lang="en-US" sz="1500" err="1"/>
                <a:t>extensibles</a:t>
              </a:r>
              <a:r>
                <a:rPr lang="en-US" sz="1500"/>
                <a:t> </a:t>
              </a:r>
              <a:r>
                <a:rPr lang="en-US" sz="1500" err="1"/>
                <a:t>latéraux</a:t>
              </a:r>
              <a:r>
                <a:rPr lang="en-US" sz="1500"/>
                <a:t> </a:t>
              </a:r>
              <a:r>
                <a:rPr lang="en-US" sz="1500" err="1"/>
                <a:t>aident</a:t>
              </a:r>
              <a:r>
                <a:rPr lang="en-US" sz="1500"/>
                <a:t> à </a:t>
              </a:r>
              <a:r>
                <a:rPr lang="en-US" sz="1500" err="1"/>
                <a:t>minimiser</a:t>
              </a:r>
              <a:r>
                <a:rPr lang="en-US" sz="1500"/>
                <a:t> les </a:t>
              </a:r>
              <a:r>
                <a:rPr lang="en-US" sz="1500" err="1"/>
                <a:t>plis</a:t>
              </a:r>
              <a:r>
                <a:rPr lang="en-US" sz="1500"/>
                <a:t> et le </a:t>
              </a:r>
              <a:r>
                <a:rPr lang="en-US" sz="1500" err="1"/>
                <a:t>glissement</a:t>
              </a:r>
              <a:r>
                <a:rPr lang="en-US" sz="1500"/>
                <a:t>.</a:t>
              </a:r>
            </a:p>
            <a:p>
              <a:pPr marL="342900" indent="-342900">
                <a:buFont typeface="Arial" panose="020B0604020202020204" pitchFamily="34" charset="0"/>
                <a:buChar char="•"/>
              </a:pPr>
              <a:r>
                <a:rPr lang="en-US" sz="1500" err="1"/>
                <a:t>Convient</a:t>
              </a:r>
              <a:r>
                <a:rPr lang="en-US" sz="1500"/>
                <a:t> pour un tour de </a:t>
              </a:r>
              <a:r>
                <a:rPr lang="en-US" sz="1500" err="1"/>
                <a:t>taille</a:t>
              </a:r>
              <a:r>
                <a:rPr lang="en-US" sz="1500"/>
                <a:t> </a:t>
              </a:r>
              <a:r>
                <a:rPr lang="en-US" sz="1500" err="1"/>
                <a:t>jusqu’à</a:t>
              </a:r>
              <a:r>
                <a:rPr lang="en-US" sz="1500"/>
                <a:t> 130 cm.</a:t>
              </a:r>
            </a:p>
          </p:txBody>
        </p:sp>
        <p:sp>
          <p:nvSpPr>
            <p:cNvPr id="65" name="Oval 64">
              <a:extLst>
                <a:ext uri="{FF2B5EF4-FFF2-40B4-BE49-F238E27FC236}">
                  <a16:creationId xmlns:a16="http://schemas.microsoft.com/office/drawing/2014/main" id="{5763CBC6-24B1-4E6D-8AE8-28F1AE5F6A48}"/>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9" name="Grafik 8">
            <a:extLst>
              <a:ext uri="{FF2B5EF4-FFF2-40B4-BE49-F238E27FC236}">
                <a16:creationId xmlns:a16="http://schemas.microsoft.com/office/drawing/2014/main" id="{A19931D7-7C94-4C58-8A70-E30379942C1C}"/>
              </a:ext>
            </a:extLst>
          </p:cNvPr>
          <p:cNvPicPr>
            <a:picLocks noChangeAspect="1"/>
          </p:cNvPicPr>
          <p:nvPr/>
        </p:nvPicPr>
        <p:blipFill>
          <a:blip r:embed="rId10"/>
          <a:stretch>
            <a:fillRect/>
          </a:stretch>
        </p:blipFill>
        <p:spPr>
          <a:xfrm>
            <a:off x="9534525" y="0"/>
            <a:ext cx="2657475" cy="5924550"/>
          </a:xfrm>
          <a:prstGeom prst="rect">
            <a:avLst/>
          </a:prstGeom>
        </p:spPr>
      </p:pic>
    </p:spTree>
    <p:extLst>
      <p:ext uri="{BB962C8B-B14F-4D97-AF65-F5344CB8AC3E}">
        <p14:creationId xmlns:p14="http://schemas.microsoft.com/office/powerpoint/2010/main" val="149820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DB0DC-A453-4884-82B7-A77C039650BD}"/>
              </a:ext>
            </a:extLst>
          </p:cNvPr>
          <p:cNvSpPr>
            <a:spLocks noGrp="1"/>
          </p:cNvSpPr>
          <p:nvPr>
            <p:ph type="body" sz="quarter" idx="10"/>
          </p:nvPr>
        </p:nvSpPr>
        <p:spPr>
          <a:xfrm>
            <a:off x="255349" y="229327"/>
            <a:ext cx="9336325" cy="771525"/>
          </a:xfrm>
        </p:spPr>
        <p:txBody>
          <a:bodyPr/>
          <a:lstStyle/>
          <a:p>
            <a:r>
              <a:rPr lang="en-US"/>
              <a:t>Collier Cervical </a:t>
            </a:r>
            <a:r>
              <a:rPr lang="en-US">
                <a:solidFill>
                  <a:schemeClr val="tx1">
                    <a:lumMod val="50000"/>
                    <a:lumOff val="50000"/>
                  </a:schemeClr>
                </a:solidFill>
              </a:rPr>
              <a:t>09027</a:t>
            </a:r>
            <a:endParaRPr lang="en-US"/>
          </a:p>
        </p:txBody>
      </p:sp>
      <p:grpSp>
        <p:nvGrpSpPr>
          <p:cNvPr id="5" name="Group 4">
            <a:extLst>
              <a:ext uri="{FF2B5EF4-FFF2-40B4-BE49-F238E27FC236}">
                <a16:creationId xmlns:a16="http://schemas.microsoft.com/office/drawing/2014/main" id="{3E552C16-7904-4368-B2DF-E9B37C92C143}"/>
              </a:ext>
            </a:extLst>
          </p:cNvPr>
          <p:cNvGrpSpPr/>
          <p:nvPr/>
        </p:nvGrpSpPr>
        <p:grpSpPr>
          <a:xfrm>
            <a:off x="2382347" y="996696"/>
            <a:ext cx="6924314" cy="4863730"/>
            <a:chOff x="2487122" y="1000852"/>
            <a:chExt cx="6924314" cy="4863730"/>
          </a:xfrm>
        </p:grpSpPr>
        <p:sp>
          <p:nvSpPr>
            <p:cNvPr id="20" name="Round Diagonal Corner Rectangle 48">
              <a:extLst>
                <a:ext uri="{FF2B5EF4-FFF2-40B4-BE49-F238E27FC236}">
                  <a16:creationId xmlns:a16="http://schemas.microsoft.com/office/drawing/2014/main" id="{8462652C-3AB6-496C-9B6D-71D66E4B705B}"/>
                </a:ext>
              </a:extLst>
            </p:cNvPr>
            <p:cNvSpPr>
              <a:spLocks noChangeAspect="1"/>
            </p:cNvSpPr>
            <p:nvPr/>
          </p:nvSpPr>
          <p:spPr>
            <a:xfrm>
              <a:off x="2487122" y="1000852"/>
              <a:ext cx="6924314" cy="4863730"/>
            </a:xfrm>
            <a:prstGeom prst="round2DiagRect">
              <a:avLst/>
            </a:prstGeom>
            <a:solidFill>
              <a:srgbClr val="FFFFFF"/>
            </a:solidFill>
            <a:ln w="38100" cap="flat" cmpd="sng" algn="ctr">
              <a:solidFill>
                <a:schemeClr val="bg2"/>
              </a:solidFill>
              <a:prstDash val="solid"/>
              <a:miter lim="800000"/>
            </a:ln>
            <a:effectLst>
              <a:outerShdw blurRad="254000" algn="ctr" rotWithShape="0">
                <a:sysClr val="windowText" lastClr="000000">
                  <a:alpha val="43000"/>
                </a:sysClr>
              </a:outerShdw>
            </a:effectLst>
          </p:spPr>
          <p:txBody>
            <a:bodyPr lIns="180000" tIns="180000" rIns="180000" bIns="180000" rtlCol="0" anchor="t"/>
            <a:lstStyle/>
            <a:p>
              <a:pPr algn="ctr">
                <a:defRPr/>
              </a:pPr>
              <a:endParaRPr lang="en-US" kern="0">
                <a:solidFill>
                  <a:srgbClr val="FFFFFF"/>
                </a:solidFill>
                <a:latin typeface="3M Circular TT Book"/>
              </a:endParaRPr>
            </a:p>
          </p:txBody>
        </p:sp>
        <p:grpSp>
          <p:nvGrpSpPr>
            <p:cNvPr id="21" name="Group 20">
              <a:extLst>
                <a:ext uri="{FF2B5EF4-FFF2-40B4-BE49-F238E27FC236}">
                  <a16:creationId xmlns:a16="http://schemas.microsoft.com/office/drawing/2014/main" id="{4C4168AA-C3A6-49E9-B565-05CD0A2466D9}"/>
                </a:ext>
              </a:extLst>
            </p:cNvPr>
            <p:cNvGrpSpPr/>
            <p:nvPr/>
          </p:nvGrpSpPr>
          <p:grpSpPr>
            <a:xfrm>
              <a:off x="6703627" y="1352987"/>
              <a:ext cx="2638043" cy="1660269"/>
              <a:chOff x="8366573" y="2273664"/>
              <a:chExt cx="1972306" cy="1626278"/>
            </a:xfrm>
          </p:grpSpPr>
          <p:sp>
            <p:nvSpPr>
              <p:cNvPr id="42" name="TextBox 41">
                <a:extLst>
                  <a:ext uri="{FF2B5EF4-FFF2-40B4-BE49-F238E27FC236}">
                    <a16:creationId xmlns:a16="http://schemas.microsoft.com/office/drawing/2014/main" id="{F7744122-2A48-4BD7-90FE-16B2BAA6C75B}"/>
                  </a:ext>
                </a:extLst>
              </p:cNvPr>
              <p:cNvSpPr txBox="1"/>
              <p:nvPr/>
            </p:nvSpPr>
            <p:spPr>
              <a:xfrm>
                <a:off x="8399865" y="2273664"/>
                <a:ext cx="1529596" cy="241180"/>
              </a:xfrm>
              <a:prstGeom prst="rect">
                <a:avLst/>
              </a:prstGeom>
              <a:noFill/>
            </p:spPr>
            <p:txBody>
              <a:bodyPr wrap="square" lIns="0" tIns="0" rIns="0" bIns="0" rtlCol="0">
                <a:spAutoFit/>
              </a:bodyPr>
              <a:lstStyle/>
              <a:p>
                <a:r>
                  <a:rPr lang="en-US" sz="1600">
                    <a:solidFill>
                      <a:prstClr val="black"/>
                    </a:solidFill>
                    <a:latin typeface="3M Circular TT Bold"/>
                  </a:rPr>
                  <a:t>INDIQUE POUR</a:t>
                </a:r>
              </a:p>
            </p:txBody>
          </p:sp>
          <p:sp>
            <p:nvSpPr>
              <p:cNvPr id="43" name="TextBox 42">
                <a:extLst>
                  <a:ext uri="{FF2B5EF4-FFF2-40B4-BE49-F238E27FC236}">
                    <a16:creationId xmlns:a16="http://schemas.microsoft.com/office/drawing/2014/main" id="{C70AA3EF-5005-43A7-9C76-174468DC5A31}"/>
                  </a:ext>
                </a:extLst>
              </p:cNvPr>
              <p:cNvSpPr txBox="1"/>
              <p:nvPr/>
            </p:nvSpPr>
            <p:spPr>
              <a:xfrm>
                <a:off x="8366573" y="2543303"/>
                <a:ext cx="1972306" cy="1356639"/>
              </a:xfrm>
              <a:prstGeom prst="rect">
                <a:avLst/>
              </a:prstGeom>
              <a:noFill/>
            </p:spPr>
            <p:txBody>
              <a:bodyPr wrap="square" lIns="0" tIns="0" rIns="0" bIns="0" rtlCol="0">
                <a:spAutoFit/>
              </a:bodyPr>
              <a:lstStyle/>
              <a:p>
                <a:r>
                  <a:rPr lang="en-US" sz="1500" err="1">
                    <a:solidFill>
                      <a:prstClr val="black"/>
                    </a:solidFill>
                    <a:latin typeface="3M Circular TT Book"/>
                  </a:rPr>
                  <a:t>Lors</a:t>
                </a:r>
                <a:r>
                  <a:rPr lang="en-US" sz="1500">
                    <a:solidFill>
                      <a:prstClr val="black"/>
                    </a:solidFill>
                    <a:latin typeface="3M Circular TT Book"/>
                  </a:rPr>
                  <a:t> </a:t>
                </a:r>
                <a:r>
                  <a:rPr lang="en-US" sz="1500" err="1">
                    <a:solidFill>
                      <a:prstClr val="black"/>
                    </a:solidFill>
                    <a:latin typeface="3M Circular TT Book"/>
                  </a:rPr>
                  <a:t>d’une</a:t>
                </a:r>
                <a:r>
                  <a:rPr lang="en-US" sz="1500">
                    <a:solidFill>
                      <a:prstClr val="black"/>
                    </a:solidFill>
                    <a:latin typeface="3M Circular TT Book"/>
                  </a:rPr>
                  <a:t> </a:t>
                </a:r>
                <a:r>
                  <a:rPr lang="en-US" sz="1500" err="1">
                    <a:solidFill>
                      <a:prstClr val="black"/>
                    </a:solidFill>
                    <a:latin typeface="3M Circular TT Book"/>
                  </a:rPr>
                  <a:t>utilisation</a:t>
                </a:r>
                <a:r>
                  <a:rPr lang="en-US" sz="1500">
                    <a:solidFill>
                      <a:prstClr val="black"/>
                    </a:solidFill>
                    <a:latin typeface="3M Circular TT Book"/>
                  </a:rPr>
                  <a:t> </a:t>
                </a:r>
                <a:r>
                  <a:rPr lang="en-US" sz="1500" err="1">
                    <a:solidFill>
                      <a:prstClr val="black"/>
                    </a:solidFill>
                    <a:latin typeface="3M Circular TT Book"/>
                  </a:rPr>
                  <a:t>selon</a:t>
                </a:r>
                <a:r>
                  <a:rPr lang="en-US" sz="1500">
                    <a:solidFill>
                      <a:prstClr val="black"/>
                    </a:solidFill>
                    <a:latin typeface="3M Circular TT Book"/>
                  </a:rPr>
                  <a:t> la prescription de </a:t>
                </a:r>
                <a:r>
                  <a:rPr lang="en-US" sz="1500" err="1">
                    <a:solidFill>
                      <a:prstClr val="black"/>
                    </a:solidFill>
                    <a:latin typeface="3M Circular TT Book"/>
                  </a:rPr>
                  <a:t>votre</a:t>
                </a:r>
                <a:r>
                  <a:rPr lang="en-US" sz="1500">
                    <a:solidFill>
                      <a:prstClr val="black"/>
                    </a:solidFill>
                    <a:latin typeface="3M Circular TT Book"/>
                  </a:rPr>
                  <a:t> </a:t>
                </a:r>
                <a:r>
                  <a:rPr lang="en-US" sz="1500" err="1">
                    <a:solidFill>
                      <a:prstClr val="black"/>
                    </a:solidFill>
                    <a:latin typeface="3M Circular TT Book"/>
                  </a:rPr>
                  <a:t>médecin</a:t>
                </a:r>
                <a:r>
                  <a:rPr lang="en-US" sz="1500">
                    <a:solidFill>
                      <a:prstClr val="black"/>
                    </a:solidFill>
                    <a:latin typeface="3M Circular TT Book"/>
                  </a:rPr>
                  <a:t>: nerfs </a:t>
                </a:r>
                <a:r>
                  <a:rPr lang="en-US" sz="1500" err="1">
                    <a:solidFill>
                      <a:prstClr val="black"/>
                    </a:solidFill>
                    <a:latin typeface="3M Circular TT Book"/>
                  </a:rPr>
                  <a:t>coincés</a:t>
                </a:r>
                <a:r>
                  <a:rPr lang="en-US" sz="1500">
                    <a:solidFill>
                      <a:prstClr val="black"/>
                    </a:solidFill>
                    <a:latin typeface="3M Circular TT Book"/>
                  </a:rPr>
                  <a:t> </a:t>
                </a:r>
                <a:r>
                  <a:rPr lang="en-US" sz="1500" err="1">
                    <a:solidFill>
                      <a:prstClr val="black"/>
                    </a:solidFill>
                    <a:latin typeface="3M Circular TT Book"/>
                  </a:rPr>
                  <a:t>ou</a:t>
                </a:r>
                <a:r>
                  <a:rPr lang="en-US" sz="1500">
                    <a:solidFill>
                      <a:prstClr val="black"/>
                    </a:solidFill>
                    <a:latin typeface="3M Circular TT Book"/>
                  </a:rPr>
                  <a:t> </a:t>
                </a:r>
                <a:r>
                  <a:rPr lang="en-US" sz="1500" err="1">
                    <a:solidFill>
                      <a:prstClr val="black"/>
                    </a:solidFill>
                    <a:latin typeface="3M Circular TT Book"/>
                  </a:rPr>
                  <a:t>raideur</a:t>
                </a:r>
                <a:r>
                  <a:rPr lang="en-US" sz="1500">
                    <a:solidFill>
                      <a:prstClr val="black"/>
                    </a:solidFill>
                    <a:latin typeface="3M Circular TT Book"/>
                  </a:rPr>
                  <a:t> de </a:t>
                </a:r>
                <a:r>
                  <a:rPr lang="en-US" sz="1500" err="1">
                    <a:solidFill>
                      <a:prstClr val="black"/>
                    </a:solidFill>
                    <a:latin typeface="3M Circular TT Book"/>
                  </a:rPr>
                  <a:t>cou</a:t>
                </a:r>
                <a:r>
                  <a:rPr lang="en-US" sz="1500">
                    <a:solidFill>
                      <a:prstClr val="black"/>
                    </a:solidFill>
                    <a:latin typeface="3M Circular TT Book"/>
                  </a:rPr>
                  <a:t>. </a:t>
                </a:r>
                <a:r>
                  <a:rPr lang="en-US" sz="1500" err="1">
                    <a:solidFill>
                      <a:prstClr val="black"/>
                    </a:solidFill>
                    <a:latin typeface="3M Circular TT Book"/>
                  </a:rPr>
                  <a:t>Confort</a:t>
                </a:r>
                <a:r>
                  <a:rPr lang="en-US" sz="1500">
                    <a:solidFill>
                      <a:prstClr val="black"/>
                    </a:solidFill>
                    <a:latin typeface="3M Circular TT Book"/>
                  </a:rPr>
                  <a:t> </a:t>
                </a:r>
                <a:r>
                  <a:rPr lang="en-US" sz="1500" err="1">
                    <a:solidFill>
                      <a:prstClr val="black"/>
                    </a:solidFill>
                    <a:latin typeface="3M Circular TT Book"/>
                  </a:rPr>
                  <a:t>requis</a:t>
                </a:r>
                <a:r>
                  <a:rPr lang="en-US" sz="1500">
                    <a:solidFill>
                      <a:prstClr val="black"/>
                    </a:solidFill>
                    <a:latin typeface="3M Circular TT Book"/>
                  </a:rPr>
                  <a:t> après </a:t>
                </a:r>
                <a:r>
                  <a:rPr lang="en-US" sz="1500" err="1">
                    <a:solidFill>
                      <a:prstClr val="black"/>
                    </a:solidFill>
                    <a:latin typeface="3M Circular TT Book"/>
                  </a:rPr>
                  <a:t>une</a:t>
                </a:r>
                <a:r>
                  <a:rPr lang="en-US" sz="1500">
                    <a:solidFill>
                      <a:prstClr val="black"/>
                    </a:solidFill>
                    <a:latin typeface="3M Circular TT Book"/>
                  </a:rPr>
                  <a:t> </a:t>
                </a:r>
                <a:r>
                  <a:rPr lang="en-US" sz="1500" err="1">
                    <a:solidFill>
                      <a:prstClr val="black"/>
                    </a:solidFill>
                    <a:latin typeface="3M Circular TT Book"/>
                  </a:rPr>
                  <a:t>blessure</a:t>
                </a:r>
                <a:r>
                  <a:rPr lang="en-US" sz="1500">
                    <a:solidFill>
                      <a:prstClr val="black"/>
                    </a:solidFill>
                    <a:latin typeface="3M Circular TT Book"/>
                  </a:rPr>
                  <a:t> par coup du lapin.</a:t>
                </a:r>
              </a:p>
            </p:txBody>
          </p:sp>
        </p:grpSp>
        <p:cxnSp>
          <p:nvCxnSpPr>
            <p:cNvPr id="23" name="Straight Connector 22">
              <a:extLst>
                <a:ext uri="{FF2B5EF4-FFF2-40B4-BE49-F238E27FC236}">
                  <a16:creationId xmlns:a16="http://schemas.microsoft.com/office/drawing/2014/main" id="{1E540057-D49F-4C47-A46D-F05E33958F50}"/>
                </a:ext>
              </a:extLst>
            </p:cNvPr>
            <p:cNvCxnSpPr>
              <a:cxnSpLocks/>
            </p:cNvCxnSpPr>
            <p:nvPr/>
          </p:nvCxnSpPr>
          <p:spPr>
            <a:xfrm flipH="1">
              <a:off x="6345328" y="1328553"/>
              <a:ext cx="35983" cy="3981968"/>
            </a:xfrm>
            <a:prstGeom prst="line">
              <a:avLst/>
            </a:prstGeom>
            <a:noFill/>
            <a:ln w="31750" cap="flat" cmpd="sng" algn="ctr">
              <a:solidFill>
                <a:srgbClr val="FFCD00"/>
              </a:solidFill>
              <a:prstDash val="solid"/>
              <a:miter lim="800000"/>
            </a:ln>
            <a:effectLst/>
          </p:spPr>
        </p:cxnSp>
        <p:sp>
          <p:nvSpPr>
            <p:cNvPr id="25" name="TextBox 24">
              <a:extLst>
                <a:ext uri="{FF2B5EF4-FFF2-40B4-BE49-F238E27FC236}">
                  <a16:creationId xmlns:a16="http://schemas.microsoft.com/office/drawing/2014/main" id="{26F8252F-7BCE-4406-8767-692DEDE9040E}"/>
                </a:ext>
              </a:extLst>
            </p:cNvPr>
            <p:cNvSpPr txBox="1"/>
            <p:nvPr/>
          </p:nvSpPr>
          <p:spPr>
            <a:xfrm>
              <a:off x="3143304" y="2448960"/>
              <a:ext cx="3273880" cy="230832"/>
            </a:xfrm>
            <a:prstGeom prst="rect">
              <a:avLst/>
            </a:prstGeom>
            <a:noFill/>
          </p:spPr>
          <p:txBody>
            <a:bodyPr wrap="square" lIns="0" tIns="0" rIns="0" bIns="0" rtlCol="0">
              <a:spAutoFit/>
            </a:bodyPr>
            <a:lstStyle/>
            <a:p>
              <a:r>
                <a:rPr lang="nl-BE" sz="1500">
                  <a:solidFill>
                    <a:prstClr val="black"/>
                  </a:solidFill>
                  <a:latin typeface="3M Circular TT Bold"/>
                </a:rPr>
                <a:t>C</a:t>
              </a:r>
              <a:r>
                <a:rPr lang="en-US" sz="1500">
                  <a:solidFill>
                    <a:prstClr val="black"/>
                  </a:solidFill>
                  <a:latin typeface="3M Circular TT Bold"/>
                </a:rPr>
                <a:t>ARACTERISTIQUES PRINCIPALES</a:t>
              </a:r>
            </a:p>
          </p:txBody>
        </p:sp>
        <p:sp>
          <p:nvSpPr>
            <p:cNvPr id="26" name="TextBox 25">
              <a:extLst>
                <a:ext uri="{FF2B5EF4-FFF2-40B4-BE49-F238E27FC236}">
                  <a16:creationId xmlns:a16="http://schemas.microsoft.com/office/drawing/2014/main" id="{32E3B4A1-F712-4D4E-A54F-8849D53DBEA5}"/>
                </a:ext>
              </a:extLst>
            </p:cNvPr>
            <p:cNvSpPr txBox="1"/>
            <p:nvPr/>
          </p:nvSpPr>
          <p:spPr>
            <a:xfrm>
              <a:off x="6631771" y="5163050"/>
              <a:ext cx="1829347" cy="261610"/>
            </a:xfrm>
            <a:prstGeom prst="rect">
              <a:avLst/>
            </a:prstGeom>
            <a:noFill/>
          </p:spPr>
          <p:txBody>
            <a:bodyPr wrap="none" rtlCol="0">
              <a:spAutoFit/>
            </a:bodyPr>
            <a:lstStyle/>
            <a:p>
              <a:pPr marL="285750" indent="-285750">
                <a:buFont typeface="3M Circular TT Bold" panose="020B0804020101010102" pitchFamily="34" charset="0"/>
                <a:buChar char="▲"/>
              </a:pPr>
              <a:r>
                <a:rPr lang="en-US" sz="1100">
                  <a:hlinkClick r:id="rId3"/>
                </a:rPr>
                <a:t>Link to product video</a:t>
              </a:r>
              <a:endParaRPr lang="en-US" sz="1100"/>
            </a:p>
          </p:txBody>
        </p:sp>
        <p:sp>
          <p:nvSpPr>
            <p:cNvPr id="27" name="TextBox 26">
              <a:extLst>
                <a:ext uri="{FF2B5EF4-FFF2-40B4-BE49-F238E27FC236}">
                  <a16:creationId xmlns:a16="http://schemas.microsoft.com/office/drawing/2014/main" id="{FE81D665-0919-4605-BB8E-5F587F379618}"/>
                </a:ext>
              </a:extLst>
            </p:cNvPr>
            <p:cNvSpPr txBox="1"/>
            <p:nvPr/>
          </p:nvSpPr>
          <p:spPr>
            <a:xfrm>
              <a:off x="3120804" y="1318176"/>
              <a:ext cx="2974064" cy="461665"/>
            </a:xfrm>
            <a:prstGeom prst="rect">
              <a:avLst/>
            </a:prstGeom>
            <a:noFill/>
          </p:spPr>
          <p:txBody>
            <a:bodyPr wrap="square" lIns="0" tIns="0" rIns="0" bIns="0" rtlCol="0">
              <a:spAutoFit/>
            </a:bodyPr>
            <a:lstStyle/>
            <a:p>
              <a:r>
                <a:rPr lang="en-US" sz="1500" i="1" err="1">
                  <a:solidFill>
                    <a:prstClr val="black"/>
                  </a:solidFill>
                  <a:latin typeface="3M Circular TT Bold" panose="020B0804020101010102" pitchFamily="34" charset="0"/>
                  <a:cs typeface="3M Circular TT Bold" panose="020B0804020101010102" pitchFamily="34" charset="0"/>
                </a:rPr>
                <a:t>Fournit</a:t>
              </a:r>
              <a:r>
                <a:rPr lang="en-US" sz="1500" i="1">
                  <a:solidFill>
                    <a:prstClr val="black"/>
                  </a:solidFill>
                  <a:latin typeface="3M Circular TT Bold" panose="020B0804020101010102" pitchFamily="34" charset="0"/>
                  <a:cs typeface="3M Circular TT Bold" panose="020B0804020101010102" pitchFamily="34" charset="0"/>
                </a:rPr>
                <a:t> le </a:t>
              </a:r>
              <a:r>
                <a:rPr lang="en-US" sz="1500" i="1" err="1">
                  <a:solidFill>
                    <a:prstClr val="black"/>
                  </a:solidFill>
                  <a:latin typeface="3M Circular TT Bold" panose="020B0804020101010102" pitchFamily="34" charset="0"/>
                  <a:cs typeface="3M Circular TT Bold" panose="020B0804020101010102" pitchFamily="34" charset="0"/>
                </a:rPr>
                <a:t>confort</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requis</a:t>
              </a:r>
              <a:r>
                <a:rPr lang="en-US" sz="1500" i="1">
                  <a:solidFill>
                    <a:prstClr val="black"/>
                  </a:solidFill>
                  <a:latin typeface="3M Circular TT Bold" panose="020B0804020101010102" pitchFamily="34" charset="0"/>
                  <a:cs typeface="3M Circular TT Bold" panose="020B0804020101010102" pitchFamily="34" charset="0"/>
                </a:rPr>
                <a:t> et aide à </a:t>
              </a:r>
              <a:r>
                <a:rPr lang="en-US" sz="1500" i="1" err="1">
                  <a:solidFill>
                    <a:prstClr val="black"/>
                  </a:solidFill>
                  <a:latin typeface="3M Circular TT Bold" panose="020B0804020101010102" pitchFamily="34" charset="0"/>
                  <a:cs typeface="3M Circular TT Bold" panose="020B0804020101010102" pitchFamily="34" charset="0"/>
                </a:rPr>
                <a:t>soutenir</a:t>
              </a:r>
              <a:r>
                <a:rPr lang="en-US" sz="1500" i="1">
                  <a:solidFill>
                    <a:prstClr val="black"/>
                  </a:solidFill>
                  <a:latin typeface="3M Circular TT Bold" panose="020B0804020101010102" pitchFamily="34" charset="0"/>
                  <a:cs typeface="3M Circular TT Bold" panose="020B0804020101010102" pitchFamily="34" charset="0"/>
                </a:rPr>
                <a:t> un </a:t>
              </a:r>
              <a:r>
                <a:rPr lang="en-US" sz="1500" i="1" err="1">
                  <a:solidFill>
                    <a:prstClr val="black"/>
                  </a:solidFill>
                  <a:latin typeface="3M Circular TT Bold" panose="020B0804020101010102" pitchFamily="34" charset="0"/>
                  <a:cs typeface="3M Circular TT Bold" panose="020B0804020101010102" pitchFamily="34" charset="0"/>
                </a:rPr>
                <a:t>cou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raide</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ou</a:t>
              </a:r>
              <a:r>
                <a:rPr lang="en-US" sz="1500" i="1">
                  <a:solidFill>
                    <a:prstClr val="black"/>
                  </a:solidFill>
                  <a:latin typeface="3M Circular TT Bold" panose="020B0804020101010102" pitchFamily="34" charset="0"/>
                  <a:cs typeface="3M Circular TT Bold" panose="020B0804020101010102" pitchFamily="34" charset="0"/>
                </a:rPr>
                <a:t> </a:t>
              </a:r>
              <a:r>
                <a:rPr lang="en-US" sz="1500" i="1" err="1">
                  <a:solidFill>
                    <a:prstClr val="black"/>
                  </a:solidFill>
                  <a:latin typeface="3M Circular TT Bold" panose="020B0804020101010102" pitchFamily="34" charset="0"/>
                  <a:cs typeface="3M Circular TT Bold" panose="020B0804020101010102" pitchFamily="34" charset="0"/>
                </a:rPr>
                <a:t>blessé</a:t>
              </a:r>
              <a:r>
                <a:rPr lang="en-US" sz="1500" i="1">
                  <a:solidFill>
                    <a:prstClr val="black"/>
                  </a:solidFill>
                  <a:latin typeface="3M Circular TT Bold" panose="020B0804020101010102" pitchFamily="34" charset="0"/>
                  <a:cs typeface="3M Circular TT Bold" panose="020B0804020101010102" pitchFamily="34" charset="0"/>
                </a:rPr>
                <a:t>. </a:t>
              </a:r>
            </a:p>
          </p:txBody>
        </p:sp>
        <p:sp>
          <p:nvSpPr>
            <p:cNvPr id="17" name="TextBox 16">
              <a:extLst>
                <a:ext uri="{FF2B5EF4-FFF2-40B4-BE49-F238E27FC236}">
                  <a16:creationId xmlns:a16="http://schemas.microsoft.com/office/drawing/2014/main" id="{FA4F5552-0873-4EE4-871C-37CF31900DAC}"/>
                </a:ext>
              </a:extLst>
            </p:cNvPr>
            <p:cNvSpPr txBox="1"/>
            <p:nvPr/>
          </p:nvSpPr>
          <p:spPr>
            <a:xfrm>
              <a:off x="2996797" y="2863889"/>
              <a:ext cx="3098071" cy="138499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1500" err="1"/>
                <a:t>Réglable</a:t>
              </a:r>
              <a:r>
                <a:rPr lang="en-US" sz="1500"/>
                <a:t> </a:t>
              </a:r>
              <a:r>
                <a:rPr lang="en-US" sz="1500" err="1"/>
                <a:t>en</a:t>
              </a:r>
              <a:r>
                <a:rPr lang="en-US" sz="1500"/>
                <a:t> </a:t>
              </a:r>
              <a:r>
                <a:rPr lang="en-US" sz="1500" err="1"/>
                <a:t>circonférence</a:t>
              </a:r>
              <a:r>
                <a:rPr lang="en-US" sz="1500"/>
                <a:t> et </a:t>
              </a:r>
              <a:r>
                <a:rPr lang="en-US" sz="1500" err="1"/>
                <a:t>en</a:t>
              </a:r>
              <a:r>
                <a:rPr lang="en-US" sz="1500"/>
                <a:t> hauteur pour un </a:t>
              </a:r>
              <a:r>
                <a:rPr lang="en-US" sz="1500" err="1"/>
                <a:t>ajustement</a:t>
              </a:r>
              <a:r>
                <a:rPr lang="en-US" sz="1500"/>
                <a:t> </a:t>
              </a:r>
              <a:r>
                <a:rPr lang="en-US" sz="1500" err="1"/>
                <a:t>personnalisé</a:t>
              </a:r>
              <a:r>
                <a:rPr lang="en-US" sz="1500"/>
                <a:t>.</a:t>
              </a:r>
            </a:p>
            <a:p>
              <a:pPr marL="342900" indent="-342900">
                <a:buFont typeface="Arial" panose="020B0604020202020204" pitchFamily="34" charset="0"/>
                <a:buChar char="•"/>
              </a:pPr>
              <a:endParaRPr lang="en-US" sz="1500"/>
            </a:p>
            <a:p>
              <a:pPr marL="342900" indent="-342900">
                <a:buFont typeface="Arial" panose="020B0604020202020204" pitchFamily="34" charset="0"/>
                <a:buChar char="•"/>
              </a:pPr>
              <a:r>
                <a:rPr lang="en-US" sz="1500" err="1"/>
                <a:t>Confortable</a:t>
              </a:r>
              <a:r>
                <a:rPr lang="en-US" sz="1500"/>
                <a:t> pour </a:t>
              </a:r>
              <a:r>
                <a:rPr lang="en-US" sz="1500" err="1"/>
                <a:t>une</a:t>
              </a:r>
              <a:r>
                <a:rPr lang="en-US" sz="1500"/>
                <a:t> </a:t>
              </a:r>
              <a:r>
                <a:rPr lang="en-US" sz="1500" err="1"/>
                <a:t>utilisation</a:t>
              </a:r>
              <a:r>
                <a:rPr lang="en-US" sz="1500"/>
                <a:t> de jour </a:t>
              </a:r>
              <a:r>
                <a:rPr lang="en-US" sz="1500" err="1"/>
                <a:t>ou</a:t>
              </a:r>
              <a:r>
                <a:rPr lang="en-US" sz="1500"/>
                <a:t> de </a:t>
              </a:r>
              <a:r>
                <a:rPr lang="en-US" sz="1500" err="1"/>
                <a:t>nuit</a:t>
              </a:r>
              <a:r>
                <a:rPr lang="en-US" sz="1500"/>
                <a:t>. </a:t>
              </a:r>
            </a:p>
          </p:txBody>
        </p:sp>
        <p:sp>
          <p:nvSpPr>
            <p:cNvPr id="34" name="Oval 33">
              <a:extLst>
                <a:ext uri="{FF2B5EF4-FFF2-40B4-BE49-F238E27FC236}">
                  <a16:creationId xmlns:a16="http://schemas.microsoft.com/office/drawing/2014/main" id="{CF7E839E-BE70-47B9-AC07-AAE5C9D367ED}"/>
                </a:ext>
              </a:extLst>
            </p:cNvPr>
            <p:cNvSpPr/>
            <p:nvPr/>
          </p:nvSpPr>
          <p:spPr>
            <a:xfrm>
              <a:off x="2961847" y="2903933"/>
              <a:ext cx="137160" cy="137160"/>
            </a:xfrm>
            <a:prstGeom prst="ellipse">
              <a:avLst/>
            </a:prstGeom>
            <a:solidFill>
              <a:srgbClr val="FFC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92024" tIns="27432" rIns="180000" bIns="180000" rtlCol="0" anchor="t"/>
            <a:lstStyle/>
            <a:p>
              <a:pPr algn="ctr"/>
              <a:r>
                <a:rPr lang="en-US" sz="1000">
                  <a:solidFill>
                    <a:schemeClr val="tx1"/>
                  </a:solidFill>
                </a:rPr>
                <a:t>1</a:t>
              </a:r>
            </a:p>
          </p:txBody>
        </p:sp>
      </p:grpSp>
      <p:pic>
        <p:nvPicPr>
          <p:cNvPr id="30" name="Picture 29">
            <a:extLst>
              <a:ext uri="{FF2B5EF4-FFF2-40B4-BE49-F238E27FC236}">
                <a16:creationId xmlns:a16="http://schemas.microsoft.com/office/drawing/2014/main" id="{E756B25A-3361-4753-806B-AFFA98D85FBD}"/>
              </a:ext>
            </a:extLst>
          </p:cNvPr>
          <p:cNvPicPr>
            <a:picLocks noChangeAspect="1"/>
          </p:cNvPicPr>
          <p:nvPr/>
        </p:nvPicPr>
        <p:blipFill>
          <a:blip r:embed="rId4"/>
          <a:stretch>
            <a:fillRect/>
          </a:stretch>
        </p:blipFill>
        <p:spPr>
          <a:xfrm>
            <a:off x="343417" y="1116642"/>
            <a:ext cx="1869097" cy="4731894"/>
          </a:xfrm>
          <a:prstGeom prst="round2DiagRect">
            <a:avLst>
              <a:gd name="adj1" fmla="val 22339"/>
              <a:gd name="adj2" fmla="val 0"/>
            </a:avLst>
          </a:prstGeom>
          <a:solidFill>
            <a:srgbClr val="FFFFFF"/>
          </a:solidFill>
          <a:ln w="38100" cap="sq">
            <a:solidFill>
              <a:schemeClr val="bg2"/>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78703D3C-0DD9-4EF4-964C-051D360D7F4E}"/>
              </a:ext>
            </a:extLst>
          </p:cNvPr>
          <p:cNvSpPr txBox="1"/>
          <p:nvPr/>
        </p:nvSpPr>
        <p:spPr>
          <a:xfrm>
            <a:off x="592833" y="1267390"/>
            <a:ext cx="1401444" cy="3669835"/>
          </a:xfrm>
          <a:prstGeom prst="rect">
            <a:avLst/>
          </a:prstGeom>
          <a:solidFill>
            <a:schemeClr val="bg1"/>
          </a:solidFill>
        </p:spPr>
        <p:txBody>
          <a:bodyPr wrap="square" lIns="0" tIns="0" rIns="0" bIns="0" rtlCol="0">
            <a:spAutoFit/>
          </a:bodyPr>
          <a:lstStyle/>
          <a:p>
            <a:endParaRPr lang="en-US" sz="2000" err="1"/>
          </a:p>
        </p:txBody>
      </p:sp>
      <p:sp>
        <p:nvSpPr>
          <p:cNvPr id="4" name="TextBox 3">
            <a:extLst>
              <a:ext uri="{FF2B5EF4-FFF2-40B4-BE49-F238E27FC236}">
                <a16:creationId xmlns:a16="http://schemas.microsoft.com/office/drawing/2014/main" id="{B952C4BB-5D73-4466-86DB-C4EC0A7CB2F7}"/>
              </a:ext>
            </a:extLst>
          </p:cNvPr>
          <p:cNvSpPr txBox="1"/>
          <p:nvPr/>
        </p:nvSpPr>
        <p:spPr>
          <a:xfrm>
            <a:off x="724363" y="1164444"/>
            <a:ext cx="1256598" cy="4624716"/>
          </a:xfrm>
          <a:prstGeom prst="rect">
            <a:avLst/>
          </a:prstGeom>
          <a:solidFill>
            <a:schemeClr val="bg1"/>
          </a:solidFill>
        </p:spPr>
        <p:txBody>
          <a:bodyPr wrap="square" lIns="0" tIns="0" rIns="0" bIns="0" rtlCol="0">
            <a:spAutoFit/>
          </a:bodyPr>
          <a:lstStyle/>
          <a:p>
            <a:endParaRPr lang="en-US" sz="2000" err="1"/>
          </a:p>
        </p:txBody>
      </p:sp>
      <p:pic>
        <p:nvPicPr>
          <p:cNvPr id="6" name="Picture 5">
            <a:extLst>
              <a:ext uri="{FF2B5EF4-FFF2-40B4-BE49-F238E27FC236}">
                <a16:creationId xmlns:a16="http://schemas.microsoft.com/office/drawing/2014/main" id="{2EF0B242-7C5A-4491-92D2-53D803E49921}"/>
              </a:ext>
            </a:extLst>
          </p:cNvPr>
          <p:cNvPicPr>
            <a:picLocks noChangeAspect="1"/>
          </p:cNvPicPr>
          <p:nvPr/>
        </p:nvPicPr>
        <p:blipFill>
          <a:blip r:embed="rId5"/>
          <a:stretch>
            <a:fillRect/>
          </a:stretch>
        </p:blipFill>
        <p:spPr>
          <a:xfrm>
            <a:off x="391522" y="1317226"/>
            <a:ext cx="1803445" cy="2077493"/>
          </a:xfrm>
          <a:prstGeom prst="rect">
            <a:avLst/>
          </a:prstGeom>
        </p:spPr>
      </p:pic>
      <p:pic>
        <p:nvPicPr>
          <p:cNvPr id="7" name="Picture 6">
            <a:extLst>
              <a:ext uri="{FF2B5EF4-FFF2-40B4-BE49-F238E27FC236}">
                <a16:creationId xmlns:a16="http://schemas.microsoft.com/office/drawing/2014/main" id="{0E2DED50-2899-4771-B407-3527593DB182}"/>
              </a:ext>
            </a:extLst>
          </p:cNvPr>
          <p:cNvPicPr>
            <a:picLocks noChangeAspect="1"/>
          </p:cNvPicPr>
          <p:nvPr/>
        </p:nvPicPr>
        <p:blipFill>
          <a:blip r:embed="rId6"/>
          <a:stretch>
            <a:fillRect/>
          </a:stretch>
        </p:blipFill>
        <p:spPr>
          <a:xfrm>
            <a:off x="6548918" y="3002302"/>
            <a:ext cx="1945934" cy="1056127"/>
          </a:xfrm>
          <a:prstGeom prst="rect">
            <a:avLst/>
          </a:prstGeom>
        </p:spPr>
      </p:pic>
      <p:cxnSp>
        <p:nvCxnSpPr>
          <p:cNvPr id="22" name="Straight Connector 21">
            <a:extLst>
              <a:ext uri="{FF2B5EF4-FFF2-40B4-BE49-F238E27FC236}">
                <a16:creationId xmlns:a16="http://schemas.microsoft.com/office/drawing/2014/main" id="{E32680A6-D02D-4CD3-84F9-5CD7538AFF66}"/>
              </a:ext>
            </a:extLst>
          </p:cNvPr>
          <p:cNvCxnSpPr>
            <a:cxnSpLocks/>
          </p:cNvCxnSpPr>
          <p:nvPr/>
        </p:nvCxnSpPr>
        <p:spPr>
          <a:xfrm flipH="1">
            <a:off x="6253579" y="1348831"/>
            <a:ext cx="35983" cy="3981968"/>
          </a:xfrm>
          <a:prstGeom prst="line">
            <a:avLst/>
          </a:prstGeom>
          <a:noFill/>
          <a:ln w="31750" cap="flat" cmpd="sng" algn="ctr">
            <a:solidFill>
              <a:srgbClr val="FFCD00"/>
            </a:solidFill>
            <a:prstDash val="solid"/>
            <a:miter lim="800000"/>
          </a:ln>
          <a:effectLst/>
        </p:spPr>
      </p:cxnSp>
      <p:cxnSp>
        <p:nvCxnSpPr>
          <p:cNvPr id="29" name="Straight Connector 28">
            <a:extLst>
              <a:ext uri="{FF2B5EF4-FFF2-40B4-BE49-F238E27FC236}">
                <a16:creationId xmlns:a16="http://schemas.microsoft.com/office/drawing/2014/main" id="{02D81819-B11A-4FCC-961F-75E8B1E23C48}"/>
              </a:ext>
            </a:extLst>
          </p:cNvPr>
          <p:cNvCxnSpPr>
            <a:cxnSpLocks/>
          </p:cNvCxnSpPr>
          <p:nvPr/>
        </p:nvCxnSpPr>
        <p:spPr>
          <a:xfrm flipH="1">
            <a:off x="6253579" y="1624106"/>
            <a:ext cx="35983" cy="3981968"/>
          </a:xfrm>
          <a:prstGeom prst="line">
            <a:avLst/>
          </a:prstGeom>
          <a:noFill/>
          <a:ln w="31750" cap="flat" cmpd="sng" algn="ctr">
            <a:solidFill>
              <a:srgbClr val="FFCD00"/>
            </a:solidFill>
            <a:prstDash val="solid"/>
            <a:miter lim="800000"/>
          </a:ln>
          <a:effectLst/>
        </p:spPr>
      </p:cxnSp>
      <p:sp>
        <p:nvSpPr>
          <p:cNvPr id="31" name="TextBox 30">
            <a:extLst>
              <a:ext uri="{FF2B5EF4-FFF2-40B4-BE49-F238E27FC236}">
                <a16:creationId xmlns:a16="http://schemas.microsoft.com/office/drawing/2014/main" id="{31D2CA32-EF4A-4A44-A252-EB518CA1FA96}"/>
              </a:ext>
            </a:extLst>
          </p:cNvPr>
          <p:cNvSpPr txBox="1"/>
          <p:nvPr/>
        </p:nvSpPr>
        <p:spPr>
          <a:xfrm>
            <a:off x="6691575" y="4159950"/>
            <a:ext cx="2275209" cy="246221"/>
          </a:xfrm>
          <a:prstGeom prst="rect">
            <a:avLst/>
          </a:prstGeom>
          <a:noFill/>
        </p:spPr>
        <p:txBody>
          <a:bodyPr wrap="square" lIns="0" tIns="0" rIns="0" bIns="0" rtlCol="0">
            <a:spAutoFit/>
          </a:bodyPr>
          <a:lstStyle/>
          <a:p>
            <a:r>
              <a:rPr lang="en-US" sz="1600">
                <a:solidFill>
                  <a:prstClr val="black"/>
                </a:solidFill>
                <a:latin typeface="3M Circular TT Bold"/>
              </a:rPr>
              <a:t>NIVEAU DE SUPPORT</a:t>
            </a:r>
          </a:p>
        </p:txBody>
      </p:sp>
      <p:sp>
        <p:nvSpPr>
          <p:cNvPr id="32" name="TextBox 31">
            <a:extLst>
              <a:ext uri="{FF2B5EF4-FFF2-40B4-BE49-F238E27FC236}">
                <a16:creationId xmlns:a16="http://schemas.microsoft.com/office/drawing/2014/main" id="{A893E38B-9F02-4EEF-9E52-0310FFD332D3}"/>
              </a:ext>
            </a:extLst>
          </p:cNvPr>
          <p:cNvSpPr txBox="1"/>
          <p:nvPr/>
        </p:nvSpPr>
        <p:spPr>
          <a:xfrm>
            <a:off x="6691575" y="4377829"/>
            <a:ext cx="2638043" cy="230832"/>
          </a:xfrm>
          <a:prstGeom prst="rect">
            <a:avLst/>
          </a:prstGeom>
          <a:noFill/>
        </p:spPr>
        <p:txBody>
          <a:bodyPr wrap="square" lIns="0" tIns="0" rIns="0" bIns="0" rtlCol="0">
            <a:spAutoFit/>
          </a:bodyPr>
          <a:lstStyle/>
          <a:p>
            <a:r>
              <a:rPr lang="en-US" sz="1500" err="1">
                <a:solidFill>
                  <a:prstClr val="black"/>
                </a:solidFill>
                <a:latin typeface="3M Circular TT Book"/>
              </a:rPr>
              <a:t>Modéré</a:t>
            </a:r>
            <a:endParaRPr lang="en-US" sz="1500">
              <a:solidFill>
                <a:prstClr val="black"/>
              </a:solidFill>
              <a:latin typeface="3M Circular TT Book"/>
            </a:endParaRPr>
          </a:p>
        </p:txBody>
      </p:sp>
      <p:pic>
        <p:nvPicPr>
          <p:cNvPr id="33" name="Picture 32">
            <a:extLst>
              <a:ext uri="{FF2B5EF4-FFF2-40B4-BE49-F238E27FC236}">
                <a16:creationId xmlns:a16="http://schemas.microsoft.com/office/drawing/2014/main" id="{12FAB4A2-4C1A-4A5F-AC4C-1D0463E2F08A}"/>
              </a:ext>
            </a:extLst>
          </p:cNvPr>
          <p:cNvPicPr>
            <a:picLocks noChangeAspect="1"/>
          </p:cNvPicPr>
          <p:nvPr/>
        </p:nvPicPr>
        <p:blipFill>
          <a:blip r:embed="rId7"/>
          <a:stretch>
            <a:fillRect/>
          </a:stretch>
        </p:blipFill>
        <p:spPr>
          <a:xfrm>
            <a:off x="6834701" y="4646407"/>
            <a:ext cx="485775" cy="447675"/>
          </a:xfrm>
          <a:prstGeom prst="rect">
            <a:avLst/>
          </a:prstGeom>
        </p:spPr>
      </p:pic>
      <p:pic>
        <p:nvPicPr>
          <p:cNvPr id="35" name="Picture 34" descr="A picture containing drawing&#10;&#10;Description generated with very high confidence">
            <a:extLst>
              <a:ext uri="{FF2B5EF4-FFF2-40B4-BE49-F238E27FC236}">
                <a16:creationId xmlns:a16="http://schemas.microsoft.com/office/drawing/2014/main" id="{72EE3632-34AA-4302-849C-E01F1A62A3E4}"/>
              </a:ext>
            </a:extLst>
          </p:cNvPr>
          <p:cNvPicPr>
            <a:picLocks noChangeAspect="1"/>
          </p:cNvPicPr>
          <p:nvPr/>
        </p:nvPicPr>
        <p:blipFill>
          <a:blip r:embed="rId8"/>
          <a:stretch>
            <a:fillRect/>
          </a:stretch>
        </p:blipFill>
        <p:spPr>
          <a:xfrm>
            <a:off x="7917873" y="4444786"/>
            <a:ext cx="550104" cy="822332"/>
          </a:xfrm>
          <a:prstGeom prst="rect">
            <a:avLst/>
          </a:prstGeom>
        </p:spPr>
      </p:pic>
      <p:pic>
        <p:nvPicPr>
          <p:cNvPr id="9" name="Picture 8">
            <a:extLst>
              <a:ext uri="{FF2B5EF4-FFF2-40B4-BE49-F238E27FC236}">
                <a16:creationId xmlns:a16="http://schemas.microsoft.com/office/drawing/2014/main" id="{40FD6E8D-7437-400D-9F4E-A9280DE56C93}"/>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3850" y="3495675"/>
            <a:ext cx="1675560" cy="2393755"/>
          </a:xfrm>
          <a:prstGeom prst="rect">
            <a:avLst/>
          </a:prstGeom>
        </p:spPr>
      </p:pic>
      <p:pic>
        <p:nvPicPr>
          <p:cNvPr id="8" name="Grafik 7">
            <a:extLst>
              <a:ext uri="{FF2B5EF4-FFF2-40B4-BE49-F238E27FC236}">
                <a16:creationId xmlns:a16="http://schemas.microsoft.com/office/drawing/2014/main" id="{B93D055F-CB31-4520-8ADA-A451B1D23AC1}"/>
              </a:ext>
            </a:extLst>
          </p:cNvPr>
          <p:cNvPicPr>
            <a:picLocks noChangeAspect="1"/>
          </p:cNvPicPr>
          <p:nvPr/>
        </p:nvPicPr>
        <p:blipFill>
          <a:blip r:embed="rId10"/>
          <a:stretch>
            <a:fillRect/>
          </a:stretch>
        </p:blipFill>
        <p:spPr>
          <a:xfrm>
            <a:off x="10003801" y="0"/>
            <a:ext cx="2188199" cy="5905500"/>
          </a:xfrm>
          <a:prstGeom prst="rect">
            <a:avLst/>
          </a:prstGeom>
        </p:spPr>
      </p:pic>
    </p:spTree>
    <p:extLst>
      <p:ext uri="{BB962C8B-B14F-4D97-AF65-F5344CB8AC3E}">
        <p14:creationId xmlns:p14="http://schemas.microsoft.com/office/powerpoint/2010/main" val="30647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F6C94893-904E-4847-89F8-045268B668E2}"/>
              </a:ext>
            </a:extLst>
          </p:cNvPr>
          <p:cNvGraphicFramePr>
            <a:graphicFrameLocks/>
          </p:cNvGraphicFramePr>
          <p:nvPr/>
        </p:nvGraphicFramePr>
        <p:xfrm>
          <a:off x="5194571" y="2597885"/>
          <a:ext cx="7620074" cy="34235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92A240D8-B2B4-427D-95AA-724617974757}"/>
              </a:ext>
            </a:extLst>
          </p:cNvPr>
          <p:cNvGraphicFramePr>
            <a:graphicFrameLocks/>
          </p:cNvGraphicFramePr>
          <p:nvPr/>
        </p:nvGraphicFramePr>
        <p:xfrm>
          <a:off x="436772" y="1091281"/>
          <a:ext cx="5659228" cy="449239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CD1934FA-C6FC-4428-ADB2-8CB2D038CB68}"/>
              </a:ext>
            </a:extLst>
          </p:cNvPr>
          <p:cNvSpPr>
            <a:spLocks noGrp="1"/>
          </p:cNvSpPr>
          <p:nvPr>
            <p:ph type="body" sz="quarter" idx="10"/>
          </p:nvPr>
        </p:nvSpPr>
        <p:spPr/>
        <p:txBody>
          <a:bodyPr/>
          <a:lstStyle/>
          <a:p>
            <a:r>
              <a:rPr lang="en-US"/>
              <a:t>Back /Neck</a:t>
            </a:r>
          </a:p>
        </p:txBody>
      </p:sp>
      <p:pic>
        <p:nvPicPr>
          <p:cNvPr id="5" name="Picture 4">
            <a:extLst>
              <a:ext uri="{FF2B5EF4-FFF2-40B4-BE49-F238E27FC236}">
                <a16:creationId xmlns:a16="http://schemas.microsoft.com/office/drawing/2014/main" id="{087560AF-4E54-40C4-B48B-CAD613004163}"/>
              </a:ext>
            </a:extLst>
          </p:cNvPr>
          <p:cNvPicPr>
            <a:picLocks noChangeAspect="1"/>
          </p:cNvPicPr>
          <p:nvPr/>
        </p:nvPicPr>
        <p:blipFill>
          <a:blip r:embed="rId4"/>
          <a:stretch>
            <a:fillRect/>
          </a:stretch>
        </p:blipFill>
        <p:spPr>
          <a:xfrm>
            <a:off x="10853799" y="3875864"/>
            <a:ext cx="628650" cy="1047750"/>
          </a:xfrm>
          <a:prstGeom prst="rect">
            <a:avLst/>
          </a:prstGeom>
        </p:spPr>
      </p:pic>
      <p:pic>
        <p:nvPicPr>
          <p:cNvPr id="6" name="Picture 5">
            <a:extLst>
              <a:ext uri="{FF2B5EF4-FFF2-40B4-BE49-F238E27FC236}">
                <a16:creationId xmlns:a16="http://schemas.microsoft.com/office/drawing/2014/main" id="{2F8AE14D-2304-4F93-A9DC-49F635FEB4FA}"/>
              </a:ext>
            </a:extLst>
          </p:cNvPr>
          <p:cNvPicPr>
            <a:picLocks noChangeAspect="1"/>
          </p:cNvPicPr>
          <p:nvPr/>
        </p:nvPicPr>
        <p:blipFill>
          <a:blip r:embed="rId5"/>
          <a:stretch>
            <a:fillRect/>
          </a:stretch>
        </p:blipFill>
        <p:spPr>
          <a:xfrm>
            <a:off x="5385144" y="2886075"/>
            <a:ext cx="638175" cy="1085850"/>
          </a:xfrm>
          <a:prstGeom prst="rect">
            <a:avLst/>
          </a:prstGeom>
        </p:spPr>
      </p:pic>
      <p:pic>
        <p:nvPicPr>
          <p:cNvPr id="8" name="Picture 7">
            <a:extLst>
              <a:ext uri="{FF2B5EF4-FFF2-40B4-BE49-F238E27FC236}">
                <a16:creationId xmlns:a16="http://schemas.microsoft.com/office/drawing/2014/main" id="{44B5D245-A46F-4863-8D6C-4ED1F1DDADE7}"/>
              </a:ext>
            </a:extLst>
          </p:cNvPr>
          <p:cNvPicPr>
            <a:picLocks noChangeAspect="1"/>
          </p:cNvPicPr>
          <p:nvPr/>
        </p:nvPicPr>
        <p:blipFill>
          <a:blip r:embed="rId5"/>
          <a:stretch>
            <a:fillRect/>
          </a:stretch>
        </p:blipFill>
        <p:spPr>
          <a:xfrm>
            <a:off x="7793156" y="3971925"/>
            <a:ext cx="638175" cy="1085850"/>
          </a:xfrm>
          <a:prstGeom prst="rect">
            <a:avLst/>
          </a:prstGeom>
        </p:spPr>
      </p:pic>
      <p:pic>
        <p:nvPicPr>
          <p:cNvPr id="9" name="Picture 8">
            <a:extLst>
              <a:ext uri="{FF2B5EF4-FFF2-40B4-BE49-F238E27FC236}">
                <a16:creationId xmlns:a16="http://schemas.microsoft.com/office/drawing/2014/main" id="{4257C441-4BC4-490E-AFCA-85404CE63ECD}"/>
              </a:ext>
            </a:extLst>
          </p:cNvPr>
          <p:cNvPicPr>
            <a:picLocks noChangeAspect="1"/>
          </p:cNvPicPr>
          <p:nvPr/>
        </p:nvPicPr>
        <p:blipFill>
          <a:blip r:embed="rId6"/>
          <a:stretch>
            <a:fillRect/>
          </a:stretch>
        </p:blipFill>
        <p:spPr>
          <a:xfrm>
            <a:off x="11542328" y="3892279"/>
            <a:ext cx="676275" cy="1066800"/>
          </a:xfrm>
          <a:prstGeom prst="rect">
            <a:avLst/>
          </a:prstGeom>
        </p:spPr>
      </p:pic>
      <p:pic>
        <p:nvPicPr>
          <p:cNvPr id="10" name="Picture 9">
            <a:extLst>
              <a:ext uri="{FF2B5EF4-FFF2-40B4-BE49-F238E27FC236}">
                <a16:creationId xmlns:a16="http://schemas.microsoft.com/office/drawing/2014/main" id="{D96CE1D6-F3B2-418A-B793-68672BFCD0A4}"/>
              </a:ext>
            </a:extLst>
          </p:cNvPr>
          <p:cNvPicPr>
            <a:picLocks noChangeAspect="1"/>
          </p:cNvPicPr>
          <p:nvPr/>
        </p:nvPicPr>
        <p:blipFill>
          <a:blip r:embed="rId6"/>
          <a:stretch>
            <a:fillRect/>
          </a:stretch>
        </p:blipFill>
        <p:spPr>
          <a:xfrm>
            <a:off x="311534" y="4390214"/>
            <a:ext cx="676275" cy="1066800"/>
          </a:xfrm>
          <a:prstGeom prst="rect">
            <a:avLst/>
          </a:prstGeom>
        </p:spPr>
      </p:pic>
      <p:pic>
        <p:nvPicPr>
          <p:cNvPr id="11" name="Picture 10">
            <a:extLst>
              <a:ext uri="{FF2B5EF4-FFF2-40B4-BE49-F238E27FC236}">
                <a16:creationId xmlns:a16="http://schemas.microsoft.com/office/drawing/2014/main" id="{77D7BF7A-7665-4A14-BE5B-3F1978684DF7}"/>
              </a:ext>
            </a:extLst>
          </p:cNvPr>
          <p:cNvPicPr>
            <a:picLocks noChangeAspect="1"/>
          </p:cNvPicPr>
          <p:nvPr/>
        </p:nvPicPr>
        <p:blipFill>
          <a:blip r:embed="rId4"/>
          <a:stretch>
            <a:fillRect/>
          </a:stretch>
        </p:blipFill>
        <p:spPr>
          <a:xfrm>
            <a:off x="580245" y="1122085"/>
            <a:ext cx="628650" cy="1047750"/>
          </a:xfrm>
          <a:prstGeom prst="rect">
            <a:avLst/>
          </a:prstGeom>
        </p:spPr>
      </p:pic>
    </p:spTree>
    <p:extLst>
      <p:ext uri="{BB962C8B-B14F-4D97-AF65-F5344CB8AC3E}">
        <p14:creationId xmlns:p14="http://schemas.microsoft.com/office/powerpoint/2010/main" val="183030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66407F-83B8-4037-BD89-F3108E5BF0B3}"/>
              </a:ext>
            </a:extLst>
          </p:cNvPr>
          <p:cNvSpPr>
            <a:spLocks noGrp="1"/>
          </p:cNvSpPr>
          <p:nvPr>
            <p:ph type="body" sz="quarter" idx="10"/>
          </p:nvPr>
        </p:nvSpPr>
        <p:spPr>
          <a:xfrm>
            <a:off x="4722847" y="2467431"/>
            <a:ext cx="6715466" cy="771525"/>
          </a:xfrm>
        </p:spPr>
        <p:txBody>
          <a:bodyPr/>
          <a:lstStyle/>
          <a:p>
            <a:r>
              <a:rPr lang="en-US" sz="7200" b="1">
                <a:latin typeface="Arial" panose="020B0604020202020204" pitchFamily="34" charset="0"/>
                <a:cs typeface="Arial" panose="020B0604020202020204" pitchFamily="34" charset="0"/>
              </a:rPr>
              <a:t>Merci!</a:t>
            </a:r>
          </a:p>
          <a:p>
            <a:endParaRPr lang="en-US"/>
          </a:p>
        </p:txBody>
      </p:sp>
    </p:spTree>
    <p:extLst>
      <p:ext uri="{BB962C8B-B14F-4D97-AF65-F5344CB8AC3E}">
        <p14:creationId xmlns:p14="http://schemas.microsoft.com/office/powerpoint/2010/main" val="42704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D30F02-1CD1-4350-926E-932D0395EA3E}"/>
              </a:ext>
            </a:extLst>
          </p:cNvPr>
          <p:cNvSpPr>
            <a:spLocks noGrp="1"/>
          </p:cNvSpPr>
          <p:nvPr>
            <p:ph type="body" sz="quarter" idx="10"/>
          </p:nvPr>
        </p:nvSpPr>
        <p:spPr>
          <a:xfrm>
            <a:off x="255350" y="229327"/>
            <a:ext cx="7631350" cy="771525"/>
          </a:xfrm>
        </p:spPr>
        <p:txBody>
          <a:bodyPr/>
          <a:lstStyle/>
          <a:p>
            <a:r>
              <a:rPr lang="fr-FR"/>
              <a:t>Traitements utilisés pour soulager la douleur articulaire</a:t>
            </a:r>
          </a:p>
        </p:txBody>
      </p:sp>
      <p:grpSp>
        <p:nvGrpSpPr>
          <p:cNvPr id="19" name="Group 18">
            <a:extLst>
              <a:ext uri="{FF2B5EF4-FFF2-40B4-BE49-F238E27FC236}">
                <a16:creationId xmlns:a16="http://schemas.microsoft.com/office/drawing/2014/main" id="{1B942BDE-27D5-46F6-9889-1590D065D397}"/>
              </a:ext>
            </a:extLst>
          </p:cNvPr>
          <p:cNvGrpSpPr/>
          <p:nvPr/>
        </p:nvGrpSpPr>
        <p:grpSpPr>
          <a:xfrm>
            <a:off x="123825" y="1412239"/>
            <a:ext cx="11944350" cy="2994905"/>
            <a:chOff x="76200" y="815096"/>
            <a:chExt cx="11944350" cy="2994905"/>
          </a:xfrm>
        </p:grpSpPr>
        <p:sp>
          <p:nvSpPr>
            <p:cNvPr id="18" name="Rectangle: Rounded Corners 17">
              <a:extLst>
                <a:ext uri="{FF2B5EF4-FFF2-40B4-BE49-F238E27FC236}">
                  <a16:creationId xmlns:a16="http://schemas.microsoft.com/office/drawing/2014/main" id="{C7C328C7-3702-4D21-BCEC-A0E7F9FF80BB}"/>
                </a:ext>
              </a:extLst>
            </p:cNvPr>
            <p:cNvSpPr/>
            <p:nvPr/>
          </p:nvSpPr>
          <p:spPr>
            <a:xfrm>
              <a:off x="9531002" y="815096"/>
              <a:ext cx="2489548" cy="2982462"/>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7" name="Rectangle: Rounded Corners 16">
              <a:extLst>
                <a:ext uri="{FF2B5EF4-FFF2-40B4-BE49-F238E27FC236}">
                  <a16:creationId xmlns:a16="http://schemas.microsoft.com/office/drawing/2014/main" id="{23A0E5E8-8C46-4151-A07E-464086F2BF3B}"/>
                </a:ext>
              </a:extLst>
            </p:cNvPr>
            <p:cNvSpPr/>
            <p:nvPr/>
          </p:nvSpPr>
          <p:spPr>
            <a:xfrm>
              <a:off x="7711351" y="827539"/>
              <a:ext cx="1623149" cy="2982462"/>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5" name="Rectangle: Rounded Corners 14">
              <a:extLst>
                <a:ext uri="{FF2B5EF4-FFF2-40B4-BE49-F238E27FC236}">
                  <a16:creationId xmlns:a16="http://schemas.microsoft.com/office/drawing/2014/main" id="{87A81089-ADF1-4E5E-ACB7-9620C9D5D502}"/>
                </a:ext>
              </a:extLst>
            </p:cNvPr>
            <p:cNvSpPr/>
            <p:nvPr/>
          </p:nvSpPr>
          <p:spPr>
            <a:xfrm>
              <a:off x="76200" y="827539"/>
              <a:ext cx="2138595" cy="2982462"/>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6" name="Rectangle: Rounded Corners 15">
              <a:extLst>
                <a:ext uri="{FF2B5EF4-FFF2-40B4-BE49-F238E27FC236}">
                  <a16:creationId xmlns:a16="http://schemas.microsoft.com/office/drawing/2014/main" id="{1CDB3BB4-7C90-49CA-9512-D525B3597831}"/>
                </a:ext>
              </a:extLst>
            </p:cNvPr>
            <p:cNvSpPr/>
            <p:nvPr/>
          </p:nvSpPr>
          <p:spPr>
            <a:xfrm>
              <a:off x="5048966" y="827539"/>
              <a:ext cx="2489833" cy="2982462"/>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4" name="Rectangle: Rounded Corners 13">
              <a:extLst>
                <a:ext uri="{FF2B5EF4-FFF2-40B4-BE49-F238E27FC236}">
                  <a16:creationId xmlns:a16="http://schemas.microsoft.com/office/drawing/2014/main" id="{140B4D56-61AA-4B22-A3EB-CC68C84F562C}"/>
                </a:ext>
              </a:extLst>
            </p:cNvPr>
            <p:cNvSpPr/>
            <p:nvPr/>
          </p:nvSpPr>
          <p:spPr>
            <a:xfrm>
              <a:off x="2388011" y="827539"/>
              <a:ext cx="2489833" cy="2982462"/>
            </a:xfrm>
            <a:prstGeom prst="roundRect">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6" name="Picture 5">
              <a:extLst>
                <a:ext uri="{FF2B5EF4-FFF2-40B4-BE49-F238E27FC236}">
                  <a16:creationId xmlns:a16="http://schemas.microsoft.com/office/drawing/2014/main" id="{787AA80F-FB7C-4EFD-893C-E3F198AAD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226" y="1062253"/>
              <a:ext cx="1743549" cy="1350077"/>
            </a:xfrm>
            <a:prstGeom prst="rect">
              <a:avLst/>
            </a:prstGeom>
          </p:spPr>
        </p:pic>
        <p:pic>
          <p:nvPicPr>
            <p:cNvPr id="7" name="Picture 6">
              <a:extLst>
                <a:ext uri="{FF2B5EF4-FFF2-40B4-BE49-F238E27FC236}">
                  <a16:creationId xmlns:a16="http://schemas.microsoft.com/office/drawing/2014/main" id="{6A79C7C1-EB5B-4B4E-ABAF-B83A058D4A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6915" y="1104480"/>
              <a:ext cx="1852027" cy="1265622"/>
            </a:xfrm>
            <a:prstGeom prst="rect">
              <a:avLst/>
            </a:prstGeom>
          </p:spPr>
        </p:pic>
        <p:pic>
          <p:nvPicPr>
            <p:cNvPr id="8" name="Picture 7">
              <a:extLst>
                <a:ext uri="{FF2B5EF4-FFF2-40B4-BE49-F238E27FC236}">
                  <a16:creationId xmlns:a16="http://schemas.microsoft.com/office/drawing/2014/main" id="{A51FCA58-E238-43E7-84AD-992D67F618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6082" y="1168256"/>
              <a:ext cx="2027366" cy="1138071"/>
            </a:xfrm>
            <a:prstGeom prst="rect">
              <a:avLst/>
            </a:prstGeom>
          </p:spPr>
        </p:pic>
        <p:pic>
          <p:nvPicPr>
            <p:cNvPr id="9" name="Picture 8">
              <a:extLst>
                <a:ext uri="{FF2B5EF4-FFF2-40B4-BE49-F238E27FC236}">
                  <a16:creationId xmlns:a16="http://schemas.microsoft.com/office/drawing/2014/main" id="{1401A3D5-BBE7-4A91-87C8-B79B6B888F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0588" y="897839"/>
              <a:ext cx="1108624" cy="1678904"/>
            </a:xfrm>
            <a:prstGeom prst="rect">
              <a:avLst/>
            </a:prstGeom>
          </p:spPr>
        </p:pic>
        <p:pic>
          <p:nvPicPr>
            <p:cNvPr id="10" name="Picture 9">
              <a:extLst>
                <a:ext uri="{FF2B5EF4-FFF2-40B4-BE49-F238E27FC236}">
                  <a16:creationId xmlns:a16="http://schemas.microsoft.com/office/drawing/2014/main" id="{4E16E987-52FB-40A4-88A6-DD303D068D47}"/>
                </a:ext>
              </a:extLst>
            </p:cNvPr>
            <p:cNvPicPr>
              <a:picLocks/>
            </p:cNvPicPr>
            <p:nvPr/>
          </p:nvPicPr>
          <p:blipFill rotWithShape="1">
            <a:blip r:embed="rId7" cstate="screen">
              <a:extLst>
                <a:ext uri="{28A0092B-C50C-407E-A947-70E740481C1C}">
                  <a14:useLocalDpi xmlns:a14="http://schemas.microsoft.com/office/drawing/2010/main"/>
                </a:ext>
              </a:extLst>
            </a:blip>
            <a:srcRect b="-1"/>
            <a:stretch/>
          </p:blipFill>
          <p:spPr>
            <a:xfrm>
              <a:off x="9786352" y="859631"/>
              <a:ext cx="1877345" cy="1787414"/>
            </a:xfrm>
            <a:prstGeom prst="round2DiagRect">
              <a:avLst>
                <a:gd name="adj1" fmla="val 16667"/>
                <a:gd name="adj2" fmla="val 17332"/>
              </a:avLst>
            </a:prstGeom>
            <a:ln w="88900" cap="sq">
              <a:no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E3470F21-B057-4519-A746-F2DC2B3585AC}"/>
                </a:ext>
              </a:extLst>
            </p:cNvPr>
            <p:cNvSpPr txBox="1"/>
            <p:nvPr/>
          </p:nvSpPr>
          <p:spPr>
            <a:xfrm>
              <a:off x="255350" y="2762250"/>
              <a:ext cx="1754425" cy="615553"/>
            </a:xfrm>
            <a:prstGeom prst="rect">
              <a:avLst/>
            </a:prstGeom>
            <a:noFill/>
          </p:spPr>
          <p:txBody>
            <a:bodyPr wrap="square" lIns="0" tIns="0" rIns="0" bIns="0" rtlCol="0">
              <a:spAutoFit/>
            </a:bodyPr>
            <a:lstStyle/>
            <a:p>
              <a:pPr algn="ctr"/>
              <a:r>
                <a:rPr lang="en-US" sz="2000" err="1"/>
                <a:t>Médicaments</a:t>
              </a:r>
              <a:endParaRPr lang="en-US" sz="2000"/>
            </a:p>
            <a:p>
              <a:pPr algn="ctr"/>
              <a:r>
                <a:rPr lang="en-US" sz="2000" err="1"/>
                <a:t>Oraux</a:t>
              </a:r>
              <a:endParaRPr lang="en-US" sz="2000"/>
            </a:p>
          </p:txBody>
        </p:sp>
        <p:sp>
          <p:nvSpPr>
            <p:cNvPr id="5" name="TextBox 4">
              <a:extLst>
                <a:ext uri="{FF2B5EF4-FFF2-40B4-BE49-F238E27FC236}">
                  <a16:creationId xmlns:a16="http://schemas.microsoft.com/office/drawing/2014/main" id="{D1D799C0-C4BC-4C04-B786-9F7E45AD7419}"/>
                </a:ext>
              </a:extLst>
            </p:cNvPr>
            <p:cNvSpPr txBox="1"/>
            <p:nvPr/>
          </p:nvSpPr>
          <p:spPr>
            <a:xfrm>
              <a:off x="2533697" y="2566452"/>
              <a:ext cx="2198460" cy="1231106"/>
            </a:xfrm>
            <a:prstGeom prst="rect">
              <a:avLst/>
            </a:prstGeom>
            <a:noFill/>
          </p:spPr>
          <p:txBody>
            <a:bodyPr wrap="square" lIns="0" tIns="0" rIns="0" bIns="0" rtlCol="0">
              <a:spAutoFit/>
            </a:bodyPr>
            <a:lstStyle/>
            <a:p>
              <a:pPr algn="ctr"/>
              <a:r>
                <a:rPr lang="fr-FR" sz="2000"/>
                <a:t>Produits analgésiques topiques tels que crèmes et lotions</a:t>
              </a:r>
              <a:endParaRPr lang="en-US" sz="2000"/>
            </a:p>
          </p:txBody>
        </p:sp>
        <p:sp>
          <p:nvSpPr>
            <p:cNvPr id="11" name="TextBox 10">
              <a:extLst>
                <a:ext uri="{FF2B5EF4-FFF2-40B4-BE49-F238E27FC236}">
                  <a16:creationId xmlns:a16="http://schemas.microsoft.com/office/drawing/2014/main" id="{DA754615-F0A7-4B88-A0EB-41326C344F6F}"/>
                </a:ext>
              </a:extLst>
            </p:cNvPr>
            <p:cNvSpPr txBox="1"/>
            <p:nvPr/>
          </p:nvSpPr>
          <p:spPr>
            <a:xfrm>
              <a:off x="5170535" y="2762250"/>
              <a:ext cx="2198460" cy="615553"/>
            </a:xfrm>
            <a:prstGeom prst="rect">
              <a:avLst/>
            </a:prstGeom>
            <a:noFill/>
          </p:spPr>
          <p:txBody>
            <a:bodyPr wrap="square" lIns="0" tIns="0" rIns="0" bIns="0" rtlCol="0">
              <a:spAutoFit/>
            </a:bodyPr>
            <a:lstStyle/>
            <a:p>
              <a:pPr algn="ctr"/>
              <a:r>
                <a:rPr lang="en-US" sz="2000" err="1"/>
                <a:t>Thérapie</a:t>
              </a:r>
              <a:r>
                <a:rPr lang="en-US" sz="2000"/>
                <a:t> </a:t>
              </a:r>
            </a:p>
            <a:p>
              <a:pPr algn="ctr"/>
              <a:r>
                <a:rPr lang="en-US" sz="2000"/>
                <a:t>Hot &amp; Cold</a:t>
              </a:r>
            </a:p>
          </p:txBody>
        </p:sp>
        <p:sp>
          <p:nvSpPr>
            <p:cNvPr id="12" name="TextBox 11">
              <a:extLst>
                <a:ext uri="{FF2B5EF4-FFF2-40B4-BE49-F238E27FC236}">
                  <a16:creationId xmlns:a16="http://schemas.microsoft.com/office/drawing/2014/main" id="{9C179599-1DE1-4B13-8FE4-A0404C41C17D}"/>
                </a:ext>
              </a:extLst>
            </p:cNvPr>
            <p:cNvSpPr txBox="1"/>
            <p:nvPr/>
          </p:nvSpPr>
          <p:spPr>
            <a:xfrm>
              <a:off x="7661685" y="2762250"/>
              <a:ext cx="1746430" cy="615553"/>
            </a:xfrm>
            <a:prstGeom prst="rect">
              <a:avLst/>
            </a:prstGeom>
            <a:noFill/>
          </p:spPr>
          <p:txBody>
            <a:bodyPr wrap="square" lIns="0" tIns="0" rIns="0" bIns="0" rtlCol="0">
              <a:spAutoFit/>
            </a:bodyPr>
            <a:lstStyle/>
            <a:p>
              <a:pPr algn="ctr"/>
              <a:r>
                <a:rPr lang="en-US" sz="2000"/>
                <a:t>Bandages</a:t>
              </a:r>
            </a:p>
            <a:p>
              <a:pPr algn="ctr"/>
              <a:r>
                <a:rPr lang="en-US" sz="2000" err="1"/>
                <a:t>Elastiques</a:t>
              </a:r>
              <a:endParaRPr lang="en-US" sz="2000"/>
            </a:p>
          </p:txBody>
        </p:sp>
        <p:sp>
          <p:nvSpPr>
            <p:cNvPr id="13" name="TextBox 12">
              <a:extLst>
                <a:ext uri="{FF2B5EF4-FFF2-40B4-BE49-F238E27FC236}">
                  <a16:creationId xmlns:a16="http://schemas.microsoft.com/office/drawing/2014/main" id="{B680FEDC-DCA1-480F-8C63-2C8D4A33250F}"/>
                </a:ext>
              </a:extLst>
            </p:cNvPr>
            <p:cNvSpPr txBox="1"/>
            <p:nvPr/>
          </p:nvSpPr>
          <p:spPr>
            <a:xfrm>
              <a:off x="9786352" y="2762249"/>
              <a:ext cx="1877345" cy="615553"/>
            </a:xfrm>
            <a:prstGeom prst="rect">
              <a:avLst/>
            </a:prstGeom>
            <a:noFill/>
          </p:spPr>
          <p:txBody>
            <a:bodyPr wrap="square" lIns="0" tIns="0" rIns="0" bIns="0" rtlCol="0">
              <a:spAutoFit/>
            </a:bodyPr>
            <a:lstStyle/>
            <a:p>
              <a:pPr algn="ctr"/>
              <a:r>
                <a:rPr lang="en-US" sz="2000" b="1" err="1"/>
                <a:t>Orthèses</a:t>
              </a:r>
              <a:r>
                <a:rPr lang="en-US" sz="2000" b="1"/>
                <a:t> et Supports</a:t>
              </a:r>
            </a:p>
          </p:txBody>
        </p:sp>
      </p:grpSp>
      <p:sp>
        <p:nvSpPr>
          <p:cNvPr id="21" name="Rectangle: Rounded Corners 20">
            <a:extLst>
              <a:ext uri="{FF2B5EF4-FFF2-40B4-BE49-F238E27FC236}">
                <a16:creationId xmlns:a16="http://schemas.microsoft.com/office/drawing/2014/main" id="{930AAB17-D5BB-4BB7-9459-6B215D07E9BD}"/>
              </a:ext>
            </a:extLst>
          </p:cNvPr>
          <p:cNvSpPr/>
          <p:nvPr/>
        </p:nvSpPr>
        <p:spPr>
          <a:xfrm>
            <a:off x="154297" y="4820510"/>
            <a:ext cx="11913878" cy="621092"/>
          </a:xfrm>
          <a:prstGeom prst="roundRect">
            <a:avLst/>
          </a:prstGeom>
          <a:solidFill>
            <a:schemeClr val="bg1">
              <a:lumMod val="50000"/>
            </a:schemeClr>
          </a:solidFill>
          <a:ln w="9525"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285750" indent="-285750" defTabSz="453736">
              <a:buFont typeface="Arial" panose="020B0604020202020204" pitchFamily="34" charset="0"/>
              <a:buChar char="•"/>
              <a:defRPr/>
            </a:pPr>
            <a:r>
              <a:rPr lang="en-US" b="1" kern="0" err="1">
                <a:solidFill>
                  <a:srgbClr val="FFFFFF"/>
                </a:solidFill>
                <a:ea typeface="Helvetica" charset="0"/>
                <a:cs typeface="Arial" panose="020B0604020202020204" pitchFamily="34" charset="0"/>
                <a:sym typeface="Gill Sans" charset="0"/>
              </a:rPr>
              <a:t>Thérapie</a:t>
            </a:r>
            <a:r>
              <a:rPr lang="en-US" b="1" kern="0">
                <a:solidFill>
                  <a:srgbClr val="FFFFFF"/>
                </a:solidFill>
                <a:ea typeface="Helvetica" charset="0"/>
                <a:cs typeface="Arial" panose="020B0604020202020204" pitchFamily="34" charset="0"/>
                <a:sym typeface="Gill Sans" charset="0"/>
              </a:rPr>
              <a:t>/</a:t>
            </a:r>
            <a:r>
              <a:rPr lang="en-US" b="1" kern="0" err="1">
                <a:solidFill>
                  <a:srgbClr val="FFFFFF"/>
                </a:solidFill>
                <a:ea typeface="Helvetica" charset="0"/>
                <a:cs typeface="Arial" panose="020B0604020202020204" pitchFamily="34" charset="0"/>
                <a:sym typeface="Gill Sans" charset="0"/>
              </a:rPr>
              <a:t>exercice</a:t>
            </a:r>
            <a:r>
              <a:rPr lang="en-US" b="1" kern="0">
                <a:solidFill>
                  <a:srgbClr val="FFFFFF"/>
                </a:solidFill>
                <a:ea typeface="Helvetica" charset="0"/>
                <a:cs typeface="Arial" panose="020B0604020202020204" pitchFamily="34" charset="0"/>
                <a:sym typeface="Gill Sans" charset="0"/>
              </a:rPr>
              <a:t> physique</a:t>
            </a:r>
          </a:p>
        </p:txBody>
      </p:sp>
    </p:spTree>
    <p:extLst>
      <p:ext uri="{BB962C8B-B14F-4D97-AF65-F5344CB8AC3E}">
        <p14:creationId xmlns:p14="http://schemas.microsoft.com/office/powerpoint/2010/main" val="336653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AB2813D-9DE1-4BFC-873E-98FC67C8EF70}"/>
              </a:ext>
            </a:extLst>
          </p:cNvPr>
          <p:cNvPicPr>
            <a:picLocks noChangeAspect="1"/>
          </p:cNvPicPr>
          <p:nvPr/>
        </p:nvPicPr>
        <p:blipFill>
          <a:blip r:embed="rId2"/>
          <a:stretch>
            <a:fillRect/>
          </a:stretch>
        </p:blipFill>
        <p:spPr>
          <a:xfrm>
            <a:off x="2949277" y="881389"/>
            <a:ext cx="5063351" cy="4926167"/>
          </a:xfrm>
          <a:prstGeom prst="rect">
            <a:avLst/>
          </a:prstGeom>
          <a:effectLst>
            <a:outerShdw blurRad="482600" dist="38100" algn="l" rotWithShape="0">
              <a:prstClr val="black">
                <a:alpha val="40000"/>
              </a:prstClr>
            </a:outerShdw>
          </a:effectLst>
        </p:spPr>
      </p:pic>
      <p:sp>
        <p:nvSpPr>
          <p:cNvPr id="4" name="Text Placeholder 1">
            <a:extLst>
              <a:ext uri="{FF2B5EF4-FFF2-40B4-BE49-F238E27FC236}">
                <a16:creationId xmlns:a16="http://schemas.microsoft.com/office/drawing/2014/main" id="{D9F43D66-6F5E-48FD-B0AD-ED24B2DDA1C5}"/>
              </a:ext>
            </a:extLst>
          </p:cNvPr>
          <p:cNvSpPr txBox="1">
            <a:spLocks/>
          </p:cNvSpPr>
          <p:nvPr/>
        </p:nvSpPr>
        <p:spPr>
          <a:xfrm>
            <a:off x="255350" y="229327"/>
            <a:ext cx="7631350" cy="771525"/>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latin typeface="+mj-lt"/>
              </a:rPr>
              <a:t>Domaines</a:t>
            </a:r>
            <a:r>
              <a:rPr lang="en-US" sz="3200">
                <a:latin typeface="+mj-lt"/>
              </a:rPr>
              <a:t> </a:t>
            </a:r>
            <a:r>
              <a:rPr lang="en-US" sz="3200" err="1">
                <a:latin typeface="+mj-lt"/>
              </a:rPr>
              <a:t>d’application</a:t>
            </a:r>
            <a:r>
              <a:rPr lang="en-US" sz="3200">
                <a:latin typeface="+mj-lt"/>
              </a:rPr>
              <a:t> des </a:t>
            </a:r>
            <a:r>
              <a:rPr lang="en-US" sz="3200" err="1">
                <a:latin typeface="+mj-lt"/>
              </a:rPr>
              <a:t>orthèses</a:t>
            </a:r>
            <a:endParaRPr lang="en-US" sz="3200">
              <a:latin typeface="+mj-lt"/>
            </a:endParaRPr>
          </a:p>
        </p:txBody>
      </p:sp>
      <p:sp>
        <p:nvSpPr>
          <p:cNvPr id="6" name="TextBox 8">
            <a:extLst>
              <a:ext uri="{FF2B5EF4-FFF2-40B4-BE49-F238E27FC236}">
                <a16:creationId xmlns:a16="http://schemas.microsoft.com/office/drawing/2014/main" id="{794A6C4D-54F1-49FF-88D1-A240955446D4}"/>
              </a:ext>
            </a:extLst>
          </p:cNvPr>
          <p:cNvSpPr txBox="1"/>
          <p:nvPr/>
        </p:nvSpPr>
        <p:spPr>
          <a:xfrm flipH="1">
            <a:off x="8712367" y="3414414"/>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a:t>Main</a:t>
            </a:r>
          </a:p>
        </p:txBody>
      </p:sp>
      <p:sp>
        <p:nvSpPr>
          <p:cNvPr id="7" name="TextBox 8">
            <a:extLst>
              <a:ext uri="{FF2B5EF4-FFF2-40B4-BE49-F238E27FC236}">
                <a16:creationId xmlns:a16="http://schemas.microsoft.com/office/drawing/2014/main" id="{524F8EAD-E421-44D8-B90D-5AD85C94BE5C}"/>
              </a:ext>
            </a:extLst>
          </p:cNvPr>
          <p:cNvSpPr txBox="1"/>
          <p:nvPr/>
        </p:nvSpPr>
        <p:spPr>
          <a:xfrm flipH="1">
            <a:off x="8712367" y="3073043"/>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Poignet</a:t>
            </a:r>
            <a:endParaRPr lang="en-US"/>
          </a:p>
        </p:txBody>
      </p:sp>
      <p:sp>
        <p:nvSpPr>
          <p:cNvPr id="8" name="TextBox 8">
            <a:extLst>
              <a:ext uri="{FF2B5EF4-FFF2-40B4-BE49-F238E27FC236}">
                <a16:creationId xmlns:a16="http://schemas.microsoft.com/office/drawing/2014/main" id="{CFD8278C-FD13-4124-9848-FB5FB82C0B2C}"/>
              </a:ext>
            </a:extLst>
          </p:cNvPr>
          <p:cNvSpPr txBox="1"/>
          <p:nvPr/>
        </p:nvSpPr>
        <p:spPr>
          <a:xfrm flipH="1">
            <a:off x="435561" y="1935926"/>
            <a:ext cx="1472230" cy="544830"/>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Colonne</a:t>
            </a:r>
            <a:r>
              <a:rPr lang="en-US"/>
              <a:t> </a:t>
            </a:r>
            <a:r>
              <a:rPr lang="en-US" err="1"/>
              <a:t>vertébrale</a:t>
            </a:r>
            <a:endParaRPr lang="en-US"/>
          </a:p>
        </p:txBody>
      </p:sp>
      <p:sp>
        <p:nvSpPr>
          <p:cNvPr id="9" name="TextBox 8">
            <a:extLst>
              <a:ext uri="{FF2B5EF4-FFF2-40B4-BE49-F238E27FC236}">
                <a16:creationId xmlns:a16="http://schemas.microsoft.com/office/drawing/2014/main" id="{DBBA8D88-AD47-4844-833B-70091567B178}"/>
              </a:ext>
            </a:extLst>
          </p:cNvPr>
          <p:cNvSpPr txBox="1"/>
          <p:nvPr/>
        </p:nvSpPr>
        <p:spPr>
          <a:xfrm flipH="1">
            <a:off x="8712367" y="5125455"/>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Cheville</a:t>
            </a:r>
            <a:endParaRPr lang="en-US"/>
          </a:p>
        </p:txBody>
      </p:sp>
      <p:sp>
        <p:nvSpPr>
          <p:cNvPr id="10" name="TextBox 8">
            <a:extLst>
              <a:ext uri="{FF2B5EF4-FFF2-40B4-BE49-F238E27FC236}">
                <a16:creationId xmlns:a16="http://schemas.microsoft.com/office/drawing/2014/main" id="{E789DD61-2D14-4E3D-9978-8799F4444FB1}"/>
              </a:ext>
            </a:extLst>
          </p:cNvPr>
          <p:cNvSpPr txBox="1"/>
          <p:nvPr/>
        </p:nvSpPr>
        <p:spPr>
          <a:xfrm flipH="1">
            <a:off x="8712367" y="5457554"/>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a:t>Pied</a:t>
            </a:r>
          </a:p>
        </p:txBody>
      </p:sp>
      <p:sp>
        <p:nvSpPr>
          <p:cNvPr id="11" name="TextBox 8">
            <a:extLst>
              <a:ext uri="{FF2B5EF4-FFF2-40B4-BE49-F238E27FC236}">
                <a16:creationId xmlns:a16="http://schemas.microsoft.com/office/drawing/2014/main" id="{E49D7837-F57B-412F-9529-ED06B99F9B0F}"/>
              </a:ext>
            </a:extLst>
          </p:cNvPr>
          <p:cNvSpPr txBox="1"/>
          <p:nvPr/>
        </p:nvSpPr>
        <p:spPr>
          <a:xfrm flipH="1">
            <a:off x="8712367" y="4143282"/>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Genou</a:t>
            </a:r>
            <a:endParaRPr lang="en-US"/>
          </a:p>
        </p:txBody>
      </p:sp>
      <p:sp>
        <p:nvSpPr>
          <p:cNvPr id="12" name="TextBox 8">
            <a:extLst>
              <a:ext uri="{FF2B5EF4-FFF2-40B4-BE49-F238E27FC236}">
                <a16:creationId xmlns:a16="http://schemas.microsoft.com/office/drawing/2014/main" id="{6E173695-420D-4B09-A7BB-7817809ED0B0}"/>
              </a:ext>
            </a:extLst>
          </p:cNvPr>
          <p:cNvSpPr txBox="1"/>
          <p:nvPr/>
        </p:nvSpPr>
        <p:spPr>
          <a:xfrm flipH="1">
            <a:off x="8712367" y="2489181"/>
            <a:ext cx="1472230" cy="272415"/>
          </a:xfrm>
          <a:prstGeom prst="round2DiagRect">
            <a:avLst/>
          </a:prstGeom>
          <a:solidFill>
            <a:schemeClr val="bg2">
              <a:lumMod val="40000"/>
              <a:lumOff val="60000"/>
            </a:schemeClr>
          </a:solidFill>
          <a:ln w="22225">
            <a:solidFill>
              <a:srgbClr val="FFCD00"/>
            </a:solidFill>
          </a:ln>
          <a:effectLst>
            <a:outerShdw blurRad="50800" dist="38100" dir="5400000" algn="t" rotWithShape="0">
              <a:prstClr val="black">
                <a:alpha val="40000"/>
              </a:prstClr>
            </a:outerShdw>
          </a:effectLst>
        </p:spPr>
        <p:txBody>
          <a:bodyPr wrap="square" lIns="0" tIns="0" rIns="0" bIns="0" rtlCol="0" anchor="ctr" anchorCtr="1">
            <a:spAutoFit/>
          </a:bodyPr>
          <a:lstStyle>
            <a:defPPr>
              <a:defRPr lang="en-US"/>
            </a:defPPr>
            <a:lvl1pPr>
              <a:defRPr sz="1600">
                <a:solidFill>
                  <a:schemeClr val="bg2"/>
                </a:solidFill>
              </a:defRPr>
            </a:lvl1pPr>
          </a:lstStyle>
          <a:p>
            <a:r>
              <a:rPr lang="en-US" err="1"/>
              <a:t>Coude</a:t>
            </a:r>
            <a:r>
              <a:rPr lang="en-US"/>
              <a:t>/Bras</a:t>
            </a:r>
          </a:p>
        </p:txBody>
      </p:sp>
      <p:cxnSp>
        <p:nvCxnSpPr>
          <p:cNvPr id="22" name="Gerade Verbindung mit Pfeil 21">
            <a:extLst>
              <a:ext uri="{FF2B5EF4-FFF2-40B4-BE49-F238E27FC236}">
                <a16:creationId xmlns:a16="http://schemas.microsoft.com/office/drawing/2014/main" id="{109F4934-9268-4FE2-ADCF-AE84C46FE92C}"/>
              </a:ext>
            </a:extLst>
          </p:cNvPr>
          <p:cNvCxnSpPr>
            <a:cxnSpLocks/>
          </p:cNvCxnSpPr>
          <p:nvPr/>
        </p:nvCxnSpPr>
        <p:spPr>
          <a:xfrm flipH="1">
            <a:off x="2018370" y="2207941"/>
            <a:ext cx="3133493"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C53819D-23FB-4247-998B-27B51ACDCEB4}"/>
              </a:ext>
            </a:extLst>
          </p:cNvPr>
          <p:cNvCxnSpPr>
            <a:cxnSpLocks/>
          </p:cNvCxnSpPr>
          <p:nvPr/>
        </p:nvCxnSpPr>
        <p:spPr>
          <a:xfrm>
            <a:off x="5865541" y="2639121"/>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27135673-65D6-4ABC-9BB0-52E4FE2C82D6}"/>
              </a:ext>
            </a:extLst>
          </p:cNvPr>
          <p:cNvCxnSpPr>
            <a:cxnSpLocks/>
          </p:cNvCxnSpPr>
          <p:nvPr/>
        </p:nvCxnSpPr>
        <p:spPr>
          <a:xfrm>
            <a:off x="5865541" y="3237570"/>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138F67B9-54BF-4A3E-A1A9-2C3895E5DF67}"/>
              </a:ext>
            </a:extLst>
          </p:cNvPr>
          <p:cNvCxnSpPr>
            <a:cxnSpLocks/>
          </p:cNvCxnSpPr>
          <p:nvPr/>
        </p:nvCxnSpPr>
        <p:spPr>
          <a:xfrm>
            <a:off x="5865541" y="3534935"/>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75B2FE95-F351-47D8-8F56-3353F0BCAE88}"/>
              </a:ext>
            </a:extLst>
          </p:cNvPr>
          <p:cNvCxnSpPr>
            <a:cxnSpLocks/>
          </p:cNvCxnSpPr>
          <p:nvPr/>
        </p:nvCxnSpPr>
        <p:spPr>
          <a:xfrm>
            <a:off x="5865541" y="4300468"/>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4490BF99-C1A0-4656-A28B-15A34BF7D9DB}"/>
              </a:ext>
            </a:extLst>
          </p:cNvPr>
          <p:cNvCxnSpPr>
            <a:cxnSpLocks/>
          </p:cNvCxnSpPr>
          <p:nvPr/>
        </p:nvCxnSpPr>
        <p:spPr>
          <a:xfrm>
            <a:off x="5865541" y="5278056"/>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CA7A5826-C86A-484E-901C-BD123D778DFF}"/>
              </a:ext>
            </a:extLst>
          </p:cNvPr>
          <p:cNvCxnSpPr>
            <a:cxnSpLocks/>
          </p:cNvCxnSpPr>
          <p:nvPr/>
        </p:nvCxnSpPr>
        <p:spPr>
          <a:xfrm>
            <a:off x="5850676" y="5497362"/>
            <a:ext cx="2631689"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19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50209_3M_PPTTemplate_v7">
  <a:themeElements>
    <a:clrScheme name="TRIFECTA 3 LtGrn_Grn_LtBlue-A">
      <a:dk1>
        <a:sysClr val="windowText" lastClr="000000"/>
      </a:dk1>
      <a:lt1>
        <a:srgbClr val="FFFFFF"/>
      </a:lt1>
      <a:dk2>
        <a:srgbClr val="A8A8A8"/>
      </a:dk2>
      <a:lt2>
        <a:srgbClr val="595959"/>
      </a:lt2>
      <a:accent1>
        <a:srgbClr val="AAE600"/>
      </a:accent1>
      <a:accent2>
        <a:srgbClr val="00B432"/>
      </a:accent2>
      <a:accent3>
        <a:srgbClr val="00C8E6"/>
      </a:accent3>
      <a:accent4>
        <a:srgbClr val="005A18"/>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IFECTA 3 LtGrn_Grn_LtBlue-A">
    <a:dk1>
      <a:sysClr val="windowText" lastClr="000000"/>
    </a:dk1>
    <a:lt1>
      <a:srgbClr val="FFFFFF"/>
    </a:lt1>
    <a:dk2>
      <a:srgbClr val="A8A8A8"/>
    </a:dk2>
    <a:lt2>
      <a:srgbClr val="595959"/>
    </a:lt2>
    <a:accent1>
      <a:srgbClr val="AAE600"/>
    </a:accent1>
    <a:accent2>
      <a:srgbClr val="00B432"/>
    </a:accent2>
    <a:accent3>
      <a:srgbClr val="00C8E6"/>
    </a:accent3>
    <a:accent4>
      <a:srgbClr val="005A18"/>
    </a:accent4>
    <a:accent5>
      <a:srgbClr val="D2D2D2"/>
    </a:accent5>
    <a:accent6>
      <a:srgbClr val="FF0000"/>
    </a:accent6>
    <a:hlink>
      <a:srgbClr val="0563C1"/>
    </a:hlink>
    <a:folHlink>
      <a:srgbClr val="1E4E7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F05B77131158448A8CCFB7A1108C72" ma:contentTypeVersion="13" ma:contentTypeDescription="Crée un document." ma:contentTypeScope="" ma:versionID="7bd186c91c182399a6d7370bc7bef0fb">
  <xsd:schema xmlns:xsd="http://www.w3.org/2001/XMLSchema" xmlns:xs="http://www.w3.org/2001/XMLSchema" xmlns:p="http://schemas.microsoft.com/office/2006/metadata/properties" xmlns:ns2="f9114189-b156-4ac0-84fc-68dd18e86da1" xmlns:ns3="948bc6c3-6e93-4e4a-a983-15a36b6429d5" targetNamespace="http://schemas.microsoft.com/office/2006/metadata/properties" ma:root="true" ma:fieldsID="9b9579357dfb48b956d1247b65ed386e" ns2:_="" ns3:_="">
    <xsd:import namespace="f9114189-b156-4ac0-84fc-68dd18e86da1"/>
    <xsd:import namespace="948bc6c3-6e93-4e4a-a983-15a36b6429d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2:Datu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14189-b156-4ac0-84fc-68dd18e86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um" ma:index="20" nillable="true" ma:displayName="Datum" ma:format="DateOnly" ma:internalName="Datum">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48bc6c3-6e93-4e4a-a983-15a36b6429d5"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um xmlns="f9114189-b156-4ac0-84fc-68dd18e86da1" xsi:nil="true"/>
  </documentManagement>
</p:properties>
</file>

<file path=customXml/itemProps1.xml><?xml version="1.0" encoding="utf-8"?>
<ds:datastoreItem xmlns:ds="http://schemas.openxmlformats.org/officeDocument/2006/customXml" ds:itemID="{3B2C7E5D-F5D6-4A0D-8153-BE3BF2BDF833}">
  <ds:schemaRefs>
    <ds:schemaRef ds:uri="http://schemas.microsoft.com/sharepoint/v3/contenttype/forms"/>
  </ds:schemaRefs>
</ds:datastoreItem>
</file>

<file path=customXml/itemProps2.xml><?xml version="1.0" encoding="utf-8"?>
<ds:datastoreItem xmlns:ds="http://schemas.openxmlformats.org/officeDocument/2006/customXml" ds:itemID="{6320BEA4-60B3-409B-9C48-6995F3DB9244}">
  <ds:schemaRefs>
    <ds:schemaRef ds:uri="948bc6c3-6e93-4e4a-a983-15a36b6429d5"/>
    <ds:schemaRef ds:uri="f9114189-b156-4ac0-84fc-68dd18e86d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83B972-E3AC-4C32-B861-C8196515DF81}">
  <ds:schemaRefs>
    <ds:schemaRef ds:uri="f9114189-b156-4ac0-84fc-68dd18e86da1"/>
    <ds:schemaRef ds:uri="http://schemas.microsoft.com/office/infopath/2007/PartnerControls"/>
    <ds:schemaRef ds:uri="http://purl.org/dc/terms/"/>
    <ds:schemaRef ds:uri="http://schemas.microsoft.com/office/2006/documentManagement/types"/>
    <ds:schemaRef ds:uri="http://purl.org/dc/elements/1.1/"/>
    <ds:schemaRef ds:uri="948bc6c3-6e93-4e4a-a983-15a36b6429d5"/>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36</TotalTime>
  <Words>4971</Words>
  <Application>Microsoft Office PowerPoint</Application>
  <PresentationFormat>Widescreen</PresentationFormat>
  <Paragraphs>955</Paragraphs>
  <Slides>79</Slides>
  <Notes>40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3M Circular TT Bold</vt:lpstr>
      <vt:lpstr>3M Circular TT Book</vt:lpstr>
      <vt:lpstr>Arial</vt:lpstr>
      <vt:lpstr>Calibri</vt:lpstr>
      <vt:lpstr>Courier New</vt:lpstr>
      <vt:lpstr>Wingdings</vt:lpstr>
      <vt:lpstr>150209_3M_PPTTemplate_v7</vt:lpstr>
      <vt:lpstr>FUTURO™ Training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FUTURO™ Training</dc:title>
  <dc:creator>Elke Satta</dc:creator>
  <cp:lastModifiedBy>Isabelle Dormal</cp:lastModifiedBy>
  <cp:revision>7</cp:revision>
  <cp:lastPrinted>2020-01-16T12:26:40Z</cp:lastPrinted>
  <dcterms:created xsi:type="dcterms:W3CDTF">2019-11-20T14:38:13Z</dcterms:created>
  <dcterms:modified xsi:type="dcterms:W3CDTF">2020-07-09T13:08:29Z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0x0101001CF05B77131158448A8CCFB7A1108C72</vt:lpwstr>
  </property>
</Properties>
</file>