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31" r:id="rId5"/>
    <p:sldMasterId id="2147483768" r:id="rId6"/>
  </p:sldMasterIdLst>
  <p:notesMasterIdLst>
    <p:notesMasterId r:id="rId38"/>
  </p:notesMasterIdLst>
  <p:sldIdLst>
    <p:sldId id="2003" r:id="rId7"/>
    <p:sldId id="4176" r:id="rId8"/>
    <p:sldId id="4182" r:id="rId9"/>
    <p:sldId id="1980" r:id="rId10"/>
    <p:sldId id="1929" r:id="rId11"/>
    <p:sldId id="2002" r:id="rId12"/>
    <p:sldId id="4190" r:id="rId13"/>
    <p:sldId id="1896" r:id="rId14"/>
    <p:sldId id="1879" r:id="rId15"/>
    <p:sldId id="1993" r:id="rId16"/>
    <p:sldId id="4128" r:id="rId17"/>
    <p:sldId id="4146" r:id="rId18"/>
    <p:sldId id="4191" r:id="rId19"/>
    <p:sldId id="4196" r:id="rId20"/>
    <p:sldId id="4197" r:id="rId21"/>
    <p:sldId id="4193" r:id="rId22"/>
    <p:sldId id="4186" r:id="rId23"/>
    <p:sldId id="4199" r:id="rId24"/>
    <p:sldId id="4203" r:id="rId25"/>
    <p:sldId id="4135" r:id="rId26"/>
    <p:sldId id="4192" r:id="rId27"/>
    <p:sldId id="4173" r:id="rId28"/>
    <p:sldId id="4177" r:id="rId29"/>
    <p:sldId id="4145" r:id="rId30"/>
    <p:sldId id="4180" r:id="rId31"/>
    <p:sldId id="4188" r:id="rId32"/>
    <p:sldId id="4200" r:id="rId33"/>
    <p:sldId id="4183" r:id="rId34"/>
    <p:sldId id="4204" r:id="rId35"/>
    <p:sldId id="1997" r:id="rId36"/>
    <p:sldId id="4201"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line Bogdan" initials="JB" lastIdx="3" clrIdx="0">
    <p:extLst>
      <p:ext uri="{19B8F6BF-5375-455C-9EA6-DF929625EA0E}">
        <p15:presenceInfo xmlns:p15="http://schemas.microsoft.com/office/powerpoint/2012/main" userId="S::us282111@mmm.com::6884fc0e-d45a-45c6-9105-70417845f329" providerId="AD"/>
      </p:ext>
    </p:extLst>
  </p:cmAuthor>
  <p:cmAuthor id="2" name="Sinan Yordem" initials="SY" lastIdx="5" clrIdx="1">
    <p:extLst>
      <p:ext uri="{19B8F6BF-5375-455C-9EA6-DF929625EA0E}">
        <p15:presenceInfo xmlns:p15="http://schemas.microsoft.com/office/powerpoint/2012/main" userId="S::a3514zz@mmm.com::116f1e41-3a1f-46fc-9632-4462c1ceca08" providerId="AD"/>
      </p:ext>
    </p:extLst>
  </p:cmAuthor>
  <p:cmAuthor id="3" name="Andrew Baussan" initials="AB" lastIdx="1" clrIdx="2">
    <p:extLst>
      <p:ext uri="{19B8F6BF-5375-455C-9EA6-DF929625EA0E}">
        <p15:presenceInfo xmlns:p15="http://schemas.microsoft.com/office/powerpoint/2012/main" userId="S::a4px5zz@mmm.com::d29df2e1-5ece-4645-a595-adde8851dd67" providerId="AD"/>
      </p:ext>
    </p:extLst>
  </p:cmAuthor>
  <p:cmAuthor id="4" name="Kris Hansen" initials="KH" lastIdx="5" clrIdx="3">
    <p:extLst>
      <p:ext uri="{19B8F6BF-5375-455C-9EA6-DF929625EA0E}">
        <p15:presenceInfo xmlns:p15="http://schemas.microsoft.com/office/powerpoint/2012/main" userId="S::us330395@mmm.com::cb000786-7a23-4774-84b4-850dbb64cd56" providerId="AD"/>
      </p:ext>
    </p:extLst>
  </p:cmAuthor>
  <p:cmAuthor id="5" name="Author" initials="A" lastIdx="1"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00"/>
    <a:srgbClr val="FFCC00"/>
    <a:srgbClr val="00BCE7"/>
    <a:srgbClr val="CCFF33"/>
    <a:srgbClr val="33CC33"/>
    <a:srgbClr val="FF5050"/>
    <a:srgbClr val="FFFF66"/>
    <a:srgbClr val="00CC6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F8AD3-2B8D-0A34-D1ED-EE9474E3E8E5}" v="22" dt="2020-01-29T05:28:11.939"/>
    <p1510:client id="{DB8B9C72-D09E-FCB1-53A0-9007AF49478D}" v="1" dt="2020-01-29T05:10:59.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E9645D-486B-1340-A8B7-DEA6A63EEDFB}"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21F925-7063-3E43-B821-FE3ADB1ED035}" type="slidenum">
              <a:rPr lang="en-US" smtClean="0"/>
              <a:t>‹#›</a:t>
            </a:fld>
            <a:endParaRPr lang="en-US"/>
          </a:p>
        </p:txBody>
      </p:sp>
    </p:spTree>
    <p:extLst>
      <p:ext uri="{BB962C8B-B14F-4D97-AF65-F5344CB8AC3E}">
        <p14:creationId xmlns:p14="http://schemas.microsoft.com/office/powerpoint/2010/main" val="14229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fety.fhwa.dot.gov/ped_bike/step/docs/TechSheet_RoadDiet_508%20compliant.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safety.fhwa.dot.gov/ped_bike/step/docs/TechSheet_VizEnhancemt_508compliant.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hsa.org/sites/default/files/2019-02/FINAL_Pedestrians19.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ty.fhwa.dot.gov/ped_bike/step/docs/TechSheet_RoadDiet_508%20compliant.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afety.fhwa.dot.gov/ped_bike/step/docs/TechSheet_VizEnhancemt_508complian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TSD Mission Statement</a:t>
            </a:r>
          </a:p>
        </p:txBody>
      </p:sp>
      <p:sp>
        <p:nvSpPr>
          <p:cNvPr id="4" name="Slide Number Placeholder 3"/>
          <p:cNvSpPr>
            <a:spLocks noGrp="1"/>
          </p:cNvSpPr>
          <p:nvPr>
            <p:ph type="sldNum" sz="quarter" idx="5"/>
          </p:nvPr>
        </p:nvSpPr>
        <p:spPr/>
        <p:txBody>
          <a:bodyPr/>
          <a:lstStyle/>
          <a:p>
            <a:fld id="{4D21F925-7063-3E43-B821-FE3ADB1ED035}" type="slidenum">
              <a:rPr lang="en-US" smtClean="0"/>
              <a:t>2</a:t>
            </a:fld>
            <a:endParaRPr lang="en-US"/>
          </a:p>
        </p:txBody>
      </p:sp>
    </p:spTree>
    <p:extLst>
      <p:ext uri="{BB962C8B-B14F-4D97-AF65-F5344CB8AC3E}">
        <p14:creationId xmlns:p14="http://schemas.microsoft.com/office/powerpoint/2010/main" val="2472410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Road diet reference: </a:t>
            </a:r>
            <a:r>
              <a:rPr lang="en-US">
                <a:hlinkClick r:id="rId3"/>
              </a:rPr>
              <a:t>https://safety.fhwa.dot.gov/ped_bike/step/docs/TechSheet_RoadDiet_508%20compliant.pdf</a:t>
            </a:r>
          </a:p>
          <a:p>
            <a:r>
              <a:rPr lang="en-US"/>
              <a:t>Crosswalk visibility reference: </a:t>
            </a:r>
            <a:r>
              <a:rPr lang="en-US">
                <a:hlinkClick r:id="rId4"/>
              </a:rPr>
              <a:t>https://safety.fhwa.dot.gov/ped_bike/step/docs/TechSheet_VizEnhancemt_508compliant.pdf</a:t>
            </a:r>
            <a:endParaRPr lang="en-US"/>
          </a:p>
        </p:txBody>
      </p:sp>
      <p:sp>
        <p:nvSpPr>
          <p:cNvPr id="4" name="Slide Number Placeholder 3"/>
          <p:cNvSpPr>
            <a:spLocks noGrp="1"/>
          </p:cNvSpPr>
          <p:nvPr>
            <p:ph type="sldNum" sz="quarter" idx="5"/>
          </p:nvPr>
        </p:nvSpPr>
        <p:spPr/>
        <p:txBody>
          <a:bodyPr/>
          <a:lstStyle/>
          <a:p>
            <a:fld id="{4D21F925-7063-3E43-B821-FE3ADB1ED035}" type="slidenum">
              <a:rPr lang="en-US" smtClean="0"/>
              <a:t>18</a:t>
            </a:fld>
            <a:endParaRPr lang="en-US"/>
          </a:p>
        </p:txBody>
      </p:sp>
    </p:spTree>
    <p:extLst>
      <p:ext uri="{BB962C8B-B14F-4D97-AF65-F5344CB8AC3E}">
        <p14:creationId xmlns:p14="http://schemas.microsoft.com/office/powerpoint/2010/main" val="78773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1F925-7063-3E43-B821-FE3ADB1ED035}" type="slidenum">
              <a:rPr lang="en-US" smtClean="0"/>
              <a:t>29</a:t>
            </a:fld>
            <a:endParaRPr lang="en-US"/>
          </a:p>
        </p:txBody>
      </p:sp>
    </p:spTree>
    <p:extLst>
      <p:ext uri="{BB962C8B-B14F-4D97-AF65-F5344CB8AC3E}">
        <p14:creationId xmlns:p14="http://schemas.microsoft.com/office/powerpoint/2010/main" val="376589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3M has been applying Science to Life to solve transportation safety challenges over the last 80 years</a:t>
            </a:r>
          </a:p>
          <a:p>
            <a:endParaRPr lang="en-US"/>
          </a:p>
          <a:p>
            <a:pPr marL="171450" indent="-171450">
              <a:buFont typeface="Arial" panose="020B0604020202020204" pitchFamily="34" charset="0"/>
              <a:buChar char="•"/>
            </a:pPr>
            <a:r>
              <a:rPr lang="en-US"/>
              <a:t>Reflective technology was applied to road markings after we invented the first fully-reflective traffic sign in 1939 to improve marking visibility at night</a:t>
            </a:r>
          </a:p>
          <a:p>
            <a:pPr marL="171450" indent="-171450">
              <a:buFont typeface="Arial" panose="020B0604020202020204" pitchFamily="34" charset="0"/>
              <a:buChar char="•"/>
            </a:pPr>
            <a:r>
              <a:rPr lang="en-US"/>
              <a:t>In the mid 90’s contrast markings were developed to improve visibility of markings on light colored surfaces like concrete</a:t>
            </a:r>
          </a:p>
          <a:p>
            <a:pPr marL="171450" indent="-171450">
              <a:buFont typeface="Arial" panose="020B0604020202020204" pitchFamily="34" charset="0"/>
              <a:buChar char="•"/>
            </a:pPr>
            <a:r>
              <a:rPr lang="en-US"/>
              <a:t>More recently, we’ve applied 3M science to solve another key transportation safety challenge: pavement marking visibility at night in the rain </a:t>
            </a:r>
          </a:p>
          <a:p>
            <a:pPr marL="0" indent="0">
              <a:buFont typeface="Arial" panose="020B0604020202020204" pitchFamily="34" charset="0"/>
              <a:buNone/>
            </a:pPr>
            <a:endParaRPr lang="en-US"/>
          </a:p>
          <a:p>
            <a:pPr marL="0" indent="0">
              <a:buFont typeface="Arial" panose="020B0604020202020204" pitchFamily="34" charset="0"/>
              <a:buNone/>
            </a:pPr>
            <a:r>
              <a:rPr lang="en-US"/>
              <a:t>3M has been and will continue to be focused on solving the most pressing transportation safety related challenges for the foreseeable future</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202044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3M Circular TT Book"/>
                <a:ea typeface="+mn-ea"/>
                <a:cs typeface="+mn-cs"/>
              </a:rPr>
              <a:t>Ripley, D.A, Howard R. Green Company, ITE AB04H313, Quantifying the Safety Benefits of Traffic Control Devices—Benefit-Cost Analysis of Traffic Sign Upgrades, 2005 Mid-Continent Transportation Research Symposium Proceedings.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3MCircularTT-Book" panose="020B0604020101020102" pitchFamily="34" charset="0"/>
                <a:ea typeface="+mn-ea"/>
                <a:cs typeface="+mn-cs"/>
              </a:rPr>
              <a:t>Assessment of the Durability of Wet Night Visible Pavement Markings: Wet Visibility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3MCircularTT-Book" panose="020B0604020101020102" pitchFamily="34" charset="0"/>
                <a:ea typeface="+mn-ea"/>
                <a:cs typeface="+mn-cs"/>
              </a:rPr>
              <a:t>Project Phase IV; Virginia Tech Transportation Institute</a:t>
            </a:r>
            <a:endParaRPr kumimoji="0" lang="en-US" sz="2000" b="0" i="0" u="none" strike="noStrike" kern="1200" cap="none" spc="0" normalizeH="0" baseline="0" noProof="0">
              <a:ln>
                <a:noFill/>
              </a:ln>
              <a:effectLst/>
              <a:uLnTx/>
              <a:uFillTx/>
              <a:latin typeface="3M Circular TT Book"/>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ysClr val="windowText" lastClr="000000"/>
                </a:solidFill>
              </a:rPr>
              <a:t>Safety Effects of Wet-Weather Pavement Markings: </a:t>
            </a:r>
            <a:r>
              <a:rPr lang="en-US" sz="800">
                <a:solidFill>
                  <a:sysClr val="windowText" lastClr="000000"/>
                </a:solidFill>
              </a:rPr>
              <a:t>TRB 19-04199</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3MCircularTT-Book" panose="020B0604020101020102" pitchFamily="34" charset="0"/>
                <a:ea typeface="+mn-ea"/>
                <a:cs typeface="+mn-cs"/>
              </a:rPr>
              <a:t>Source: https://www.ncbi.nlm.nih.gov/pubmed/22974680</a:t>
            </a:r>
            <a:endParaRPr kumimoji="0" lang="en-US" sz="2400" b="0" i="0" u="none" strike="noStrike" kern="1200" cap="none" spc="0" normalizeH="0" baseline="0" noProof="0">
              <a:ln>
                <a:noFill/>
              </a:ln>
              <a:effectLst/>
              <a:uLnTx/>
              <a:uFillTx/>
              <a:latin typeface="3M Circular TT Book"/>
              <a:ea typeface="+mn-ea"/>
              <a:cs typeface="+mn-cs"/>
            </a:endParaRPr>
          </a:p>
          <a:p>
            <a:endParaRPr lang="en-US"/>
          </a:p>
        </p:txBody>
      </p:sp>
      <p:sp>
        <p:nvSpPr>
          <p:cNvPr id="4" name="Slide Number Placeholder 3"/>
          <p:cNvSpPr>
            <a:spLocks noGrp="1"/>
          </p:cNvSpPr>
          <p:nvPr>
            <p:ph type="sldNum" sz="quarter" idx="5"/>
          </p:nvPr>
        </p:nvSpPr>
        <p:spPr/>
        <p:txBody>
          <a:bodyPr/>
          <a:lstStyle/>
          <a:p>
            <a:fld id="{4D21F925-7063-3E43-B821-FE3ADB1ED035}" type="slidenum">
              <a:rPr lang="en-US" smtClean="0"/>
              <a:t>7</a:t>
            </a:fld>
            <a:endParaRPr lang="en-US"/>
          </a:p>
        </p:txBody>
      </p:sp>
    </p:spTree>
    <p:extLst>
      <p:ext uri="{BB962C8B-B14F-4D97-AF65-F5344CB8AC3E}">
        <p14:creationId xmlns:p14="http://schemas.microsoft.com/office/powerpoint/2010/main" val="901021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3M Circular TT Bold"/>
                <a:ea typeface="+mn-ea"/>
                <a:cs typeface="+mn-cs"/>
              </a:rPr>
              <a:t>Industry is on the cusp of a change due to increased safety risk of road users, new technologies, regulations and business models</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a:ln>
                  <a:noFill/>
                </a:ln>
                <a:solidFill>
                  <a:prstClr val="black"/>
                </a:solidFill>
                <a:effectLst/>
                <a:uLnTx/>
                <a:uFillTx/>
                <a:latin typeface="3M Circular TT Book"/>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3359964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GHSA: </a:t>
            </a:r>
            <a:r>
              <a:rPr lang="en-US">
                <a:hlinkClick r:id="rId3"/>
              </a:rPr>
              <a:t>https://www.ghsa.org/sites/default/files/2019-02/FINAL_Pedestrians19.pdf</a:t>
            </a:r>
            <a:endParaRPr lang="en-US">
              <a:cs typeface="Calibri"/>
            </a:endParaRPr>
          </a:p>
        </p:txBody>
      </p:sp>
      <p:sp>
        <p:nvSpPr>
          <p:cNvPr id="4" name="Slide Number Placeholder 3"/>
          <p:cNvSpPr>
            <a:spLocks noGrp="1"/>
          </p:cNvSpPr>
          <p:nvPr>
            <p:ph type="sldNum" sz="quarter" idx="5"/>
          </p:nvPr>
        </p:nvSpPr>
        <p:spPr/>
        <p:txBody>
          <a:bodyPr/>
          <a:lstStyle/>
          <a:p>
            <a:fld id="{4D21F925-7063-3E43-B821-FE3ADB1ED035}" type="slidenum">
              <a:rPr lang="en-US" smtClean="0"/>
              <a:t>11</a:t>
            </a:fld>
            <a:endParaRPr lang="en-US"/>
          </a:p>
        </p:txBody>
      </p:sp>
    </p:spTree>
    <p:extLst>
      <p:ext uri="{BB962C8B-B14F-4D97-AF65-F5344CB8AC3E}">
        <p14:creationId xmlns:p14="http://schemas.microsoft.com/office/powerpoint/2010/main" val="16512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21F925-7063-3E43-B821-FE3ADB1ED035}" type="slidenum">
              <a:rPr lang="en-US" smtClean="0"/>
              <a:t>13</a:t>
            </a:fld>
            <a:endParaRPr lang="en-US"/>
          </a:p>
        </p:txBody>
      </p:sp>
    </p:spTree>
    <p:extLst>
      <p:ext uri="{BB962C8B-B14F-4D97-AF65-F5344CB8AC3E}">
        <p14:creationId xmlns:p14="http://schemas.microsoft.com/office/powerpoint/2010/main" val="124996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21F925-7063-3E43-B821-FE3ADB1ED035}" type="slidenum">
              <a:rPr lang="en-US" smtClean="0"/>
              <a:t>14</a:t>
            </a:fld>
            <a:endParaRPr lang="en-US"/>
          </a:p>
        </p:txBody>
      </p:sp>
    </p:spTree>
    <p:extLst>
      <p:ext uri="{BB962C8B-B14F-4D97-AF65-F5344CB8AC3E}">
        <p14:creationId xmlns:p14="http://schemas.microsoft.com/office/powerpoint/2010/main" val="308768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21F925-7063-3E43-B821-FE3ADB1ED035}" type="slidenum">
              <a:rPr lang="en-US" smtClean="0"/>
              <a:t>15</a:t>
            </a:fld>
            <a:endParaRPr lang="en-US"/>
          </a:p>
        </p:txBody>
      </p:sp>
    </p:spTree>
    <p:extLst>
      <p:ext uri="{BB962C8B-B14F-4D97-AF65-F5344CB8AC3E}">
        <p14:creationId xmlns:p14="http://schemas.microsoft.com/office/powerpoint/2010/main" val="3863559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Road diet reference: </a:t>
            </a:r>
            <a:r>
              <a:rPr lang="en-US">
                <a:hlinkClick r:id="rId3"/>
              </a:rPr>
              <a:t>https://safety.fhwa.dot.gov/ped_bike/step/docs/TechSheet_RoadDiet_508%20compliant.pdf</a:t>
            </a:r>
          </a:p>
          <a:p>
            <a:r>
              <a:rPr lang="en-US"/>
              <a:t>Crosswalk visibility reference: </a:t>
            </a:r>
            <a:r>
              <a:rPr lang="en-US">
                <a:hlinkClick r:id="rId4"/>
              </a:rPr>
              <a:t>https://safety.fhwa.dot.gov/ped_bike/step/docs/TechSheet_VizEnhancemt_508compliant.pdf</a:t>
            </a:r>
            <a:endParaRPr lang="en-US"/>
          </a:p>
        </p:txBody>
      </p:sp>
      <p:sp>
        <p:nvSpPr>
          <p:cNvPr id="4" name="Slide Number Placeholder 3"/>
          <p:cNvSpPr>
            <a:spLocks noGrp="1"/>
          </p:cNvSpPr>
          <p:nvPr>
            <p:ph type="sldNum" sz="quarter" idx="5"/>
          </p:nvPr>
        </p:nvSpPr>
        <p:spPr/>
        <p:txBody>
          <a:bodyPr/>
          <a:lstStyle/>
          <a:p>
            <a:fld id="{4D21F925-7063-3E43-B821-FE3ADB1ED035}" type="slidenum">
              <a:rPr lang="en-US" smtClean="0"/>
              <a:t>17</a:t>
            </a:fld>
            <a:endParaRPr lang="en-US"/>
          </a:p>
        </p:txBody>
      </p:sp>
    </p:spTree>
    <p:extLst>
      <p:ext uri="{BB962C8B-B14F-4D97-AF65-F5344CB8AC3E}">
        <p14:creationId xmlns:p14="http://schemas.microsoft.com/office/powerpoint/2010/main" val="2502169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9.vml"/><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23.vml"/><Relationship Id="rId5" Type="http://schemas.openxmlformats.org/officeDocument/2006/relationships/image" Target="../media/image2.emf"/><Relationship Id="rId4" Type="http://schemas.openxmlformats.org/officeDocument/2006/relationships/oleObject" Target="../embeddings/oleObject20.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24.vml"/><Relationship Id="rId5" Type="http://schemas.openxmlformats.org/officeDocument/2006/relationships/image" Target="../media/image2.emf"/><Relationship Id="rId4" Type="http://schemas.openxmlformats.org/officeDocument/2006/relationships/oleObject" Target="../embeddings/oleObject21.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25.vml"/><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vmlDrawing" Target="../drawings/vmlDrawing26.vml"/><Relationship Id="rId5" Type="http://schemas.openxmlformats.org/officeDocument/2006/relationships/image" Target="../media/image2.emf"/><Relationship Id="rId4" Type="http://schemas.openxmlformats.org/officeDocument/2006/relationships/oleObject" Target="../embeddings/oleObject2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vmlDrawing" Target="../drawings/vmlDrawing27.vml"/><Relationship Id="rId5" Type="http://schemas.openxmlformats.org/officeDocument/2006/relationships/image" Target="../media/image2.emf"/><Relationship Id="rId4" Type="http://schemas.openxmlformats.org/officeDocument/2006/relationships/oleObject" Target="../embeddings/oleObject24.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28.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image" Target="../media/image3.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30.vml"/><Relationship Id="rId5" Type="http://schemas.openxmlformats.org/officeDocument/2006/relationships/image" Target="../media/image2.emf"/><Relationship Id="rId4" Type="http://schemas.openxmlformats.org/officeDocument/2006/relationships/oleObject" Target="../embeddings/oleObject27.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1.vml"/><Relationship Id="rId5" Type="http://schemas.openxmlformats.org/officeDocument/2006/relationships/image" Target="../media/image2.emf"/><Relationship Id="rId4" Type="http://schemas.openxmlformats.org/officeDocument/2006/relationships/oleObject" Target="../embeddings/oleObject28.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2.vml"/><Relationship Id="rId5" Type="http://schemas.openxmlformats.org/officeDocument/2006/relationships/image" Target="../media/image2.emf"/><Relationship Id="rId4" Type="http://schemas.openxmlformats.org/officeDocument/2006/relationships/oleObject" Target="../embeddings/oleObject29.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3.vml"/><Relationship Id="rId5" Type="http://schemas.openxmlformats.org/officeDocument/2006/relationships/image" Target="../media/image2.emf"/><Relationship Id="rId4" Type="http://schemas.openxmlformats.org/officeDocument/2006/relationships/oleObject" Target="../embeddings/oleObject30.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4.vml"/><Relationship Id="rId5" Type="http://schemas.openxmlformats.org/officeDocument/2006/relationships/image" Target="../media/image2.emf"/><Relationship Id="rId4" Type="http://schemas.openxmlformats.org/officeDocument/2006/relationships/oleObject" Target="../embeddings/oleObject31.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5.vml"/><Relationship Id="rId5" Type="http://schemas.openxmlformats.org/officeDocument/2006/relationships/image" Target="../media/image2.emf"/><Relationship Id="rId4" Type="http://schemas.openxmlformats.org/officeDocument/2006/relationships/oleObject" Target="../embeddings/oleObject32.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6.vml"/><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7.vml"/><Relationship Id="rId5" Type="http://schemas.openxmlformats.org/officeDocument/2006/relationships/image" Target="../media/image2.emf"/><Relationship Id="rId4" Type="http://schemas.openxmlformats.org/officeDocument/2006/relationships/oleObject" Target="../embeddings/oleObject34.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8.vml"/><Relationship Id="rId5" Type="http://schemas.openxmlformats.org/officeDocument/2006/relationships/image" Target="../media/image2.emf"/><Relationship Id="rId4" Type="http://schemas.openxmlformats.org/officeDocument/2006/relationships/oleObject" Target="../embeddings/oleObject3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9.vml"/><Relationship Id="rId5" Type="http://schemas.openxmlformats.org/officeDocument/2006/relationships/image" Target="../media/image2.emf"/><Relationship Id="rId4" Type="http://schemas.openxmlformats.org/officeDocument/2006/relationships/oleObject" Target="../embeddings/oleObject3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40.vml"/><Relationship Id="rId5" Type="http://schemas.openxmlformats.org/officeDocument/2006/relationships/image" Target="../media/image2.emf"/><Relationship Id="rId4" Type="http://schemas.openxmlformats.org/officeDocument/2006/relationships/oleObject" Target="../embeddings/oleObject37.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vmlDrawing" Target="../drawings/vmlDrawing41.vml"/><Relationship Id="rId5" Type="http://schemas.openxmlformats.org/officeDocument/2006/relationships/image" Target="../media/image2.emf"/><Relationship Id="rId4" Type="http://schemas.openxmlformats.org/officeDocument/2006/relationships/oleObject" Target="../embeddings/oleObject38.bin"/></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2.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6.jpe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3.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3.jpeg"/></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4.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7.jpeg"/></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5.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8.jpeg"/></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6.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9.jpeg"/></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7.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0.jpeg"/></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8.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1.jpeg"/></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49.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0.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3.jpeg"/></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1.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4.jpeg"/></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2.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5.jpeg"/></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3.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6.jpeg"/></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4.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7.jpeg"/></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5.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8.jpeg"/></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56.xml"/><Relationship Id="rId1" Type="http://schemas.openxmlformats.org/officeDocument/2006/relationships/vmlDrawing" Target="../drawings/vmlDrawing56.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19.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solidFill>
                  <a:schemeClr val="bg1"/>
                </a:solidFill>
              </a:defRPr>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3" name="Rectangle 26"/>
          <p:cNvSpPr>
            <a:spLocks noChangeArrowheads="1"/>
          </p:cNvSpPr>
          <p:nvPr/>
        </p:nvSpPr>
        <p:spPr bwMode="auto">
          <a:xfrm>
            <a:off x="-128857" y="6611241"/>
            <a:ext cx="812067" cy="154490"/>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8" name="TextBox 7">
            <a:extLst>
              <a:ext uri="{FF2B5EF4-FFF2-40B4-BE49-F238E27FC236}">
                <a16:creationId xmlns:a16="http://schemas.microsoft.com/office/drawing/2014/main" id="{BEA1BF25-F2CB-4C61-B5C3-55ADF506901B}"/>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90005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2" name="TextBox 11">
            <a:extLst>
              <a:ext uri="{FF2B5EF4-FFF2-40B4-BE49-F238E27FC236}">
                <a16:creationId xmlns:a16="http://schemas.microsoft.com/office/drawing/2014/main" id="{C3FE8D31-992D-4667-98FC-DE870B555FF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95351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0"/>
          </p:nvPr>
        </p:nvSpPr>
        <p:spPr>
          <a:xfrm>
            <a:off x="379492" y="855131"/>
            <a:ext cx="11430000" cy="550863"/>
          </a:xfrm>
        </p:spPr>
        <p:txBody>
          <a:bodyPr>
            <a:normAutofit/>
          </a:bodyPr>
          <a:lstStyle>
            <a:lvl1pPr marL="0" indent="0">
              <a:buNone/>
              <a:defRPr sz="2800">
                <a:latin typeface="3M Circular TT Light" panose="020B0404020101020102" pitchFamily="34" charset="0"/>
                <a:cs typeface="3M Circular TT Light" panose="020B0404020101020102" pitchFamily="34" charset="0"/>
              </a:defRPr>
            </a:lvl1pPr>
          </a:lstStyle>
          <a:p>
            <a:pPr lvl="0"/>
            <a:r>
              <a:rPr lang="en-US"/>
              <a:t>Click to edit Master text styles</a:t>
            </a:r>
          </a:p>
        </p:txBody>
      </p:sp>
      <p:sp>
        <p:nvSpPr>
          <p:cNvPr id="12" name="Freeform 5">
            <a:extLst>
              <a:ext uri="{FF2B5EF4-FFF2-40B4-BE49-F238E27FC236}">
                <a16:creationId xmlns:a16="http://schemas.microsoft.com/office/drawing/2014/main" id="{6948CEDD-4767-487C-B260-0084564DF333}"/>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3M Circular TT Book"/>
              <a:ea typeface="+mn-ea"/>
              <a:cs typeface="+mn-cs"/>
            </a:endParaRPr>
          </a:p>
        </p:txBody>
      </p:sp>
      <p:sp>
        <p:nvSpPr>
          <p:cNvPr id="13" name="TextBox 12">
            <a:extLst>
              <a:ext uri="{FF2B5EF4-FFF2-40B4-BE49-F238E27FC236}">
                <a16:creationId xmlns:a16="http://schemas.microsoft.com/office/drawing/2014/main" id="{8BBE9006-444E-486D-A6A8-F13E14664C4D}"/>
              </a:ext>
            </a:extLst>
          </p:cNvPr>
          <p:cNvSpPr txBox="1"/>
          <p:nvPr userDrawn="1"/>
        </p:nvSpPr>
        <p:spPr>
          <a:xfrm>
            <a:off x="11590811" y="6596401"/>
            <a:ext cx="218681" cy="12311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7B62B-0732-4BEA-A6C8-5CF96588F2B9}" type="slidenum">
              <a:rPr kumimoji="0" lang="en-US" sz="8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3M Circular TT Book"/>
              <a:ea typeface="+mn-ea"/>
              <a:cs typeface="+mn-cs"/>
            </a:endParaRPr>
          </a:p>
        </p:txBody>
      </p:sp>
      <p:grpSp>
        <p:nvGrpSpPr>
          <p:cNvPr id="14" name="Group 22">
            <a:extLst>
              <a:ext uri="{FF2B5EF4-FFF2-40B4-BE49-F238E27FC236}">
                <a16:creationId xmlns:a16="http://schemas.microsoft.com/office/drawing/2014/main" id="{9F06A308-7852-4A2E-963B-4A5B2EDF33E2}"/>
              </a:ext>
            </a:extLst>
          </p:cNvPr>
          <p:cNvGrpSpPr>
            <a:grpSpLocks/>
          </p:cNvGrpSpPr>
          <p:nvPr userDrawn="1"/>
        </p:nvGrpSpPr>
        <p:grpSpPr bwMode="auto">
          <a:xfrm>
            <a:off x="-264086" y="6596401"/>
            <a:ext cx="2147228" cy="184155"/>
            <a:chOff x="9374212" y="6574531"/>
            <a:chExt cx="2147228" cy="182885"/>
          </a:xfrm>
        </p:grpSpPr>
        <p:grpSp>
          <p:nvGrpSpPr>
            <p:cNvPr id="15" name="Group 14">
              <a:extLst>
                <a:ext uri="{FF2B5EF4-FFF2-40B4-BE49-F238E27FC236}">
                  <a16:creationId xmlns:a16="http://schemas.microsoft.com/office/drawing/2014/main" id="{369C6444-DF87-4D3B-8B67-6CE4F0CF689D}"/>
                </a:ext>
              </a:extLst>
            </p:cNvPr>
            <p:cNvGrpSpPr>
              <a:grpSpLocks/>
            </p:cNvGrpSpPr>
            <p:nvPr/>
          </p:nvGrpSpPr>
          <p:grpSpPr bwMode="auto">
            <a:xfrm>
              <a:off x="9374212" y="6574531"/>
              <a:ext cx="2147228" cy="182883"/>
              <a:chOff x="9378677" y="6574531"/>
              <a:chExt cx="2147228" cy="182883"/>
            </a:xfrm>
          </p:grpSpPr>
          <p:sp>
            <p:nvSpPr>
              <p:cNvPr id="17" name="Footer Placeholder 3">
                <a:extLst>
                  <a:ext uri="{FF2B5EF4-FFF2-40B4-BE49-F238E27FC236}">
                    <a16:creationId xmlns:a16="http://schemas.microsoft.com/office/drawing/2014/main" id="{1DF9D633-70B9-4C60-84B5-88944A20679E}"/>
                  </a:ext>
                </a:extLst>
              </p:cNvPr>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8" name="TextBox 25">
                <a:extLst>
                  <a:ext uri="{FF2B5EF4-FFF2-40B4-BE49-F238E27FC236}">
                    <a16:creationId xmlns:a16="http://schemas.microsoft.com/office/drawing/2014/main" id="{4A4CEEC4-188F-469C-8815-16F972BEA79C}"/>
                  </a:ext>
                </a:extLst>
              </p:cNvPr>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9" name="Rectangle 26">
                <a:extLst>
                  <a:ext uri="{FF2B5EF4-FFF2-40B4-BE49-F238E27FC236}">
                    <a16:creationId xmlns:a16="http://schemas.microsoft.com/office/drawing/2014/main" id="{E57A1BFA-5677-493D-AEF6-C83C0B436C68}"/>
                  </a:ext>
                </a:extLst>
              </p:cNvPr>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6" name="TextBox 24">
              <a:extLst>
                <a:ext uri="{FF2B5EF4-FFF2-40B4-BE49-F238E27FC236}">
                  <a16:creationId xmlns:a16="http://schemas.microsoft.com/office/drawing/2014/main" id="{BBFF39A7-0044-4E4E-936D-BBFEC0A73EB6}"/>
                </a:ext>
              </a:extLst>
            </p:cNvPr>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841871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p:cNvSpPr>
            <a:spLocks noGrp="1"/>
          </p:cNvSpPr>
          <p:nvPr>
            <p:ph sz="quarter" idx="15"/>
          </p:nvPr>
        </p:nvSpPr>
        <p:spPr>
          <a:xfrm>
            <a:off x="8010144" y="384048"/>
            <a:ext cx="3794760"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0" name="TextBox 9">
            <a:extLst>
              <a:ext uri="{FF2B5EF4-FFF2-40B4-BE49-F238E27FC236}">
                <a16:creationId xmlns:a16="http://schemas.microsoft.com/office/drawing/2014/main" id="{184C579B-7C6E-4509-AB4D-85D950CC8D1A}"/>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32147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a:t>Click icon to add picture</a:t>
            </a:r>
            <a:endParaRPr lang="en-GB"/>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a:t>Click icon to add picture</a:t>
            </a:r>
            <a:endParaRPr lang="en-GB"/>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a:t>Click icon to add picture</a:t>
            </a:r>
            <a:endParaRPr lang="en-GB"/>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a:t>Click icon to add picture</a:t>
            </a:r>
            <a:endParaRPr lang="en-GB"/>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a:t>Click icon to add picture</a:t>
            </a:r>
            <a:endParaRPr lang="en-GB"/>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a:t>Click icon to add picture</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23"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16" name="TextBox 15">
            <a:extLst>
              <a:ext uri="{FF2B5EF4-FFF2-40B4-BE49-F238E27FC236}">
                <a16:creationId xmlns:a16="http://schemas.microsoft.com/office/drawing/2014/main" id="{3EFE4237-63B4-4A39-BA2B-9327FAAE3DE5}"/>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16375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a:t>Click to edit Master title style</a:t>
            </a:r>
            <a:endParaRPr lang="en-GB"/>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a:extLst>
              <a:ext uri="{FF2B5EF4-FFF2-40B4-BE49-F238E27FC236}">
                <a16:creationId xmlns:a16="http://schemas.microsoft.com/office/drawing/2014/main" id="{E050627F-CE42-44E3-B0ED-2F5A5362F4B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133694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09042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9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a:t>Click icon to add picture</a:t>
            </a:r>
            <a:endParaRPr lang="en-GB"/>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0" name="TextBox 9">
            <a:extLst>
              <a:ext uri="{FF2B5EF4-FFF2-40B4-BE49-F238E27FC236}">
                <a16:creationId xmlns:a16="http://schemas.microsoft.com/office/drawing/2014/main" id="{77E3F31A-1FD6-45D4-B194-5ACD4B4F45E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62270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a:t>Click icon to add picture</a:t>
            </a:r>
            <a:endParaRPr lang="en-GB"/>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a:t>Click icon to add picture</a:t>
            </a:r>
            <a:endParaRPr lang="en-GB"/>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0" name="TextBox 9">
            <a:extLst>
              <a:ext uri="{FF2B5EF4-FFF2-40B4-BE49-F238E27FC236}">
                <a16:creationId xmlns:a16="http://schemas.microsoft.com/office/drawing/2014/main" id="{959D50C6-C192-44E7-8D6A-ADF13A76E9A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41154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4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a:t>Click icon to add picture</a:t>
            </a:r>
            <a:endParaRPr lang="en-GB"/>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a:t>Click icon to add picture</a:t>
            </a:r>
            <a:endParaRPr lang="en-GB"/>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a:t>Click icon to add picture</a:t>
            </a:r>
            <a:endParaRPr lang="en-GB"/>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338127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6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a:t>Click icon to add picture</a:t>
            </a:r>
            <a:endParaRPr lang="en-GB"/>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a:t>Click icon to add picture</a:t>
            </a:r>
            <a:endParaRPr lang="en-GB"/>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a:t>Click icon to add picture</a:t>
            </a:r>
            <a:endParaRPr lang="en-GB"/>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a:t>Click icon to add picture</a:t>
            </a:r>
            <a:endParaRPr lang="en-GB"/>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2" name="TextBox 11">
            <a:extLst>
              <a:ext uri="{FF2B5EF4-FFF2-40B4-BE49-F238E27FC236}">
                <a16:creationId xmlns:a16="http://schemas.microsoft.com/office/drawing/2014/main" id="{87DAE9D1-9476-4D35-A102-B7E17FEEEE23}"/>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92331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a:t>Click icon to add picture</a:t>
            </a:r>
            <a:endParaRPr lang="en-GB"/>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a:t>Click icon to add picture</a:t>
            </a:r>
            <a:endParaRPr lang="en-GB"/>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a:t>Click icon to add picture</a:t>
            </a:r>
            <a:endParaRPr lang="en-GB"/>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a:t>Click icon to add picture</a:t>
            </a:r>
            <a:endParaRPr lang="en-GB"/>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a:t>Click icon to add picture</a:t>
            </a:r>
            <a:endParaRPr lang="en-GB"/>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3" name="TextBox 12">
            <a:extLst>
              <a:ext uri="{FF2B5EF4-FFF2-40B4-BE49-F238E27FC236}">
                <a16:creationId xmlns:a16="http://schemas.microsoft.com/office/drawing/2014/main" id="{F47C2C63-5EDC-4E77-9081-00D4707E01B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156058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4E626D9B-544C-4E66-8574-DFECA9B63DDC}"/>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163863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1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defRPr>
                <a:solidFill>
                  <a:schemeClr val="bg1"/>
                </a:solidFill>
              </a:defRPr>
            </a:lvl1pPr>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a:t>Click icon to add picture</a:t>
            </a:r>
            <a:endParaRPr lang="en-GB"/>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a:t>Click icon to add picture</a:t>
            </a:r>
            <a:endParaRPr lang="en-GB"/>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a:t>Click icon to add picture</a:t>
            </a:r>
            <a:endParaRPr lang="en-GB"/>
          </a:p>
        </p:txBody>
      </p:sp>
      <p:sp>
        <p:nvSpPr>
          <p:cNvPr id="21" name="Rectangle 20">
            <a:extLst>
              <a:ext uri="{FF2B5EF4-FFF2-40B4-BE49-F238E27FC236}">
                <a16:creationId xmlns:a16="http://schemas.microsoft.com/office/drawing/2014/main" id="{A421AA32-BB73-47AE-9B3A-CF563EFDD7D6}"/>
              </a:ext>
            </a:extLst>
          </p:cNvPr>
          <p:cNvSpPr/>
          <p:nvPr userDrawn="1"/>
        </p:nvSpPr>
        <p:spPr>
          <a:xfrm>
            <a:off x="372861" y="5473964"/>
            <a:ext cx="3666744"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7" name="Rectangle 16">
            <a:extLst>
              <a:ext uri="{FF2B5EF4-FFF2-40B4-BE49-F238E27FC236}">
                <a16:creationId xmlns:a16="http://schemas.microsoft.com/office/drawing/2014/main" id="{35AEC188-9496-4280-BE13-42544F573923}"/>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 name="Rectangle 6">
            <a:extLst>
              <a:ext uri="{FF2B5EF4-FFF2-40B4-BE49-F238E27FC236}">
                <a16:creationId xmlns:a16="http://schemas.microsoft.com/office/drawing/2014/main" id="{09956BA7-9FB1-4DA0-8220-3EF8C3F1E300}"/>
              </a:ext>
            </a:extLst>
          </p:cNvPr>
          <p:cNvSpPr/>
          <p:nvPr userDrawn="1"/>
        </p:nvSpPr>
        <p:spPr>
          <a:xfrm>
            <a:off x="4039604" y="1679448"/>
            <a:ext cx="221417" cy="40582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8" name="Rectangle 17">
            <a:extLst>
              <a:ext uri="{FF2B5EF4-FFF2-40B4-BE49-F238E27FC236}">
                <a16:creationId xmlns:a16="http://schemas.microsoft.com/office/drawing/2014/main" id="{F98FC4CA-F7E8-452B-BABE-78FA141D5E67}"/>
              </a:ext>
            </a:extLst>
          </p:cNvPr>
          <p:cNvSpPr/>
          <p:nvPr userDrawn="1"/>
        </p:nvSpPr>
        <p:spPr>
          <a:xfrm>
            <a:off x="7929371" y="1679449"/>
            <a:ext cx="221417" cy="397154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9" name="TextBox 18">
            <a:extLst>
              <a:ext uri="{FF2B5EF4-FFF2-40B4-BE49-F238E27FC236}">
                <a16:creationId xmlns:a16="http://schemas.microsoft.com/office/drawing/2014/main" id="{65A2BCC4-7FFD-427D-A7B8-33801665A702}"/>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66575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lgn="ctr">
              <a:defRPr>
                <a:solidFill>
                  <a:schemeClr val="bg1"/>
                </a:solidFill>
              </a:defRPr>
            </a:lvl1pPr>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lgn="ct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a:t>Click icon to add picture</a:t>
            </a:r>
            <a:endParaRPr lang="en-GB"/>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a:t>Click icon to add picture</a:t>
            </a:r>
            <a:endParaRPr lang="en-GB"/>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a:t>Click icon to add picture</a:t>
            </a:r>
            <a:endParaRPr lang="en-GB"/>
          </a:p>
        </p:txBody>
      </p:sp>
    </p:spTree>
    <p:extLst>
      <p:ext uri="{BB962C8B-B14F-4D97-AF65-F5344CB8AC3E}">
        <p14:creationId xmlns:p14="http://schemas.microsoft.com/office/powerpoint/2010/main" val="316372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49E49-A973-44EF-9013-26AEDDEBD3DB}"/>
              </a:ext>
            </a:extLst>
          </p:cNvPr>
          <p:cNvSpPr/>
          <p:nvPr userDrawn="1"/>
        </p:nvSpPr>
        <p:spPr>
          <a:xfrm>
            <a:off x="7996364" y="0"/>
            <a:ext cx="419563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 name="Picture Placeholder 2"/>
          <p:cNvSpPr>
            <a:spLocks noGrp="1"/>
          </p:cNvSpPr>
          <p:nvPr>
            <p:ph type="pic" sz="quarter" idx="14"/>
          </p:nvPr>
        </p:nvSpPr>
        <p:spPr>
          <a:xfrm>
            <a:off x="0" y="0"/>
            <a:ext cx="7996364" cy="6858000"/>
          </a:xfrm>
          <a:solidFill>
            <a:schemeClr val="bg1">
              <a:lumMod val="85000"/>
            </a:schemeClr>
          </a:solidFill>
        </p:spPr>
        <p:txBody>
          <a:bodyPr/>
          <a:lstStyle/>
          <a:p>
            <a:endParaRPr lang="en-US"/>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8543636" y="2895214"/>
            <a:ext cx="3101092" cy="801111"/>
          </a:xfrm>
        </p:spPr>
        <p:txBody>
          <a:bodyPr/>
          <a:lstStyle>
            <a:lvl1pPr algn="ctr">
              <a:defRPr sz="2800">
                <a:solidFill>
                  <a:schemeClr val="bg1"/>
                </a:solidFill>
              </a:defRPr>
            </a:lvl1pPr>
          </a:lstStyle>
          <a:p>
            <a:r>
              <a:rPr lang="en-US"/>
              <a:t>Click to edit Master title style</a:t>
            </a:r>
            <a:endParaRPr lang="en-GB"/>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8543635" y="4038599"/>
            <a:ext cx="3101092" cy="2024015"/>
          </a:xfrm>
        </p:spPr>
        <p:txBody>
          <a:bodyPr/>
          <a:lstStyle>
            <a:lvl1pPr algn="ctr">
              <a:defRPr sz="1800">
                <a:solidFill>
                  <a:schemeClr val="bg1"/>
                </a:solidFill>
              </a:defRPr>
            </a:lvl1pPr>
            <a:lvl2pPr marL="92075" indent="-92075" algn="ctr">
              <a:defRPr sz="1800">
                <a:solidFill>
                  <a:schemeClr val="bg1"/>
                </a:solidFill>
              </a:defRPr>
            </a:lvl2pPr>
            <a:lvl3pPr marL="182563" indent="-90488" algn="ctr">
              <a:defRPr sz="1800">
                <a:solidFill>
                  <a:schemeClr val="bg1"/>
                </a:solidFill>
              </a:defRPr>
            </a:lvl3pPr>
            <a:lvl4pPr marL="266700" indent="-84138" algn="ctr">
              <a:defRPr sz="1800">
                <a:solidFill>
                  <a:schemeClr val="bg1"/>
                </a:solidFill>
              </a:defRPr>
            </a:lvl4pPr>
            <a:lvl5pPr marL="357188" indent="-90488" algn="ct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37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a:extLst>
              <a:ext uri="{FF2B5EF4-FFF2-40B4-BE49-F238E27FC236}">
                <a16:creationId xmlns:a16="http://schemas.microsoft.com/office/drawing/2014/main" id="{BA3A4CB6-CF07-46FC-B917-A058DD7FFAB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179875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9"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gradFill>
            <a:gsLst>
              <a:gs pos="83000">
                <a:srgbClr val="003CE6"/>
              </a:gs>
              <a:gs pos="0">
                <a:srgbClr val="00C8E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3636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46629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a:extLst>
              <a:ext uri="{FF2B5EF4-FFF2-40B4-BE49-F238E27FC236}">
                <a16:creationId xmlns:a16="http://schemas.microsoft.com/office/drawing/2014/main" id="{1DDD5284-4987-4B7D-BC7A-FE762599651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
        <p:nvSpPr>
          <p:cNvPr id="6" name="Picture Placeholder 2">
            <a:extLst>
              <a:ext uri="{FF2B5EF4-FFF2-40B4-BE49-F238E27FC236}">
                <a16:creationId xmlns:a16="http://schemas.microsoft.com/office/drawing/2014/main" id="{4595F433-CA1C-4526-AA5E-E307307C5C74}"/>
              </a:ext>
            </a:extLst>
          </p:cNvPr>
          <p:cNvSpPr>
            <a:spLocks noGrp="1"/>
          </p:cNvSpPr>
          <p:nvPr>
            <p:ph type="pic" sz="quarter" idx="14"/>
          </p:nvPr>
        </p:nvSpPr>
        <p:spPr>
          <a:xfrm>
            <a:off x="379412" y="1286691"/>
            <a:ext cx="2240280" cy="4992189"/>
          </a:xfrm>
          <a:solidFill>
            <a:schemeClr val="bg1">
              <a:lumMod val="85000"/>
            </a:schemeClr>
          </a:solidFill>
        </p:spPr>
        <p:txBody>
          <a:bodyPr/>
          <a:lstStyle/>
          <a:p>
            <a:endParaRPr lang="en-US"/>
          </a:p>
        </p:txBody>
      </p:sp>
      <p:sp>
        <p:nvSpPr>
          <p:cNvPr id="7" name="Picture Placeholder 2">
            <a:extLst>
              <a:ext uri="{FF2B5EF4-FFF2-40B4-BE49-F238E27FC236}">
                <a16:creationId xmlns:a16="http://schemas.microsoft.com/office/drawing/2014/main" id="{BAB4CDDD-C703-4A10-B5EE-585F058C7F1C}"/>
              </a:ext>
            </a:extLst>
          </p:cNvPr>
          <p:cNvSpPr>
            <a:spLocks noGrp="1"/>
          </p:cNvSpPr>
          <p:nvPr>
            <p:ph type="pic" sz="quarter" idx="15"/>
          </p:nvPr>
        </p:nvSpPr>
        <p:spPr>
          <a:xfrm>
            <a:off x="2675651" y="1286691"/>
            <a:ext cx="2240280" cy="4992189"/>
          </a:xfrm>
          <a:solidFill>
            <a:schemeClr val="bg1">
              <a:lumMod val="85000"/>
            </a:schemeClr>
          </a:solidFill>
        </p:spPr>
        <p:txBody>
          <a:bodyPr/>
          <a:lstStyle/>
          <a:p>
            <a:endParaRPr lang="en-US"/>
          </a:p>
        </p:txBody>
      </p:sp>
      <p:sp>
        <p:nvSpPr>
          <p:cNvPr id="8" name="Picture Placeholder 2">
            <a:extLst>
              <a:ext uri="{FF2B5EF4-FFF2-40B4-BE49-F238E27FC236}">
                <a16:creationId xmlns:a16="http://schemas.microsoft.com/office/drawing/2014/main" id="{5868D946-F340-401E-B121-EB27BBE4FB5D}"/>
              </a:ext>
            </a:extLst>
          </p:cNvPr>
          <p:cNvSpPr>
            <a:spLocks noGrp="1"/>
          </p:cNvSpPr>
          <p:nvPr>
            <p:ph type="pic" sz="quarter" idx="16"/>
          </p:nvPr>
        </p:nvSpPr>
        <p:spPr>
          <a:xfrm>
            <a:off x="4971890" y="1286690"/>
            <a:ext cx="2240280" cy="4992189"/>
          </a:xfrm>
          <a:solidFill>
            <a:schemeClr val="bg1">
              <a:lumMod val="85000"/>
            </a:schemeClr>
          </a:solidFill>
        </p:spPr>
        <p:txBody>
          <a:bodyPr/>
          <a:lstStyle/>
          <a:p>
            <a:endParaRPr lang="en-US"/>
          </a:p>
        </p:txBody>
      </p:sp>
      <p:sp>
        <p:nvSpPr>
          <p:cNvPr id="9" name="Picture Placeholder 2">
            <a:extLst>
              <a:ext uri="{FF2B5EF4-FFF2-40B4-BE49-F238E27FC236}">
                <a16:creationId xmlns:a16="http://schemas.microsoft.com/office/drawing/2014/main" id="{3F6DF071-6609-4707-83FF-2637249F995F}"/>
              </a:ext>
            </a:extLst>
          </p:cNvPr>
          <p:cNvSpPr>
            <a:spLocks noGrp="1"/>
          </p:cNvSpPr>
          <p:nvPr>
            <p:ph type="pic" sz="quarter" idx="17"/>
          </p:nvPr>
        </p:nvSpPr>
        <p:spPr>
          <a:xfrm>
            <a:off x="7268129" y="1286689"/>
            <a:ext cx="2240280" cy="4992189"/>
          </a:xfrm>
          <a:solidFill>
            <a:schemeClr val="bg1">
              <a:lumMod val="85000"/>
            </a:schemeClr>
          </a:solidFill>
        </p:spPr>
        <p:txBody>
          <a:bodyPr/>
          <a:lstStyle/>
          <a:p>
            <a:endParaRPr lang="en-US"/>
          </a:p>
        </p:txBody>
      </p:sp>
      <p:sp>
        <p:nvSpPr>
          <p:cNvPr id="10" name="Picture Placeholder 2">
            <a:extLst>
              <a:ext uri="{FF2B5EF4-FFF2-40B4-BE49-F238E27FC236}">
                <a16:creationId xmlns:a16="http://schemas.microsoft.com/office/drawing/2014/main" id="{AD2C5104-090A-4BA2-B590-57570D57E187}"/>
              </a:ext>
            </a:extLst>
          </p:cNvPr>
          <p:cNvSpPr>
            <a:spLocks noGrp="1"/>
          </p:cNvSpPr>
          <p:nvPr>
            <p:ph type="pic" sz="quarter" idx="18"/>
          </p:nvPr>
        </p:nvSpPr>
        <p:spPr>
          <a:xfrm>
            <a:off x="9564369" y="1286691"/>
            <a:ext cx="2240280" cy="4992189"/>
          </a:xfrm>
          <a:solidFill>
            <a:schemeClr val="bg1">
              <a:lumMod val="85000"/>
            </a:schemeClr>
          </a:solidFill>
        </p:spPr>
        <p:txBody>
          <a:bodyPr/>
          <a:lstStyle/>
          <a:p>
            <a:endParaRPr lang="en-US"/>
          </a:p>
        </p:txBody>
      </p:sp>
    </p:spTree>
    <p:extLst>
      <p:ext uri="{BB962C8B-B14F-4D97-AF65-F5344CB8AC3E}">
        <p14:creationId xmlns:p14="http://schemas.microsoft.com/office/powerpoint/2010/main" val="122097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36397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9952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2789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a:extLst>
              <a:ext uri="{FF2B5EF4-FFF2-40B4-BE49-F238E27FC236}">
                <a16:creationId xmlns:a16="http://schemas.microsoft.com/office/drawing/2014/main" id="{715E8359-0697-4C4B-8FFA-28ED82D127A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66746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39097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0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61570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38463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2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5547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7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6115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07504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2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63208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15575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Click to edit Master text styles</a:t>
            </a:r>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5186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864352"/>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37902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a:extLst>
              <a:ext uri="{FF2B5EF4-FFF2-40B4-BE49-F238E27FC236}">
                <a16:creationId xmlns:a16="http://schemas.microsoft.com/office/drawing/2014/main" id="{1DDD5284-4987-4B7D-BC7A-FE762599651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174138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72663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13037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p:cNvSpPr>
            <a:spLocks noGrp="1"/>
          </p:cNvSpPr>
          <p:nvPr>
            <p:ph sz="quarter" idx="15"/>
          </p:nvPr>
        </p:nvSpPr>
        <p:spPr>
          <a:xfrm>
            <a:off x="8010144" y="384048"/>
            <a:ext cx="3794760"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272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379413" y="379413"/>
            <a:ext cx="7616952" cy="1012825"/>
          </a:xfrm>
        </p:spPr>
        <p:txBody>
          <a:bodyPr/>
          <a:lstStyle/>
          <a:p>
            <a:r>
              <a:rPr lang="en-US"/>
              <a:t>Click to edit Master title style</a:t>
            </a:r>
            <a:endParaRPr lang="en-GB"/>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846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1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2525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3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a:t>Click icon to add picture</a:t>
            </a:r>
            <a:endParaRPr lang="en-GB"/>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89207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6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a:t>Click icon to add picture</a:t>
            </a:r>
            <a:endParaRPr lang="en-GB"/>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a:t>Click icon to add picture</a:t>
            </a:r>
            <a:endParaRPr lang="en-GB"/>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2" name="TextBox 11"/>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3" name="Group 22"/>
          <p:cNvGrpSpPr>
            <a:grpSpLocks/>
          </p:cNvGrpSpPr>
          <p:nvPr userDrawn="1"/>
        </p:nvGrpSpPr>
        <p:grpSpPr bwMode="auto">
          <a:xfrm>
            <a:off x="-264086" y="6596401"/>
            <a:ext cx="2147228" cy="184155"/>
            <a:chOff x="9374212" y="6574531"/>
            <a:chExt cx="2147228" cy="182885"/>
          </a:xfrm>
        </p:grpSpPr>
        <p:grpSp>
          <p:nvGrpSpPr>
            <p:cNvPr id="14" name="Group 8"/>
            <p:cNvGrpSpPr>
              <a:grpSpLocks/>
            </p:cNvGrpSpPr>
            <p:nvPr/>
          </p:nvGrpSpPr>
          <p:grpSpPr bwMode="auto">
            <a:xfrm>
              <a:off x="9374212" y="6574531"/>
              <a:ext cx="2147228" cy="182883"/>
              <a:chOff x="9378677" y="6574531"/>
              <a:chExt cx="2147228" cy="182883"/>
            </a:xfrm>
          </p:grpSpPr>
          <p:sp>
            <p:nvSpPr>
              <p:cNvPr id="16"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7"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18"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5"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
        <p:nvSpPr>
          <p:cNvPr id="19"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14706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18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a:t>Click icon to add picture</a:t>
            </a:r>
            <a:endParaRPr lang="en-GB"/>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a:t>Click icon to add picture</a:t>
            </a:r>
            <a:endParaRPr lang="en-GB"/>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a:t>Click icon to add picture</a:t>
            </a:r>
            <a:endParaRPr lang="en-GB"/>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39941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a:t>Click icon to add picture</a:t>
            </a:r>
            <a:endParaRPr lang="en-GB"/>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a:t>Click icon to add picture</a:t>
            </a:r>
            <a:endParaRPr lang="en-GB"/>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a:t>Click icon to add picture</a:t>
            </a:r>
            <a:endParaRPr lang="en-GB"/>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a:t>Click icon to add picture</a:t>
            </a:r>
            <a:endParaRPr lang="en-GB"/>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5" name="TextBox 1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9099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3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a:t>Click icon to add picture</a:t>
            </a:r>
            <a:endParaRPr lang="en-GB"/>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a:t>Click icon to add picture</a:t>
            </a:r>
            <a:endParaRPr lang="en-GB"/>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a:t>Click icon to add picture</a:t>
            </a:r>
            <a:endParaRPr lang="en-GB"/>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a:t>Click icon to add picture</a:t>
            </a:r>
            <a:endParaRPr lang="en-GB"/>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a:t>Click icon to add picture</a:t>
            </a:r>
            <a:endParaRPr lang="en-GB"/>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7" name="TextBox 1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8" name="Group 22"/>
          <p:cNvGrpSpPr>
            <a:grpSpLocks/>
          </p:cNvGrpSpPr>
          <p:nvPr userDrawn="1"/>
        </p:nvGrpSpPr>
        <p:grpSpPr bwMode="auto">
          <a:xfrm>
            <a:off x="-264086" y="6596401"/>
            <a:ext cx="2147228" cy="184155"/>
            <a:chOff x="9374212" y="6574531"/>
            <a:chExt cx="2147228" cy="182885"/>
          </a:xfrm>
        </p:grpSpPr>
        <p:grpSp>
          <p:nvGrpSpPr>
            <p:cNvPr id="19" name="Group 8"/>
            <p:cNvGrpSpPr>
              <a:grpSpLocks/>
            </p:cNvGrpSpPr>
            <p:nvPr/>
          </p:nvGrpSpPr>
          <p:grpSpPr bwMode="auto">
            <a:xfrm>
              <a:off x="9374212" y="6574531"/>
              <a:ext cx="2147228" cy="182883"/>
              <a:chOff x="9378677" y="6574531"/>
              <a:chExt cx="2147228" cy="182883"/>
            </a:xfrm>
          </p:grpSpPr>
          <p:sp>
            <p:nvSpPr>
              <p:cNvPr id="2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2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2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
        <p:nvSpPr>
          <p:cNvPr id="2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2570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a:extLst>
              <a:ext uri="{FF2B5EF4-FFF2-40B4-BE49-F238E27FC236}">
                <a16:creationId xmlns:a16="http://schemas.microsoft.com/office/drawing/2014/main" id="{1DDD5284-4987-4B7D-BC7A-FE762599651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
        <p:nvSpPr>
          <p:cNvPr id="6" name="Picture Placeholder 2">
            <a:extLst>
              <a:ext uri="{FF2B5EF4-FFF2-40B4-BE49-F238E27FC236}">
                <a16:creationId xmlns:a16="http://schemas.microsoft.com/office/drawing/2014/main" id="{4595F433-CA1C-4526-AA5E-E307307C5C74}"/>
              </a:ext>
            </a:extLst>
          </p:cNvPr>
          <p:cNvSpPr>
            <a:spLocks noGrp="1"/>
          </p:cNvSpPr>
          <p:nvPr>
            <p:ph type="pic" sz="quarter" idx="14"/>
          </p:nvPr>
        </p:nvSpPr>
        <p:spPr>
          <a:xfrm>
            <a:off x="379412" y="1286691"/>
            <a:ext cx="2240280" cy="4992189"/>
          </a:xfrm>
          <a:solidFill>
            <a:schemeClr val="bg1">
              <a:lumMod val="85000"/>
            </a:schemeClr>
          </a:solidFill>
        </p:spPr>
        <p:txBody>
          <a:bodyPr/>
          <a:lstStyle/>
          <a:p>
            <a:endParaRPr lang="en-US"/>
          </a:p>
        </p:txBody>
      </p:sp>
      <p:sp>
        <p:nvSpPr>
          <p:cNvPr id="7" name="Picture Placeholder 2">
            <a:extLst>
              <a:ext uri="{FF2B5EF4-FFF2-40B4-BE49-F238E27FC236}">
                <a16:creationId xmlns:a16="http://schemas.microsoft.com/office/drawing/2014/main" id="{BAB4CDDD-C703-4A10-B5EE-585F058C7F1C}"/>
              </a:ext>
            </a:extLst>
          </p:cNvPr>
          <p:cNvSpPr>
            <a:spLocks noGrp="1"/>
          </p:cNvSpPr>
          <p:nvPr>
            <p:ph type="pic" sz="quarter" idx="15"/>
          </p:nvPr>
        </p:nvSpPr>
        <p:spPr>
          <a:xfrm>
            <a:off x="2675651" y="1286691"/>
            <a:ext cx="2240280" cy="4992189"/>
          </a:xfrm>
          <a:solidFill>
            <a:schemeClr val="bg1">
              <a:lumMod val="85000"/>
            </a:schemeClr>
          </a:solidFill>
        </p:spPr>
        <p:txBody>
          <a:bodyPr/>
          <a:lstStyle/>
          <a:p>
            <a:endParaRPr lang="en-US"/>
          </a:p>
        </p:txBody>
      </p:sp>
      <p:sp>
        <p:nvSpPr>
          <p:cNvPr id="8" name="Picture Placeholder 2">
            <a:extLst>
              <a:ext uri="{FF2B5EF4-FFF2-40B4-BE49-F238E27FC236}">
                <a16:creationId xmlns:a16="http://schemas.microsoft.com/office/drawing/2014/main" id="{5868D946-F340-401E-B121-EB27BBE4FB5D}"/>
              </a:ext>
            </a:extLst>
          </p:cNvPr>
          <p:cNvSpPr>
            <a:spLocks noGrp="1"/>
          </p:cNvSpPr>
          <p:nvPr>
            <p:ph type="pic" sz="quarter" idx="16"/>
          </p:nvPr>
        </p:nvSpPr>
        <p:spPr>
          <a:xfrm>
            <a:off x="4971890" y="1286690"/>
            <a:ext cx="2240280" cy="4992189"/>
          </a:xfrm>
          <a:solidFill>
            <a:schemeClr val="bg1">
              <a:lumMod val="85000"/>
            </a:schemeClr>
          </a:solidFill>
        </p:spPr>
        <p:txBody>
          <a:bodyPr/>
          <a:lstStyle/>
          <a:p>
            <a:endParaRPr lang="en-US"/>
          </a:p>
        </p:txBody>
      </p:sp>
      <p:sp>
        <p:nvSpPr>
          <p:cNvPr id="9" name="Picture Placeholder 2">
            <a:extLst>
              <a:ext uri="{FF2B5EF4-FFF2-40B4-BE49-F238E27FC236}">
                <a16:creationId xmlns:a16="http://schemas.microsoft.com/office/drawing/2014/main" id="{3F6DF071-6609-4707-83FF-2637249F995F}"/>
              </a:ext>
            </a:extLst>
          </p:cNvPr>
          <p:cNvSpPr>
            <a:spLocks noGrp="1"/>
          </p:cNvSpPr>
          <p:nvPr>
            <p:ph type="pic" sz="quarter" idx="17"/>
          </p:nvPr>
        </p:nvSpPr>
        <p:spPr>
          <a:xfrm>
            <a:off x="7268129" y="1286689"/>
            <a:ext cx="2240280" cy="4992189"/>
          </a:xfrm>
          <a:solidFill>
            <a:schemeClr val="bg1">
              <a:lumMod val="85000"/>
            </a:schemeClr>
          </a:solidFill>
        </p:spPr>
        <p:txBody>
          <a:bodyPr/>
          <a:lstStyle/>
          <a:p>
            <a:endParaRPr lang="en-US"/>
          </a:p>
        </p:txBody>
      </p:sp>
      <p:sp>
        <p:nvSpPr>
          <p:cNvPr id="10" name="Picture Placeholder 2">
            <a:extLst>
              <a:ext uri="{FF2B5EF4-FFF2-40B4-BE49-F238E27FC236}">
                <a16:creationId xmlns:a16="http://schemas.microsoft.com/office/drawing/2014/main" id="{AD2C5104-090A-4BA2-B590-57570D57E187}"/>
              </a:ext>
            </a:extLst>
          </p:cNvPr>
          <p:cNvSpPr>
            <a:spLocks noGrp="1"/>
          </p:cNvSpPr>
          <p:nvPr>
            <p:ph type="pic" sz="quarter" idx="18"/>
          </p:nvPr>
        </p:nvSpPr>
        <p:spPr>
          <a:xfrm>
            <a:off x="9564369" y="1286691"/>
            <a:ext cx="2240280" cy="4992189"/>
          </a:xfrm>
          <a:solidFill>
            <a:schemeClr val="bg1">
              <a:lumMod val="85000"/>
            </a:schemeClr>
          </a:solidFill>
        </p:spPr>
        <p:txBody>
          <a:bodyPr/>
          <a:lstStyle/>
          <a:p>
            <a:endParaRPr lang="en-US"/>
          </a:p>
        </p:txBody>
      </p:sp>
    </p:spTree>
    <p:extLst>
      <p:ext uri="{BB962C8B-B14F-4D97-AF65-F5344CB8AC3E}">
        <p14:creationId xmlns:p14="http://schemas.microsoft.com/office/powerpoint/2010/main" val="56480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a:t>Click icon to add picture</a:t>
            </a:r>
            <a:endParaRPr lang="en-GB"/>
          </a:p>
        </p:txBody>
      </p:sp>
      <p:sp>
        <p:nvSpPr>
          <p:cNvPr id="13" name="Picture Placeholder 9"/>
          <p:cNvSpPr>
            <a:spLocks noGrp="1"/>
          </p:cNvSpPr>
          <p:nvPr>
            <p:ph type="pic" sz="quarter" idx="16"/>
          </p:nvPr>
        </p:nvSpPr>
        <p:spPr>
          <a:xfrm>
            <a:off x="384048" y="3314646"/>
            <a:ext cx="3816000" cy="2935224"/>
          </a:xfrm>
          <a:solidFill>
            <a:schemeClr val="bg1">
              <a:lumMod val="85000"/>
            </a:schemeClr>
          </a:solidFill>
        </p:spPr>
        <p:txBody>
          <a:bodyPr lIns="0" rIns="0"/>
          <a:lstStyle/>
          <a:p>
            <a:r>
              <a:rPr lang="en-US"/>
              <a:t>Click icon to add picture</a:t>
            </a:r>
            <a:endParaRPr lang="en-GB"/>
          </a:p>
        </p:txBody>
      </p:sp>
      <p:sp>
        <p:nvSpPr>
          <p:cNvPr id="11" name="Picture Placeholder 9"/>
          <p:cNvSpPr>
            <a:spLocks noGrp="1"/>
          </p:cNvSpPr>
          <p:nvPr>
            <p:ph type="pic" sz="quarter" idx="14"/>
          </p:nvPr>
        </p:nvSpPr>
        <p:spPr>
          <a:xfrm>
            <a:off x="4187310" y="384048"/>
            <a:ext cx="3816000" cy="2930652"/>
          </a:xfrm>
          <a:solidFill>
            <a:schemeClr val="bg1">
              <a:lumMod val="85000"/>
            </a:schemeClr>
          </a:solidFill>
        </p:spPr>
        <p:txBody>
          <a:bodyPr lIns="0" rIns="0"/>
          <a:lstStyle/>
          <a:p>
            <a:r>
              <a:rPr lang="en-US"/>
              <a:t>Click icon to add picture</a:t>
            </a:r>
            <a:endParaRPr lang="en-GB"/>
          </a:p>
        </p:txBody>
      </p:sp>
      <p:sp>
        <p:nvSpPr>
          <p:cNvPr id="14" name="Picture Placeholder 9"/>
          <p:cNvSpPr>
            <a:spLocks noGrp="1"/>
          </p:cNvSpPr>
          <p:nvPr>
            <p:ph type="pic" sz="quarter" idx="17"/>
          </p:nvPr>
        </p:nvSpPr>
        <p:spPr>
          <a:xfrm>
            <a:off x="4187310" y="3314646"/>
            <a:ext cx="3816000" cy="2938462"/>
          </a:xfrm>
          <a:solidFill>
            <a:schemeClr val="bg1">
              <a:lumMod val="85000"/>
            </a:schemeClr>
          </a:solidFill>
        </p:spPr>
        <p:txBody>
          <a:bodyPr lIns="0" rIns="0"/>
          <a:lstStyle/>
          <a:p>
            <a:r>
              <a:rPr lang="en-US"/>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a:t>Click icon to add picture</a:t>
            </a:r>
            <a:endParaRPr lang="en-GB"/>
          </a:p>
        </p:txBody>
      </p:sp>
      <p:sp>
        <p:nvSpPr>
          <p:cNvPr id="15" name="Picture Placeholder 9"/>
          <p:cNvSpPr>
            <a:spLocks noGrp="1"/>
          </p:cNvSpPr>
          <p:nvPr>
            <p:ph type="pic" sz="quarter" idx="18"/>
          </p:nvPr>
        </p:nvSpPr>
        <p:spPr>
          <a:xfrm>
            <a:off x="8001000" y="3314646"/>
            <a:ext cx="3816000" cy="2938462"/>
          </a:xfrm>
          <a:solidFill>
            <a:schemeClr val="bg1">
              <a:lumMod val="85000"/>
            </a:schemeClr>
          </a:solidFill>
        </p:spPr>
        <p:txBody>
          <a:bodyPr lIns="0" rIns="0"/>
          <a:lstStyle/>
          <a:p>
            <a:r>
              <a:rPr lang="en-US"/>
              <a:t>Click icon to add picture</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4320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a:t>Click icon to add picture</a:t>
            </a:r>
            <a:endParaRPr lang="en-GB"/>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a:t>Click icon to add picture</a:t>
            </a:r>
            <a:endParaRPr lang="en-GB"/>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a:t>Click icon to add picture</a:t>
            </a:r>
            <a:endParaRPr lang="en-GB"/>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a:t>Click icon to add picture</a:t>
            </a:r>
            <a:endParaRPr lang="en-GB"/>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a:t>Click icon to add picture</a:t>
            </a:r>
            <a:endParaRPr lang="en-GB"/>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a:t>Click icon to add picture</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225049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0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a:t>Click icon to add picture</a:t>
            </a:r>
            <a:endParaRPr lang="en-GB"/>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a:t>Click icon to add picture</a:t>
            </a:r>
            <a:endParaRPr lang="en-GB"/>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a:t>Click icon to add picture</a:t>
            </a:r>
            <a:endParaRPr lang="en-GB"/>
          </a:p>
        </p:txBody>
      </p:sp>
      <p:sp>
        <p:nvSpPr>
          <p:cNvPr id="20" name="Rectangle 19">
            <a:extLst>
              <a:ext uri="{FF2B5EF4-FFF2-40B4-BE49-F238E27FC236}">
                <a16:creationId xmlns:a16="http://schemas.microsoft.com/office/drawing/2014/main" id="{79C0EA6D-AC2C-4BCE-A958-30D488939B20}"/>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1" name="Rectangle 20">
            <a:extLst>
              <a:ext uri="{FF2B5EF4-FFF2-40B4-BE49-F238E27FC236}">
                <a16:creationId xmlns:a16="http://schemas.microsoft.com/office/drawing/2014/main" id="{837CE3AB-4191-49D1-B7D5-160A2B4E8EC1}"/>
              </a:ext>
            </a:extLst>
          </p:cNvPr>
          <p:cNvSpPr/>
          <p:nvPr userDrawn="1"/>
        </p:nvSpPr>
        <p:spPr>
          <a:xfrm>
            <a:off x="4039604" y="1679448"/>
            <a:ext cx="221417" cy="443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2" name="Rectangle 21">
            <a:extLst>
              <a:ext uri="{FF2B5EF4-FFF2-40B4-BE49-F238E27FC236}">
                <a16:creationId xmlns:a16="http://schemas.microsoft.com/office/drawing/2014/main" id="{5806494E-2E66-4112-B78D-7989C985FD44}"/>
              </a:ext>
            </a:extLst>
          </p:cNvPr>
          <p:cNvSpPr/>
          <p:nvPr userDrawn="1"/>
        </p:nvSpPr>
        <p:spPr>
          <a:xfrm>
            <a:off x="7929371" y="1679448"/>
            <a:ext cx="221417" cy="433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94909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2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chemeClr val="tx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Picture Placeholder 9">
            <a:extLst>
              <a:ext uri="{FF2B5EF4-FFF2-40B4-BE49-F238E27FC236}">
                <a16:creationId xmlns:a16="http://schemas.microsoft.com/office/drawing/2014/main" id="{71A3B95F-EA1E-425D-9CA6-29BBC3BC1BE4}"/>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a:t>Click icon to add picture</a:t>
            </a:r>
            <a:endParaRPr lang="en-GB"/>
          </a:p>
        </p:txBody>
      </p:sp>
      <p:sp>
        <p:nvSpPr>
          <p:cNvPr id="24" name="Picture Placeholder 9">
            <a:extLst>
              <a:ext uri="{FF2B5EF4-FFF2-40B4-BE49-F238E27FC236}">
                <a16:creationId xmlns:a16="http://schemas.microsoft.com/office/drawing/2014/main" id="{685DBB55-2206-4ED1-85CD-B2A5B0626F8B}"/>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a:t>Click icon to add picture</a:t>
            </a:r>
            <a:endParaRPr lang="en-GB"/>
          </a:p>
        </p:txBody>
      </p:sp>
      <p:sp>
        <p:nvSpPr>
          <p:cNvPr id="25" name="Picture Placeholder 9">
            <a:extLst>
              <a:ext uri="{FF2B5EF4-FFF2-40B4-BE49-F238E27FC236}">
                <a16:creationId xmlns:a16="http://schemas.microsoft.com/office/drawing/2014/main" id="{30443675-EA97-48CC-A60D-D00AA47050B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a:t>Click icon to add picture</a:t>
            </a:r>
            <a:endParaRPr lang="en-GB"/>
          </a:p>
        </p:txBody>
      </p:sp>
    </p:spTree>
    <p:extLst>
      <p:ext uri="{BB962C8B-B14F-4D97-AF65-F5344CB8AC3E}">
        <p14:creationId xmlns:p14="http://schemas.microsoft.com/office/powerpoint/2010/main" val="185929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49E49-A973-44EF-9013-26AEDDEBD3DB}"/>
              </a:ext>
            </a:extLst>
          </p:cNvPr>
          <p:cNvSpPr/>
          <p:nvPr userDrawn="1"/>
        </p:nvSpPr>
        <p:spPr>
          <a:xfrm>
            <a:off x="7996364" y="0"/>
            <a:ext cx="419563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 name="Picture Placeholder 2"/>
          <p:cNvSpPr>
            <a:spLocks noGrp="1"/>
          </p:cNvSpPr>
          <p:nvPr>
            <p:ph type="pic" sz="quarter" idx="14"/>
          </p:nvPr>
        </p:nvSpPr>
        <p:spPr>
          <a:xfrm>
            <a:off x="0" y="0"/>
            <a:ext cx="7996364" cy="6858000"/>
          </a:xfrm>
          <a:solidFill>
            <a:schemeClr val="bg1">
              <a:lumMod val="85000"/>
            </a:schemeClr>
          </a:solidFill>
        </p:spPr>
        <p:txBody>
          <a:bodyPr/>
          <a:lstStyle/>
          <a:p>
            <a:endParaRPr lang="en-US"/>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8543636" y="2895214"/>
            <a:ext cx="3101092" cy="801111"/>
          </a:xfrm>
        </p:spPr>
        <p:txBody>
          <a:bodyPr/>
          <a:lstStyle>
            <a:lvl1pPr algn="ctr">
              <a:defRPr sz="2800">
                <a:solidFill>
                  <a:schemeClr val="tx1"/>
                </a:solidFill>
              </a:defRPr>
            </a:lvl1pPr>
          </a:lstStyle>
          <a:p>
            <a:r>
              <a:rPr lang="en-US"/>
              <a:t>Click to edit Master title style</a:t>
            </a:r>
            <a:endParaRPr lang="en-GB"/>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8543635" y="4038599"/>
            <a:ext cx="3101092" cy="2024015"/>
          </a:xfrm>
        </p:spPr>
        <p:txBody>
          <a:bodyPr/>
          <a:lstStyle>
            <a:lvl1pPr algn="ctr">
              <a:defRPr sz="1800">
                <a:solidFill>
                  <a:schemeClr val="tx1"/>
                </a:solidFill>
              </a:defRPr>
            </a:lvl1pPr>
            <a:lvl2pPr marL="92075" indent="-92075" algn="ctr">
              <a:defRPr sz="1800">
                <a:solidFill>
                  <a:schemeClr val="tx1"/>
                </a:solidFill>
              </a:defRPr>
            </a:lvl2pPr>
            <a:lvl3pPr marL="182563" indent="-90488" algn="ctr">
              <a:defRPr sz="1800">
                <a:solidFill>
                  <a:schemeClr val="tx1"/>
                </a:solidFill>
              </a:defRPr>
            </a:lvl3pPr>
            <a:lvl4pPr marL="266700" indent="-84138" algn="ctr">
              <a:defRPr sz="1800">
                <a:solidFill>
                  <a:schemeClr val="tx1"/>
                </a:solidFill>
              </a:defRPr>
            </a:lvl4pPr>
            <a:lvl5pPr marL="357188" indent="-90488" algn="ct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0777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0965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4DBE3-65B4-4964-9948-0890AB5EE6D8}"/>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401"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1106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12439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68049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Rectangle 1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22814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a:extLst>
              <a:ext uri="{FF2B5EF4-FFF2-40B4-BE49-F238E27FC236}">
                <a16:creationId xmlns:a16="http://schemas.microsoft.com/office/drawing/2014/main" id="{80454E05-7901-420B-AA47-C07B16C84AA4}"/>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95162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Rectangle 15"/>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75025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79584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6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84887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474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1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96087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4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87369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03455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p:cNvSpPr>
            <a:spLocks noGrp="1"/>
          </p:cNvSpPr>
          <p:nvPr>
            <p:ph sz="quarter" idx="15"/>
          </p:nvPr>
        </p:nvSpPr>
        <p:spPr>
          <a:xfrm>
            <a:off x="8010144" y="384048"/>
            <a:ext cx="3794760"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04171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a:t>Click icon to add picture</a:t>
            </a:r>
            <a:endParaRPr lang="en-GB"/>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a:t>Click icon to add picture</a:t>
            </a:r>
            <a:endParaRPr lang="en-GB"/>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a:t>Click icon to add picture</a:t>
            </a:r>
            <a:endParaRPr lang="en-GB"/>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a:t>Click icon to add picture</a:t>
            </a:r>
            <a:endParaRPr lang="en-GB"/>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a:t>Click icon to add picture</a:t>
            </a:r>
            <a:endParaRPr lang="en-GB"/>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a:t>Click icon to add picture</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3"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4871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a:t>Click to edit Master title style</a:t>
            </a:r>
            <a:endParaRPr lang="en-GB"/>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90229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a:extLst>
              <a:ext uri="{FF2B5EF4-FFF2-40B4-BE49-F238E27FC236}">
                <a16:creationId xmlns:a16="http://schemas.microsoft.com/office/drawing/2014/main" id="{3F7CAB57-0233-401A-AB42-B9893D1E6CC0}"/>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02608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6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Tree>
    <p:extLst>
      <p:ext uri="{BB962C8B-B14F-4D97-AF65-F5344CB8AC3E}">
        <p14:creationId xmlns:p14="http://schemas.microsoft.com/office/powerpoint/2010/main" val="148566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78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a:t>Click icon to add picture</a:t>
            </a:r>
            <a:endParaRPr lang="en-GB"/>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Tree>
    <p:extLst>
      <p:ext uri="{BB962C8B-B14F-4D97-AF65-F5344CB8AC3E}">
        <p14:creationId xmlns:p14="http://schemas.microsoft.com/office/powerpoint/2010/main" val="12612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0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a:t>Click icon to add picture</a:t>
            </a:r>
            <a:endParaRPr lang="en-GB"/>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a:t>Click icon to add picture</a:t>
            </a:r>
            <a:endParaRPr lang="en-GB"/>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2" name="TextBox 11"/>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3" name="Group 22"/>
          <p:cNvGrpSpPr>
            <a:grpSpLocks/>
          </p:cNvGrpSpPr>
          <p:nvPr userDrawn="1"/>
        </p:nvGrpSpPr>
        <p:grpSpPr bwMode="auto">
          <a:xfrm>
            <a:off x="-264086" y="6596401"/>
            <a:ext cx="2147228" cy="184155"/>
            <a:chOff x="9374212" y="6574531"/>
            <a:chExt cx="2147228" cy="182885"/>
          </a:xfrm>
        </p:grpSpPr>
        <p:grpSp>
          <p:nvGrpSpPr>
            <p:cNvPr id="14" name="Group 8"/>
            <p:cNvGrpSpPr>
              <a:grpSpLocks/>
            </p:cNvGrpSpPr>
            <p:nvPr/>
          </p:nvGrpSpPr>
          <p:grpSpPr bwMode="auto">
            <a:xfrm>
              <a:off x="9374212" y="6574531"/>
              <a:ext cx="2147228" cy="182883"/>
              <a:chOff x="9378677" y="6574531"/>
              <a:chExt cx="2147228" cy="182883"/>
            </a:xfrm>
          </p:grpSpPr>
          <p:sp>
            <p:nvSpPr>
              <p:cNvPr id="16"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7"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18"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5"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Tree>
    <p:extLst>
      <p:ext uri="{BB962C8B-B14F-4D97-AF65-F5344CB8AC3E}">
        <p14:creationId xmlns:p14="http://schemas.microsoft.com/office/powerpoint/2010/main" val="40587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3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a:t>Click icon to add picture</a:t>
            </a:r>
            <a:endParaRPr lang="en-GB"/>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a:t>Click icon to add picture</a:t>
            </a:r>
            <a:endParaRPr lang="en-GB"/>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a:t>Click icon to add picture</a:t>
            </a:r>
            <a:endParaRPr lang="en-GB"/>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Tree>
    <p:extLst>
      <p:ext uri="{BB962C8B-B14F-4D97-AF65-F5344CB8AC3E}">
        <p14:creationId xmlns:p14="http://schemas.microsoft.com/office/powerpoint/2010/main" val="182349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885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a:t>Click icon to add picture</a:t>
            </a:r>
            <a:endParaRPr lang="en-GB"/>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a:t>Click icon to add picture</a:t>
            </a:r>
            <a:endParaRPr lang="en-GB"/>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a:t>Click icon to add picture</a:t>
            </a:r>
            <a:endParaRPr lang="en-GB"/>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a:t>Click icon to add picture</a:t>
            </a:r>
            <a:endParaRPr lang="en-GB"/>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5" name="TextBox 1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Tree>
    <p:extLst>
      <p:ext uri="{BB962C8B-B14F-4D97-AF65-F5344CB8AC3E}">
        <p14:creationId xmlns:p14="http://schemas.microsoft.com/office/powerpoint/2010/main" val="103862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88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a:t>Click icon to add picture</a:t>
            </a:r>
            <a:endParaRPr lang="en-GB"/>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a:t>Click icon to add picture</a:t>
            </a:r>
            <a:endParaRPr lang="en-GB"/>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a:t>Click icon to add picture</a:t>
            </a:r>
            <a:endParaRPr lang="en-GB"/>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a:t>Click icon to add picture</a:t>
            </a:r>
            <a:endParaRPr lang="en-GB"/>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a:t>Click icon to add picture</a:t>
            </a:r>
            <a:endParaRPr lang="en-GB"/>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a:t>Click icon to add picture</a:t>
            </a:r>
            <a:endParaRPr lang="en-GB"/>
          </a:p>
        </p:txBody>
      </p:sp>
      <p:sp>
        <p:nvSpPr>
          <p:cNvPr id="4" name="Title 3"/>
          <p:cNvSpPr>
            <a:spLocks noGrp="1"/>
          </p:cNvSpPr>
          <p:nvPr>
            <p:ph type="title"/>
          </p:nvPr>
        </p:nvSpPr>
        <p:spPr>
          <a:xfrm>
            <a:off x="379413" y="379413"/>
            <a:ext cx="3816000" cy="1012825"/>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7" name="TextBox 1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a:solidFill>
                <a:prstClr val="black"/>
              </a:solidFill>
            </a:endParaRPr>
          </a:p>
        </p:txBody>
      </p:sp>
      <p:grpSp>
        <p:nvGrpSpPr>
          <p:cNvPr id="18" name="Group 22"/>
          <p:cNvGrpSpPr>
            <a:grpSpLocks/>
          </p:cNvGrpSpPr>
          <p:nvPr userDrawn="1"/>
        </p:nvGrpSpPr>
        <p:grpSpPr bwMode="auto">
          <a:xfrm>
            <a:off x="-264086" y="6596401"/>
            <a:ext cx="2147228" cy="184155"/>
            <a:chOff x="9374212" y="6574531"/>
            <a:chExt cx="2147228" cy="182885"/>
          </a:xfrm>
        </p:grpSpPr>
        <p:grpSp>
          <p:nvGrpSpPr>
            <p:cNvPr id="19" name="Group 8"/>
            <p:cNvGrpSpPr>
              <a:grpSpLocks/>
            </p:cNvGrpSpPr>
            <p:nvPr/>
          </p:nvGrpSpPr>
          <p:grpSpPr bwMode="auto">
            <a:xfrm>
              <a:off x="9374212" y="6574531"/>
              <a:ext cx="2147228" cy="182883"/>
              <a:chOff x="9378677" y="6574531"/>
              <a:chExt cx="2147228" cy="182883"/>
            </a:xfrm>
          </p:grpSpPr>
          <p:sp>
            <p:nvSpPr>
              <p:cNvPr id="2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All Rights Reserved.</a:t>
                </a:r>
              </a:p>
            </p:txBody>
          </p:sp>
          <p:sp>
            <p:nvSpPr>
              <p:cNvPr id="2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9 June 2020</a:t>
                </a:fld>
                <a:endParaRPr lang="en-US" sz="800" kern="0">
                  <a:solidFill>
                    <a:prstClr val="black"/>
                  </a:solidFill>
                  <a:latin typeface="3M Circular TT Book" panose="020B0604020101020102" pitchFamily="34" charset="0"/>
                  <a:cs typeface="3M Circular TT Book" panose="020B0604020101020102" pitchFamily="34" charset="0"/>
                </a:endParaRPr>
              </a:p>
            </p:txBody>
          </p:sp>
          <p:sp>
            <p:nvSpPr>
              <p:cNvPr id="2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a:solidFill>
                    <a:prstClr val="black"/>
                  </a:solidFill>
                  <a:ea typeface="ＭＳ Ｐゴシック" charset="0"/>
                  <a:cs typeface="3M Circular TT Book" panose="020B0604020101020102" pitchFamily="34" charset="0"/>
                </a:endParaRPr>
              </a:p>
            </p:txBody>
          </p:sp>
        </p:grpSp>
        <p:sp>
          <p:nvSpPr>
            <p:cNvPr id="2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a:solidFill>
                    <a:prstClr val="black"/>
                  </a:solidFill>
                  <a:latin typeface="3M Circular TT Book" panose="020B0604020101020102" pitchFamily="34" charset="0"/>
                  <a:cs typeface="3M Circular TT Book" panose="020B0604020101020102" pitchFamily="34" charset="0"/>
                </a:rPr>
                <a:t>© 3M</a:t>
              </a:r>
            </a:p>
          </p:txBody>
        </p:sp>
      </p:grpSp>
    </p:spTree>
    <p:extLst>
      <p:ext uri="{BB962C8B-B14F-4D97-AF65-F5344CB8AC3E}">
        <p14:creationId xmlns:p14="http://schemas.microsoft.com/office/powerpoint/2010/main" val="104201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90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a:t>Click icon to add picture</a:t>
            </a:r>
            <a:endParaRPr lang="en-GB"/>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a:t>Click icon to add picture</a:t>
            </a:r>
            <a:endParaRPr lang="en-GB"/>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a:t>Click icon to add picture</a:t>
            </a:r>
            <a:endParaRPr lang="en-GB"/>
          </a:p>
        </p:txBody>
      </p:sp>
      <p:sp>
        <p:nvSpPr>
          <p:cNvPr id="20" name="Rectangle 19">
            <a:extLst>
              <a:ext uri="{FF2B5EF4-FFF2-40B4-BE49-F238E27FC236}">
                <a16:creationId xmlns:a16="http://schemas.microsoft.com/office/drawing/2014/main" id="{32E776BE-0927-4EC3-8540-7F81122A8EC1}"/>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1" name="Rectangle 20">
            <a:extLst>
              <a:ext uri="{FF2B5EF4-FFF2-40B4-BE49-F238E27FC236}">
                <a16:creationId xmlns:a16="http://schemas.microsoft.com/office/drawing/2014/main" id="{E700D334-7B0B-4855-876C-3BE277A4DC9C}"/>
              </a:ext>
            </a:extLst>
          </p:cNvPr>
          <p:cNvSpPr/>
          <p:nvPr userDrawn="1"/>
        </p:nvSpPr>
        <p:spPr>
          <a:xfrm>
            <a:off x="4039604" y="1679448"/>
            <a:ext cx="221417" cy="443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2" name="Rectangle 21">
            <a:extLst>
              <a:ext uri="{FF2B5EF4-FFF2-40B4-BE49-F238E27FC236}">
                <a16:creationId xmlns:a16="http://schemas.microsoft.com/office/drawing/2014/main" id="{268DFA4F-6B29-4BE6-9DA4-75A7A94F2D4A}"/>
              </a:ext>
            </a:extLst>
          </p:cNvPr>
          <p:cNvSpPr/>
          <p:nvPr userDrawn="1"/>
        </p:nvSpPr>
        <p:spPr>
          <a:xfrm>
            <a:off x="7929371" y="1679448"/>
            <a:ext cx="221417" cy="433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36005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2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chemeClr val="tx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3" name="Picture Placeholder 9">
            <a:extLst>
              <a:ext uri="{FF2B5EF4-FFF2-40B4-BE49-F238E27FC236}">
                <a16:creationId xmlns:a16="http://schemas.microsoft.com/office/drawing/2014/main" id="{71A3B95F-EA1E-425D-9CA6-29BBC3BC1BE4}"/>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a:t>Click icon to add picture</a:t>
            </a:r>
            <a:endParaRPr lang="en-GB"/>
          </a:p>
        </p:txBody>
      </p:sp>
      <p:sp>
        <p:nvSpPr>
          <p:cNvPr id="24" name="Picture Placeholder 9">
            <a:extLst>
              <a:ext uri="{FF2B5EF4-FFF2-40B4-BE49-F238E27FC236}">
                <a16:creationId xmlns:a16="http://schemas.microsoft.com/office/drawing/2014/main" id="{685DBB55-2206-4ED1-85CD-B2A5B0626F8B}"/>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a:t>Click icon to add picture</a:t>
            </a:r>
            <a:endParaRPr lang="en-GB"/>
          </a:p>
        </p:txBody>
      </p:sp>
      <p:sp>
        <p:nvSpPr>
          <p:cNvPr id="25" name="Picture Placeholder 9">
            <a:extLst>
              <a:ext uri="{FF2B5EF4-FFF2-40B4-BE49-F238E27FC236}">
                <a16:creationId xmlns:a16="http://schemas.microsoft.com/office/drawing/2014/main" id="{30443675-EA97-48CC-A60D-D00AA47050B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a:t>Click icon to add picture</a:t>
            </a:r>
            <a:endParaRPr lang="en-GB"/>
          </a:p>
        </p:txBody>
      </p:sp>
    </p:spTree>
    <p:extLst>
      <p:ext uri="{BB962C8B-B14F-4D97-AF65-F5344CB8AC3E}">
        <p14:creationId xmlns:p14="http://schemas.microsoft.com/office/powerpoint/2010/main" val="112648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June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69057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43041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C0CAD6B4-B63F-431D-9AA9-2EBCB3680F76}"/>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13774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001"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gradFill>
            <a:gsLst>
              <a:gs pos="83000">
                <a:srgbClr val="003CE6"/>
              </a:gs>
              <a:gs pos="0">
                <a:srgbClr val="00C8E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59658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66092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B2EED-173A-4AAB-A5CA-763675207C6D}"/>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049"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67100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4DBE3-65B4-4964-9948-0890AB5EE6D8}"/>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73"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3679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6BC6A-1655-4CD6-912E-D68B834AAED0}"/>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09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41683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EA74D-188E-4183-B597-5CB3EAD32937}"/>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121"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88363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2EF56-B5B0-4A2C-9BFF-F04EF7B9D4BB}"/>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145"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8703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8D4356-99F1-41C2-BC24-91428FEF24C4}"/>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69"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0483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97CEF-5810-4718-97A7-43229B1600CC}"/>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193"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42778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1AFE98-ADEB-4E9D-942F-1D3D76E743AF}"/>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421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881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02C4E689-AC24-41B6-8DC9-AE840EF55ADF}"/>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417893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E542A-FA59-4C1E-ADF9-D35ABEDB220D}"/>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5241"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75598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DE6CD-B29C-410C-8252-D6CA4B2DFC33}"/>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265"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13079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C385CB-CDD0-45ED-A222-17C5AFFB1BE1}"/>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7289"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46698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45C95-9F39-492C-96D8-FE71850CDAA7}"/>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313"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3204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77CC38-1D38-4C71-AE81-49CEB308DB37}"/>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933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0636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BB5784-A1A3-4CE3-B24B-50A26850770C}"/>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361"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32542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9_Cover_2 REVERSED line/subhea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9C3731-3E9E-4552-8FE0-C5C04F457A31}"/>
              </a:ext>
            </a:extLst>
          </p:cNvPr>
          <p:cNvPicPr>
            <a:picLocks noChangeAspect="1"/>
          </p:cNvPicPr>
          <p:nvPr userDrawn="1"/>
        </p:nvPicPr>
        <p:blipFill>
          <a:blip r:embed="rId4"/>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385"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a:t>Title subhead/presenters names, </a:t>
            </a:r>
            <a:br>
              <a:rPr lang="en-US"/>
            </a:br>
            <a:r>
              <a:rPr lang="en-US"/>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9306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82978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and Subtitle">
    <p:spTree>
      <p:nvGrpSpPr>
        <p:cNvPr id="1" name=""/>
        <p:cNvGrpSpPr/>
        <p:nvPr/>
      </p:nvGrpSpPr>
      <p:grpSpPr>
        <a:xfrm>
          <a:off x="0" y="0"/>
          <a:ext cx="0" cy="0"/>
          <a:chOff x="0" y="0"/>
          <a:chExt cx="0" cy="0"/>
        </a:xfrm>
      </p:grpSpPr>
      <p:sp>
        <p:nvSpPr>
          <p:cNvPr id="43" name="Freeform 37"/>
          <p:cNvSpPr>
            <a:spLocks/>
          </p:cNvSpPr>
          <p:nvPr userDrawn="1"/>
        </p:nvSpPr>
        <p:spPr bwMode="auto">
          <a:xfrm rot="19218002">
            <a:off x="582337" y="2537728"/>
            <a:ext cx="10928210" cy="6096374"/>
          </a:xfrm>
          <a:custGeom>
            <a:avLst/>
            <a:gdLst>
              <a:gd name="T0" fmla="*/ 3982 w 4136"/>
              <a:gd name="T1" fmla="*/ 0 h 2304"/>
              <a:gd name="T2" fmla="*/ 4136 w 4136"/>
              <a:gd name="T3" fmla="*/ 2304 h 2304"/>
              <a:gd name="T4" fmla="*/ 0 w 4136"/>
              <a:gd name="T5" fmla="*/ 77 h 2304"/>
              <a:gd name="T6" fmla="*/ 3982 w 4136"/>
              <a:gd name="T7" fmla="*/ 0 h 2304"/>
              <a:gd name="connsiteX0" fmla="*/ 9628 w 9990"/>
              <a:gd name="connsiteY0" fmla="*/ 0 h 10197"/>
              <a:gd name="connsiteX1" fmla="*/ 9990 w 9990"/>
              <a:gd name="connsiteY1" fmla="*/ 10197 h 10197"/>
              <a:gd name="connsiteX2" fmla="*/ 0 w 9990"/>
              <a:gd name="connsiteY2" fmla="*/ 334 h 10197"/>
              <a:gd name="connsiteX3" fmla="*/ 9628 w 9990"/>
              <a:gd name="connsiteY3" fmla="*/ 0 h 10197"/>
              <a:gd name="connsiteX0" fmla="*/ 9649 w 10000"/>
              <a:gd name="connsiteY0" fmla="*/ 0 h 10005"/>
              <a:gd name="connsiteX1" fmla="*/ 10000 w 10000"/>
              <a:gd name="connsiteY1" fmla="*/ 10005 h 10005"/>
              <a:gd name="connsiteX2" fmla="*/ 0 w 10000"/>
              <a:gd name="connsiteY2" fmla="*/ 333 h 10005"/>
              <a:gd name="connsiteX3" fmla="*/ 9649 w 10000"/>
              <a:gd name="connsiteY3" fmla="*/ 0 h 10005"/>
              <a:gd name="connsiteX0" fmla="*/ 9598 w 9949"/>
              <a:gd name="connsiteY0" fmla="*/ 0 h 10005"/>
              <a:gd name="connsiteX1" fmla="*/ 9949 w 9949"/>
              <a:gd name="connsiteY1" fmla="*/ 10005 h 10005"/>
              <a:gd name="connsiteX2" fmla="*/ 1 w 9949"/>
              <a:gd name="connsiteY2" fmla="*/ 263 h 10005"/>
              <a:gd name="connsiteX3" fmla="*/ 9598 w 9949"/>
              <a:gd name="connsiteY3" fmla="*/ 0 h 10005"/>
              <a:gd name="connsiteX0" fmla="*/ 9647 w 10000"/>
              <a:gd name="connsiteY0" fmla="*/ 0 h 10000"/>
              <a:gd name="connsiteX1" fmla="*/ 10000 w 10000"/>
              <a:gd name="connsiteY1" fmla="*/ 10000 h 10000"/>
              <a:gd name="connsiteX2" fmla="*/ 1 w 10000"/>
              <a:gd name="connsiteY2" fmla="*/ 263 h 10000"/>
              <a:gd name="connsiteX3" fmla="*/ 9647 w 10000"/>
              <a:gd name="connsiteY3" fmla="*/ 0 h 10000"/>
              <a:gd name="connsiteX0" fmla="*/ 9646 w 9999"/>
              <a:gd name="connsiteY0" fmla="*/ 0 h 10000"/>
              <a:gd name="connsiteX1" fmla="*/ 9999 w 9999"/>
              <a:gd name="connsiteY1" fmla="*/ 10000 h 10000"/>
              <a:gd name="connsiteX2" fmla="*/ 0 w 9999"/>
              <a:gd name="connsiteY2" fmla="*/ 263 h 10000"/>
              <a:gd name="connsiteX3" fmla="*/ 9646 w 9999"/>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9647" y="0"/>
                </a:moveTo>
                <a:cubicBezTo>
                  <a:pt x="9645" y="-3"/>
                  <a:pt x="10000" y="10000"/>
                  <a:pt x="10000" y="10000"/>
                </a:cubicBezTo>
                <a:cubicBezTo>
                  <a:pt x="9999" y="9998"/>
                  <a:pt x="0" y="263"/>
                  <a:pt x="0" y="263"/>
                </a:cubicBezTo>
                <a:lnTo>
                  <a:pt x="9647" y="0"/>
                </a:lnTo>
                <a:close/>
              </a:path>
            </a:pathLst>
          </a:custGeom>
          <a:gradFill flip="none" rotWithShape="1">
            <a:gsLst>
              <a:gs pos="0">
                <a:schemeClr val="accent3"/>
              </a:gs>
              <a:gs pos="50000">
                <a:schemeClr val="accent2"/>
              </a:gs>
              <a:gs pos="100000">
                <a:schemeClr val="accent1"/>
              </a:gs>
            </a:gsLst>
            <a:lin ang="0" scaled="1"/>
            <a:tileRect/>
          </a:gradFill>
          <a:ln>
            <a:noFill/>
          </a:ln>
        </p:spPr>
        <p:txBody>
          <a:bodyPr vert="horz" wrap="square" lIns="0" tIns="0" rIns="0" bIns="0" numCol="1" anchor="t" anchorCtr="0" compatLnSpc="1">
            <a:prstTxWarp prst="textNoShape">
              <a:avLst/>
            </a:prstTxWarp>
            <a:noAutofit/>
          </a:bodyPr>
          <a:lstStyle/>
          <a:p>
            <a:pPr lvl="0"/>
            <a:endParaRPr lang="en-GB" baseline="0"/>
          </a:p>
        </p:txBody>
      </p:sp>
      <p:sp>
        <p:nvSpPr>
          <p:cNvPr id="2" name="Title 1"/>
          <p:cNvSpPr>
            <a:spLocks noGrp="1"/>
          </p:cNvSpPr>
          <p:nvPr>
            <p:ph type="ctrTitle" hasCustomPrompt="1"/>
          </p:nvPr>
        </p:nvSpPr>
        <p:spPr>
          <a:xfrm>
            <a:off x="379413" y="2321901"/>
            <a:ext cx="9521825" cy="1033548"/>
          </a:xfrm>
        </p:spPr>
        <p:txBody>
          <a:bodyPr vert="horz" wrap="square" lIns="0" tIns="0" rIns="0" bIns="0" anchor="t" anchorCtr="0">
            <a:noAutofit/>
          </a:bodyPr>
          <a:lstStyle>
            <a:lvl1pPr algn="l">
              <a:defRPr sz="7200"/>
            </a:lvl1pPr>
          </a:lstStyle>
          <a:p>
            <a:r>
              <a:rPr lang="en-US"/>
              <a:t>Master title style</a:t>
            </a:r>
            <a:endParaRPr lang="en-GB"/>
          </a:p>
        </p:txBody>
      </p:sp>
      <p:grpSp>
        <p:nvGrpSpPr>
          <p:cNvPr id="41" name="Group 40"/>
          <p:cNvGrpSpPr/>
          <p:nvPr userDrawn="1"/>
        </p:nvGrpSpPr>
        <p:grpSpPr>
          <a:xfrm>
            <a:off x="391318" y="384100"/>
            <a:ext cx="2361407" cy="427748"/>
            <a:chOff x="593725" y="633413"/>
            <a:chExt cx="13435013" cy="2433637"/>
          </a:xfrm>
        </p:grpSpPr>
        <p:sp>
          <p:nvSpPr>
            <p:cNvPr id="16" name="Freeform 9"/>
            <p:cNvSpPr>
              <a:spLocks/>
            </p:cNvSpPr>
            <p:nvPr userDrawn="1"/>
          </p:nvSpPr>
          <p:spPr bwMode="auto">
            <a:xfrm>
              <a:off x="5505450" y="695325"/>
              <a:ext cx="614363" cy="866775"/>
            </a:xfrm>
            <a:custGeom>
              <a:avLst/>
              <a:gdLst>
                <a:gd name="T0" fmla="*/ 31 w 41"/>
                <a:gd name="T1" fmla="*/ 17 h 57"/>
                <a:gd name="T2" fmla="*/ 21 w 41"/>
                <a:gd name="T3" fmla="*/ 9 h 57"/>
                <a:gd name="T4" fmla="*/ 12 w 41"/>
                <a:gd name="T5" fmla="*/ 16 h 57"/>
                <a:gd name="T6" fmla="*/ 18 w 41"/>
                <a:gd name="T7" fmla="*/ 23 h 57"/>
                <a:gd name="T8" fmla="*/ 26 w 41"/>
                <a:gd name="T9" fmla="*/ 24 h 57"/>
                <a:gd name="T10" fmla="*/ 41 w 41"/>
                <a:gd name="T11" fmla="*/ 40 h 57"/>
                <a:gd name="T12" fmla="*/ 22 w 41"/>
                <a:gd name="T13" fmla="*/ 57 h 57"/>
                <a:gd name="T14" fmla="*/ 0 w 41"/>
                <a:gd name="T15" fmla="*/ 40 h 57"/>
                <a:gd name="T16" fmla="*/ 10 w 41"/>
                <a:gd name="T17" fmla="*/ 37 h 57"/>
                <a:gd name="T18" fmla="*/ 22 w 41"/>
                <a:gd name="T19" fmla="*/ 48 h 57"/>
                <a:gd name="T20" fmla="*/ 31 w 41"/>
                <a:gd name="T21" fmla="*/ 41 h 57"/>
                <a:gd name="T22" fmla="*/ 24 w 41"/>
                <a:gd name="T23" fmla="*/ 34 h 57"/>
                <a:gd name="T24" fmla="*/ 16 w 41"/>
                <a:gd name="T25" fmla="*/ 33 h 57"/>
                <a:gd name="T26" fmla="*/ 2 w 41"/>
                <a:gd name="T27" fmla="*/ 17 h 57"/>
                <a:gd name="T28" fmla="*/ 21 w 41"/>
                <a:gd name="T29" fmla="*/ 0 h 57"/>
                <a:gd name="T30" fmla="*/ 41 w 41"/>
                <a:gd name="T31" fmla="*/ 14 h 57"/>
                <a:gd name="T32" fmla="*/ 31 w 41"/>
                <a:gd name="T33"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57">
                  <a:moveTo>
                    <a:pt x="31" y="17"/>
                  </a:moveTo>
                  <a:cubicBezTo>
                    <a:pt x="30" y="14"/>
                    <a:pt x="28" y="9"/>
                    <a:pt x="21" y="9"/>
                  </a:cubicBezTo>
                  <a:cubicBezTo>
                    <a:pt x="16" y="9"/>
                    <a:pt x="12" y="13"/>
                    <a:pt x="12" y="16"/>
                  </a:cubicBezTo>
                  <a:cubicBezTo>
                    <a:pt x="12" y="19"/>
                    <a:pt x="14" y="22"/>
                    <a:pt x="18" y="23"/>
                  </a:cubicBezTo>
                  <a:cubicBezTo>
                    <a:pt x="26" y="24"/>
                    <a:pt x="26" y="24"/>
                    <a:pt x="26" y="24"/>
                  </a:cubicBezTo>
                  <a:cubicBezTo>
                    <a:pt x="36" y="26"/>
                    <a:pt x="41" y="33"/>
                    <a:pt x="41" y="40"/>
                  </a:cubicBezTo>
                  <a:cubicBezTo>
                    <a:pt x="41" y="49"/>
                    <a:pt x="34" y="57"/>
                    <a:pt x="22" y="57"/>
                  </a:cubicBezTo>
                  <a:cubicBezTo>
                    <a:pt x="7" y="57"/>
                    <a:pt x="1" y="48"/>
                    <a:pt x="0" y="40"/>
                  </a:cubicBezTo>
                  <a:cubicBezTo>
                    <a:pt x="10" y="37"/>
                    <a:pt x="10" y="37"/>
                    <a:pt x="10" y="37"/>
                  </a:cubicBezTo>
                  <a:cubicBezTo>
                    <a:pt x="10" y="43"/>
                    <a:pt x="14" y="48"/>
                    <a:pt x="22" y="48"/>
                  </a:cubicBezTo>
                  <a:cubicBezTo>
                    <a:pt x="27" y="48"/>
                    <a:pt x="31" y="45"/>
                    <a:pt x="31" y="41"/>
                  </a:cubicBezTo>
                  <a:cubicBezTo>
                    <a:pt x="31" y="38"/>
                    <a:pt x="28" y="35"/>
                    <a:pt x="24" y="34"/>
                  </a:cubicBezTo>
                  <a:cubicBezTo>
                    <a:pt x="16" y="33"/>
                    <a:pt x="16" y="33"/>
                    <a:pt x="16" y="33"/>
                  </a:cubicBezTo>
                  <a:cubicBezTo>
                    <a:pt x="7" y="31"/>
                    <a:pt x="2" y="25"/>
                    <a:pt x="2" y="17"/>
                  </a:cubicBezTo>
                  <a:cubicBezTo>
                    <a:pt x="2" y="7"/>
                    <a:pt x="11" y="0"/>
                    <a:pt x="21" y="0"/>
                  </a:cubicBezTo>
                  <a:cubicBezTo>
                    <a:pt x="34" y="0"/>
                    <a:pt x="39" y="8"/>
                    <a:pt x="41" y="14"/>
                  </a:cubicBezTo>
                  <a:lnTo>
                    <a:pt x="31"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17" name="Freeform 10"/>
            <p:cNvSpPr>
              <a:spLocks/>
            </p:cNvSpPr>
            <p:nvPr userDrawn="1"/>
          </p:nvSpPr>
          <p:spPr bwMode="auto">
            <a:xfrm>
              <a:off x="6194425"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8"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18" name="Freeform 11"/>
            <p:cNvSpPr>
              <a:spLocks noEditPoints="1"/>
            </p:cNvSpPr>
            <p:nvPr userDrawn="1"/>
          </p:nvSpPr>
          <p:spPr bwMode="auto">
            <a:xfrm>
              <a:off x="6854825" y="679450"/>
              <a:ext cx="179388" cy="866775"/>
            </a:xfrm>
            <a:custGeom>
              <a:avLst/>
              <a:gdLst>
                <a:gd name="T0" fmla="*/ 1 w 12"/>
                <a:gd name="T1" fmla="*/ 19 h 57"/>
                <a:gd name="T2" fmla="*/ 11 w 12"/>
                <a:gd name="T3" fmla="*/ 19 h 57"/>
                <a:gd name="T4" fmla="*/ 11 w 12"/>
                <a:gd name="T5" fmla="*/ 57 h 57"/>
                <a:gd name="T6" fmla="*/ 1 w 12"/>
                <a:gd name="T7" fmla="*/ 57 h 57"/>
                <a:gd name="T8" fmla="*/ 1 w 12"/>
                <a:gd name="T9" fmla="*/ 19 h 57"/>
                <a:gd name="T10" fmla="*/ 6 w 12"/>
                <a:gd name="T11" fmla="*/ 0 h 57"/>
                <a:gd name="T12" fmla="*/ 12 w 12"/>
                <a:gd name="T13" fmla="*/ 6 h 57"/>
                <a:gd name="T14" fmla="*/ 6 w 12"/>
                <a:gd name="T15" fmla="*/ 13 h 57"/>
                <a:gd name="T16" fmla="*/ 0 w 12"/>
                <a:gd name="T17" fmla="*/ 6 h 57"/>
                <a:gd name="T18" fmla="*/ 6 w 12"/>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7">
                  <a:moveTo>
                    <a:pt x="1" y="19"/>
                  </a:moveTo>
                  <a:cubicBezTo>
                    <a:pt x="11" y="19"/>
                    <a:pt x="11" y="19"/>
                    <a:pt x="11" y="19"/>
                  </a:cubicBezTo>
                  <a:cubicBezTo>
                    <a:pt x="11" y="57"/>
                    <a:pt x="11" y="57"/>
                    <a:pt x="11" y="57"/>
                  </a:cubicBezTo>
                  <a:cubicBezTo>
                    <a:pt x="1" y="57"/>
                    <a:pt x="1" y="57"/>
                    <a:pt x="1" y="57"/>
                  </a:cubicBezTo>
                  <a:lnTo>
                    <a:pt x="1" y="19"/>
                  </a:lnTo>
                  <a:close/>
                  <a:moveTo>
                    <a:pt x="6" y="0"/>
                  </a:moveTo>
                  <a:cubicBezTo>
                    <a:pt x="9" y="0"/>
                    <a:pt x="12" y="3"/>
                    <a:pt x="12" y="6"/>
                  </a:cubicBezTo>
                  <a:cubicBezTo>
                    <a:pt x="12" y="10"/>
                    <a:pt x="9" y="13"/>
                    <a:pt x="6" y="13"/>
                  </a:cubicBezTo>
                  <a:cubicBezTo>
                    <a:pt x="2" y="13"/>
                    <a:pt x="0" y="10"/>
                    <a:pt x="0" y="6"/>
                  </a:cubicBezTo>
                  <a:cubicBezTo>
                    <a:pt x="0" y="3"/>
                    <a:pt x="2" y="0"/>
                    <a:pt x="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19" name="Freeform 12"/>
            <p:cNvSpPr>
              <a:spLocks noEditPoints="1"/>
            </p:cNvSpPr>
            <p:nvPr userDrawn="1"/>
          </p:nvSpPr>
          <p:spPr bwMode="auto">
            <a:xfrm>
              <a:off x="7138988" y="952500"/>
              <a:ext cx="554038"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20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20"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0" name="Freeform 13"/>
            <p:cNvSpPr>
              <a:spLocks/>
            </p:cNvSpPr>
            <p:nvPr userDrawn="1"/>
          </p:nvSpPr>
          <p:spPr bwMode="auto">
            <a:xfrm>
              <a:off x="7812088" y="952500"/>
              <a:ext cx="509588" cy="593725"/>
            </a:xfrm>
            <a:custGeom>
              <a:avLst/>
              <a:gdLst>
                <a:gd name="T0" fmla="*/ 10 w 34"/>
                <a:gd name="T1" fmla="*/ 39 h 39"/>
                <a:gd name="T2" fmla="*/ 0 w 34"/>
                <a:gd name="T3" fmla="*/ 39 h 39"/>
                <a:gd name="T4" fmla="*/ 0 w 34"/>
                <a:gd name="T5" fmla="*/ 1 h 39"/>
                <a:gd name="T6" fmla="*/ 10 w 34"/>
                <a:gd name="T7" fmla="*/ 1 h 39"/>
                <a:gd name="T8" fmla="*/ 10 w 34"/>
                <a:gd name="T9" fmla="*/ 6 h 39"/>
                <a:gd name="T10" fmla="*/ 21 w 34"/>
                <a:gd name="T11" fmla="*/ 0 h 39"/>
                <a:gd name="T12" fmla="*/ 34 w 34"/>
                <a:gd name="T13" fmla="*/ 15 h 39"/>
                <a:gd name="T14" fmla="*/ 34 w 34"/>
                <a:gd name="T15" fmla="*/ 39 h 39"/>
                <a:gd name="T16" fmla="*/ 24 w 34"/>
                <a:gd name="T17" fmla="*/ 39 h 39"/>
                <a:gd name="T18" fmla="*/ 24 w 34"/>
                <a:gd name="T19" fmla="*/ 17 h 39"/>
                <a:gd name="T20" fmla="*/ 17 w 34"/>
                <a:gd name="T21" fmla="*/ 9 h 39"/>
                <a:gd name="T22" fmla="*/ 10 w 34"/>
                <a:gd name="T23" fmla="*/ 17 h 39"/>
                <a:gd name="T24" fmla="*/ 10 w 34"/>
                <a:gd name="T2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9">
                  <a:moveTo>
                    <a:pt x="10" y="39"/>
                  </a:moveTo>
                  <a:cubicBezTo>
                    <a:pt x="0" y="39"/>
                    <a:pt x="0" y="39"/>
                    <a:pt x="0" y="39"/>
                  </a:cubicBezTo>
                  <a:cubicBezTo>
                    <a:pt x="0" y="1"/>
                    <a:pt x="0" y="1"/>
                    <a:pt x="0" y="1"/>
                  </a:cubicBezTo>
                  <a:cubicBezTo>
                    <a:pt x="10" y="1"/>
                    <a:pt x="10" y="1"/>
                    <a:pt x="10" y="1"/>
                  </a:cubicBezTo>
                  <a:cubicBezTo>
                    <a:pt x="10" y="6"/>
                    <a:pt x="10" y="6"/>
                    <a:pt x="10" y="6"/>
                  </a:cubicBezTo>
                  <a:cubicBezTo>
                    <a:pt x="12" y="2"/>
                    <a:pt x="17" y="0"/>
                    <a:pt x="21" y="0"/>
                  </a:cubicBezTo>
                  <a:cubicBezTo>
                    <a:pt x="30" y="0"/>
                    <a:pt x="34" y="7"/>
                    <a:pt x="34" y="15"/>
                  </a:cubicBezTo>
                  <a:cubicBezTo>
                    <a:pt x="34" y="39"/>
                    <a:pt x="34" y="39"/>
                    <a:pt x="34" y="39"/>
                  </a:cubicBezTo>
                  <a:cubicBezTo>
                    <a:pt x="24" y="39"/>
                    <a:pt x="24" y="39"/>
                    <a:pt x="24" y="39"/>
                  </a:cubicBezTo>
                  <a:cubicBezTo>
                    <a:pt x="24" y="17"/>
                    <a:pt x="24" y="17"/>
                    <a:pt x="24" y="17"/>
                  </a:cubicBezTo>
                  <a:cubicBezTo>
                    <a:pt x="24" y="13"/>
                    <a:pt x="22" y="9"/>
                    <a:pt x="17" y="9"/>
                  </a:cubicBezTo>
                  <a:cubicBezTo>
                    <a:pt x="13" y="9"/>
                    <a:pt x="10" y="13"/>
                    <a:pt x="10" y="17"/>
                  </a:cubicBezTo>
                  <a:lnTo>
                    <a:pt x="1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1" name="Freeform 14"/>
            <p:cNvSpPr>
              <a:spLocks/>
            </p:cNvSpPr>
            <p:nvPr userDrawn="1"/>
          </p:nvSpPr>
          <p:spPr bwMode="auto">
            <a:xfrm>
              <a:off x="8426450"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7"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2" name="Freeform 15"/>
            <p:cNvSpPr>
              <a:spLocks noEditPoints="1"/>
            </p:cNvSpPr>
            <p:nvPr userDrawn="1"/>
          </p:nvSpPr>
          <p:spPr bwMode="auto">
            <a:xfrm>
              <a:off x="9055100" y="952500"/>
              <a:ext cx="555625"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3" name="Oval 16"/>
            <p:cNvSpPr>
              <a:spLocks noChangeArrowheads="1"/>
            </p:cNvSpPr>
            <p:nvPr userDrawn="1"/>
          </p:nvSpPr>
          <p:spPr bwMode="auto">
            <a:xfrm>
              <a:off x="9715500" y="1333500"/>
              <a:ext cx="20955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4" name="Freeform 17"/>
            <p:cNvSpPr>
              <a:spLocks noEditPoints="1"/>
            </p:cNvSpPr>
            <p:nvPr userDrawn="1"/>
          </p:nvSpPr>
          <p:spPr bwMode="auto">
            <a:xfrm>
              <a:off x="5476875" y="2001838"/>
              <a:ext cx="808038" cy="836612"/>
            </a:xfrm>
            <a:custGeom>
              <a:avLst/>
              <a:gdLst>
                <a:gd name="T0" fmla="*/ 188 w 509"/>
                <a:gd name="T1" fmla="*/ 317 h 527"/>
                <a:gd name="T2" fmla="*/ 330 w 509"/>
                <a:gd name="T3" fmla="*/ 317 h 527"/>
                <a:gd name="T4" fmla="*/ 254 w 509"/>
                <a:gd name="T5" fmla="*/ 115 h 527"/>
                <a:gd name="T6" fmla="*/ 188 w 509"/>
                <a:gd name="T7" fmla="*/ 317 h 527"/>
                <a:gd name="T8" fmla="*/ 358 w 509"/>
                <a:gd name="T9" fmla="*/ 412 h 527"/>
                <a:gd name="T10" fmla="*/ 151 w 509"/>
                <a:gd name="T11" fmla="*/ 412 h 527"/>
                <a:gd name="T12" fmla="*/ 103 w 509"/>
                <a:gd name="T13" fmla="*/ 527 h 527"/>
                <a:gd name="T14" fmla="*/ 0 w 509"/>
                <a:gd name="T15" fmla="*/ 527 h 527"/>
                <a:gd name="T16" fmla="*/ 198 w 509"/>
                <a:gd name="T17" fmla="*/ 0 h 527"/>
                <a:gd name="T18" fmla="*/ 320 w 509"/>
                <a:gd name="T19" fmla="*/ 0 h 527"/>
                <a:gd name="T20" fmla="*/ 509 w 509"/>
                <a:gd name="T21" fmla="*/ 527 h 527"/>
                <a:gd name="T22" fmla="*/ 405 w 509"/>
                <a:gd name="T23" fmla="*/ 527 h 527"/>
                <a:gd name="T24" fmla="*/ 358 w 509"/>
                <a:gd name="T25" fmla="*/ 4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9" h="527">
                  <a:moveTo>
                    <a:pt x="188" y="317"/>
                  </a:moveTo>
                  <a:lnTo>
                    <a:pt x="330" y="317"/>
                  </a:lnTo>
                  <a:lnTo>
                    <a:pt x="254" y="115"/>
                  </a:lnTo>
                  <a:lnTo>
                    <a:pt x="188" y="317"/>
                  </a:lnTo>
                  <a:close/>
                  <a:moveTo>
                    <a:pt x="358" y="412"/>
                  </a:moveTo>
                  <a:lnTo>
                    <a:pt x="151" y="412"/>
                  </a:lnTo>
                  <a:lnTo>
                    <a:pt x="103" y="527"/>
                  </a:lnTo>
                  <a:lnTo>
                    <a:pt x="0" y="527"/>
                  </a:lnTo>
                  <a:lnTo>
                    <a:pt x="198" y="0"/>
                  </a:lnTo>
                  <a:lnTo>
                    <a:pt x="320" y="0"/>
                  </a:lnTo>
                  <a:lnTo>
                    <a:pt x="509" y="527"/>
                  </a:lnTo>
                  <a:lnTo>
                    <a:pt x="405" y="527"/>
                  </a:lnTo>
                  <a:lnTo>
                    <a:pt x="358" y="4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5" name="Freeform 18"/>
            <p:cNvSpPr>
              <a:spLocks noEditPoints="1"/>
            </p:cNvSpPr>
            <p:nvPr userDrawn="1"/>
          </p:nvSpPr>
          <p:spPr bwMode="auto">
            <a:xfrm>
              <a:off x="6375400" y="2246313"/>
              <a:ext cx="584200" cy="820737"/>
            </a:xfrm>
            <a:custGeom>
              <a:avLst/>
              <a:gdLst>
                <a:gd name="T0" fmla="*/ 20 w 39"/>
                <a:gd name="T1" fmla="*/ 10 h 54"/>
                <a:gd name="T2" fmla="*/ 10 w 39"/>
                <a:gd name="T3" fmla="*/ 20 h 54"/>
                <a:gd name="T4" fmla="*/ 20 w 39"/>
                <a:gd name="T5" fmla="*/ 31 h 54"/>
                <a:gd name="T6" fmla="*/ 29 w 39"/>
                <a:gd name="T7" fmla="*/ 20 h 54"/>
                <a:gd name="T8" fmla="*/ 20 w 39"/>
                <a:gd name="T9" fmla="*/ 10 h 54"/>
                <a:gd name="T10" fmla="*/ 0 w 39"/>
                <a:gd name="T11" fmla="*/ 54 h 54"/>
                <a:gd name="T12" fmla="*/ 0 w 39"/>
                <a:gd name="T13" fmla="*/ 1 h 54"/>
                <a:gd name="T14" fmla="*/ 10 w 39"/>
                <a:gd name="T15" fmla="*/ 1 h 54"/>
                <a:gd name="T16" fmla="*/ 10 w 39"/>
                <a:gd name="T17" fmla="*/ 6 h 54"/>
                <a:gd name="T18" fmla="*/ 22 w 39"/>
                <a:gd name="T19" fmla="*/ 0 h 54"/>
                <a:gd name="T20" fmla="*/ 39 w 39"/>
                <a:gd name="T21" fmla="*/ 20 h 54"/>
                <a:gd name="T22" fmla="*/ 22 w 39"/>
                <a:gd name="T23" fmla="*/ 40 h 54"/>
                <a:gd name="T24" fmla="*/ 11 w 39"/>
                <a:gd name="T25" fmla="*/ 36 h 54"/>
                <a:gd name="T26" fmla="*/ 11 w 39"/>
                <a:gd name="T27" fmla="*/ 54 h 54"/>
                <a:gd name="T28" fmla="*/ 0 w 39"/>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39" y="9"/>
                    <a:pt x="39" y="20"/>
                  </a:cubicBezTo>
                  <a:cubicBezTo>
                    <a:pt x="39"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6" name="Freeform 19"/>
            <p:cNvSpPr>
              <a:spLocks noEditPoints="1"/>
            </p:cNvSpPr>
            <p:nvPr userDrawn="1"/>
          </p:nvSpPr>
          <p:spPr bwMode="auto">
            <a:xfrm>
              <a:off x="7064375" y="2246313"/>
              <a:ext cx="598488" cy="820737"/>
            </a:xfrm>
            <a:custGeom>
              <a:avLst/>
              <a:gdLst>
                <a:gd name="T0" fmla="*/ 20 w 40"/>
                <a:gd name="T1" fmla="*/ 10 h 54"/>
                <a:gd name="T2" fmla="*/ 10 w 40"/>
                <a:gd name="T3" fmla="*/ 20 h 54"/>
                <a:gd name="T4" fmla="*/ 20 w 40"/>
                <a:gd name="T5" fmla="*/ 31 h 54"/>
                <a:gd name="T6" fmla="*/ 29 w 40"/>
                <a:gd name="T7" fmla="*/ 20 h 54"/>
                <a:gd name="T8" fmla="*/ 20 w 40"/>
                <a:gd name="T9" fmla="*/ 10 h 54"/>
                <a:gd name="T10" fmla="*/ 0 w 40"/>
                <a:gd name="T11" fmla="*/ 54 h 54"/>
                <a:gd name="T12" fmla="*/ 0 w 40"/>
                <a:gd name="T13" fmla="*/ 1 h 54"/>
                <a:gd name="T14" fmla="*/ 10 w 40"/>
                <a:gd name="T15" fmla="*/ 1 h 54"/>
                <a:gd name="T16" fmla="*/ 10 w 40"/>
                <a:gd name="T17" fmla="*/ 6 h 54"/>
                <a:gd name="T18" fmla="*/ 22 w 40"/>
                <a:gd name="T19" fmla="*/ 0 h 54"/>
                <a:gd name="T20" fmla="*/ 40 w 40"/>
                <a:gd name="T21" fmla="*/ 20 h 54"/>
                <a:gd name="T22" fmla="*/ 22 w 40"/>
                <a:gd name="T23" fmla="*/ 40 h 54"/>
                <a:gd name="T24" fmla="*/ 11 w 40"/>
                <a:gd name="T25" fmla="*/ 36 h 54"/>
                <a:gd name="T26" fmla="*/ 11 w 40"/>
                <a:gd name="T27" fmla="*/ 54 h 54"/>
                <a:gd name="T28" fmla="*/ 0 w 40"/>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40" y="9"/>
                    <a:pt x="40" y="20"/>
                  </a:cubicBezTo>
                  <a:cubicBezTo>
                    <a:pt x="40"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7" name="Rectangle 20"/>
            <p:cNvSpPr>
              <a:spLocks noChangeArrowheads="1"/>
            </p:cNvSpPr>
            <p:nvPr userDrawn="1"/>
          </p:nvSpPr>
          <p:spPr bwMode="auto">
            <a:xfrm>
              <a:off x="7767638" y="1987550"/>
              <a:ext cx="149225"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8" name="Freeform 21"/>
            <p:cNvSpPr>
              <a:spLocks noEditPoints="1"/>
            </p:cNvSpPr>
            <p:nvPr userDrawn="1"/>
          </p:nvSpPr>
          <p:spPr bwMode="auto">
            <a:xfrm>
              <a:off x="8051800" y="1971675"/>
              <a:ext cx="195263" cy="866775"/>
            </a:xfrm>
            <a:custGeom>
              <a:avLst/>
              <a:gdLst>
                <a:gd name="T0" fmla="*/ 1 w 13"/>
                <a:gd name="T1" fmla="*/ 19 h 57"/>
                <a:gd name="T2" fmla="*/ 12 w 13"/>
                <a:gd name="T3" fmla="*/ 19 h 57"/>
                <a:gd name="T4" fmla="*/ 12 w 13"/>
                <a:gd name="T5" fmla="*/ 57 h 57"/>
                <a:gd name="T6" fmla="*/ 1 w 13"/>
                <a:gd name="T7" fmla="*/ 57 h 57"/>
                <a:gd name="T8" fmla="*/ 1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1" y="19"/>
                  </a:moveTo>
                  <a:cubicBezTo>
                    <a:pt x="12" y="19"/>
                    <a:pt x="12" y="19"/>
                    <a:pt x="12" y="19"/>
                  </a:cubicBezTo>
                  <a:cubicBezTo>
                    <a:pt x="12" y="57"/>
                    <a:pt x="12" y="57"/>
                    <a:pt x="12" y="57"/>
                  </a:cubicBezTo>
                  <a:cubicBezTo>
                    <a:pt x="1" y="57"/>
                    <a:pt x="1" y="57"/>
                    <a:pt x="1" y="57"/>
                  </a:cubicBezTo>
                  <a:lnTo>
                    <a:pt x="1"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29" name="Freeform 22"/>
            <p:cNvSpPr>
              <a:spLocks noEditPoints="1"/>
            </p:cNvSpPr>
            <p:nvPr userDrawn="1"/>
          </p:nvSpPr>
          <p:spPr bwMode="auto">
            <a:xfrm>
              <a:off x="8351838" y="2246313"/>
              <a:ext cx="554038" cy="608012"/>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2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8"/>
                    <a:pt x="37" y="20"/>
                  </a:cubicBezTo>
                  <a:cubicBezTo>
                    <a:pt x="37" y="21"/>
                    <a:pt x="37" y="23"/>
                    <a:pt x="37" y="23"/>
                  </a:cubicBezTo>
                  <a:cubicBezTo>
                    <a:pt x="10" y="23"/>
                    <a:pt x="10" y="23"/>
                    <a:pt x="10" y="23"/>
                  </a:cubicBezTo>
                  <a:cubicBezTo>
                    <a:pt x="10" y="28"/>
                    <a:pt x="14" y="32"/>
                    <a:pt x="20" y="32"/>
                  </a:cubicBezTo>
                  <a:cubicBezTo>
                    <a:pt x="24" y="32"/>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0" name="Freeform 23"/>
            <p:cNvSpPr>
              <a:spLocks noEditPoints="1"/>
            </p:cNvSpPr>
            <p:nvPr userDrawn="1"/>
          </p:nvSpPr>
          <p:spPr bwMode="auto">
            <a:xfrm>
              <a:off x="8980488" y="1987550"/>
              <a:ext cx="600075" cy="866775"/>
            </a:xfrm>
            <a:custGeom>
              <a:avLst/>
              <a:gdLst>
                <a:gd name="T0" fmla="*/ 20 w 40"/>
                <a:gd name="T1" fmla="*/ 48 h 57"/>
                <a:gd name="T2" fmla="*/ 30 w 40"/>
                <a:gd name="T3" fmla="*/ 37 h 57"/>
                <a:gd name="T4" fmla="*/ 20 w 40"/>
                <a:gd name="T5" fmla="*/ 26 h 57"/>
                <a:gd name="T6" fmla="*/ 11 w 40"/>
                <a:gd name="T7" fmla="*/ 37 h 57"/>
                <a:gd name="T8" fmla="*/ 20 w 40"/>
                <a:gd name="T9" fmla="*/ 48 h 57"/>
                <a:gd name="T10" fmla="*/ 40 w 40"/>
                <a:gd name="T11" fmla="*/ 49 h 57"/>
                <a:gd name="T12" fmla="*/ 40 w 40"/>
                <a:gd name="T13" fmla="*/ 56 h 57"/>
                <a:gd name="T14" fmla="*/ 30 w 40"/>
                <a:gd name="T15" fmla="*/ 56 h 57"/>
                <a:gd name="T16" fmla="*/ 30 w 40"/>
                <a:gd name="T17" fmla="*/ 52 h 57"/>
                <a:gd name="T18" fmla="*/ 19 w 40"/>
                <a:gd name="T19" fmla="*/ 57 h 57"/>
                <a:gd name="T20" fmla="*/ 0 w 40"/>
                <a:gd name="T21" fmla="*/ 37 h 57"/>
                <a:gd name="T22" fmla="*/ 19 w 40"/>
                <a:gd name="T23" fmla="*/ 17 h 57"/>
                <a:gd name="T24" fmla="*/ 30 w 40"/>
                <a:gd name="T25" fmla="*/ 22 h 57"/>
                <a:gd name="T26" fmla="*/ 30 w 40"/>
                <a:gd name="T27" fmla="*/ 0 h 57"/>
                <a:gd name="T28" fmla="*/ 40 w 40"/>
                <a:gd name="T29" fmla="*/ 0 h 57"/>
                <a:gd name="T30" fmla="*/ 40 w 40"/>
                <a:gd name="T31"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7">
                  <a:moveTo>
                    <a:pt x="20" y="48"/>
                  </a:moveTo>
                  <a:cubicBezTo>
                    <a:pt x="26" y="48"/>
                    <a:pt x="30" y="44"/>
                    <a:pt x="30" y="37"/>
                  </a:cubicBezTo>
                  <a:cubicBezTo>
                    <a:pt x="30" y="30"/>
                    <a:pt x="26" y="26"/>
                    <a:pt x="20" y="26"/>
                  </a:cubicBezTo>
                  <a:cubicBezTo>
                    <a:pt x="15" y="26"/>
                    <a:pt x="11" y="30"/>
                    <a:pt x="11" y="37"/>
                  </a:cubicBezTo>
                  <a:cubicBezTo>
                    <a:pt x="11" y="44"/>
                    <a:pt x="15" y="48"/>
                    <a:pt x="20" y="48"/>
                  </a:cubicBezTo>
                  <a:moveTo>
                    <a:pt x="40" y="49"/>
                  </a:moveTo>
                  <a:cubicBezTo>
                    <a:pt x="40" y="52"/>
                    <a:pt x="40" y="55"/>
                    <a:pt x="40" y="56"/>
                  </a:cubicBezTo>
                  <a:cubicBezTo>
                    <a:pt x="30" y="56"/>
                    <a:pt x="30" y="56"/>
                    <a:pt x="30" y="56"/>
                  </a:cubicBezTo>
                  <a:cubicBezTo>
                    <a:pt x="30" y="56"/>
                    <a:pt x="30" y="54"/>
                    <a:pt x="30" y="52"/>
                  </a:cubicBezTo>
                  <a:cubicBezTo>
                    <a:pt x="28" y="55"/>
                    <a:pt x="24" y="57"/>
                    <a:pt x="19" y="57"/>
                  </a:cubicBezTo>
                  <a:cubicBezTo>
                    <a:pt x="8" y="57"/>
                    <a:pt x="0" y="49"/>
                    <a:pt x="0" y="37"/>
                  </a:cubicBezTo>
                  <a:cubicBezTo>
                    <a:pt x="0" y="26"/>
                    <a:pt x="8" y="17"/>
                    <a:pt x="19" y="17"/>
                  </a:cubicBezTo>
                  <a:cubicBezTo>
                    <a:pt x="25" y="17"/>
                    <a:pt x="28" y="20"/>
                    <a:pt x="30" y="22"/>
                  </a:cubicBezTo>
                  <a:cubicBezTo>
                    <a:pt x="30" y="0"/>
                    <a:pt x="30" y="0"/>
                    <a:pt x="30" y="0"/>
                  </a:cubicBezTo>
                  <a:cubicBezTo>
                    <a:pt x="40" y="0"/>
                    <a:pt x="40" y="0"/>
                    <a:pt x="40" y="0"/>
                  </a:cubicBezTo>
                  <a:lnTo>
                    <a:pt x="40" y="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1" name="Freeform 24"/>
            <p:cNvSpPr>
              <a:spLocks/>
            </p:cNvSpPr>
            <p:nvPr userDrawn="1"/>
          </p:nvSpPr>
          <p:spPr bwMode="auto">
            <a:xfrm>
              <a:off x="9925050" y="2093913"/>
              <a:ext cx="374650" cy="760412"/>
            </a:xfrm>
            <a:custGeom>
              <a:avLst/>
              <a:gdLst>
                <a:gd name="T0" fmla="*/ 17 w 25"/>
                <a:gd name="T1" fmla="*/ 11 h 50"/>
                <a:gd name="T2" fmla="*/ 25 w 25"/>
                <a:gd name="T3" fmla="*/ 11 h 50"/>
                <a:gd name="T4" fmla="*/ 25 w 25"/>
                <a:gd name="T5" fmla="*/ 20 h 50"/>
                <a:gd name="T6" fmla="*/ 17 w 25"/>
                <a:gd name="T7" fmla="*/ 20 h 50"/>
                <a:gd name="T8" fmla="*/ 17 w 25"/>
                <a:gd name="T9" fmla="*/ 36 h 50"/>
                <a:gd name="T10" fmla="*/ 22 w 25"/>
                <a:gd name="T11" fmla="*/ 41 h 50"/>
                <a:gd name="T12" fmla="*/ 25 w 25"/>
                <a:gd name="T13" fmla="*/ 40 h 50"/>
                <a:gd name="T14" fmla="*/ 25 w 25"/>
                <a:gd name="T15" fmla="*/ 49 h 50"/>
                <a:gd name="T16" fmla="*/ 19 w 25"/>
                <a:gd name="T17" fmla="*/ 50 h 50"/>
                <a:gd name="T18" fmla="*/ 7 w 25"/>
                <a:gd name="T19" fmla="*/ 38 h 50"/>
                <a:gd name="T20" fmla="*/ 7 w 25"/>
                <a:gd name="T21" fmla="*/ 20 h 50"/>
                <a:gd name="T22" fmla="*/ 0 w 25"/>
                <a:gd name="T23" fmla="*/ 20 h 50"/>
                <a:gd name="T24" fmla="*/ 0 w 25"/>
                <a:gd name="T25" fmla="*/ 11 h 50"/>
                <a:gd name="T26" fmla="*/ 2 w 25"/>
                <a:gd name="T27" fmla="*/ 11 h 50"/>
                <a:gd name="T28" fmla="*/ 8 w 25"/>
                <a:gd name="T29" fmla="*/ 5 h 50"/>
                <a:gd name="T30" fmla="*/ 8 w 25"/>
                <a:gd name="T31" fmla="*/ 0 h 50"/>
                <a:gd name="T32" fmla="*/ 17 w 25"/>
                <a:gd name="T33" fmla="*/ 0 h 50"/>
                <a:gd name="T34" fmla="*/ 17 w 25"/>
                <a:gd name="T3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50">
                  <a:moveTo>
                    <a:pt x="17" y="11"/>
                  </a:moveTo>
                  <a:cubicBezTo>
                    <a:pt x="25" y="11"/>
                    <a:pt x="25" y="11"/>
                    <a:pt x="25" y="11"/>
                  </a:cubicBezTo>
                  <a:cubicBezTo>
                    <a:pt x="25" y="20"/>
                    <a:pt x="25" y="20"/>
                    <a:pt x="25" y="20"/>
                  </a:cubicBezTo>
                  <a:cubicBezTo>
                    <a:pt x="17" y="20"/>
                    <a:pt x="17" y="20"/>
                    <a:pt x="17" y="20"/>
                  </a:cubicBezTo>
                  <a:cubicBezTo>
                    <a:pt x="17" y="36"/>
                    <a:pt x="17" y="36"/>
                    <a:pt x="17" y="36"/>
                  </a:cubicBezTo>
                  <a:cubicBezTo>
                    <a:pt x="17" y="40"/>
                    <a:pt x="19" y="41"/>
                    <a:pt x="22" y="41"/>
                  </a:cubicBezTo>
                  <a:cubicBezTo>
                    <a:pt x="23" y="41"/>
                    <a:pt x="24" y="41"/>
                    <a:pt x="25" y="40"/>
                  </a:cubicBezTo>
                  <a:cubicBezTo>
                    <a:pt x="25" y="49"/>
                    <a:pt x="25" y="49"/>
                    <a:pt x="25" y="49"/>
                  </a:cubicBezTo>
                  <a:cubicBezTo>
                    <a:pt x="24" y="49"/>
                    <a:pt x="22" y="50"/>
                    <a:pt x="19" y="50"/>
                  </a:cubicBezTo>
                  <a:cubicBezTo>
                    <a:pt x="12" y="50"/>
                    <a:pt x="7" y="45"/>
                    <a:pt x="7" y="38"/>
                  </a:cubicBezTo>
                  <a:cubicBezTo>
                    <a:pt x="7" y="20"/>
                    <a:pt x="7" y="20"/>
                    <a:pt x="7" y="20"/>
                  </a:cubicBezTo>
                  <a:cubicBezTo>
                    <a:pt x="0" y="20"/>
                    <a:pt x="0" y="20"/>
                    <a:pt x="0" y="20"/>
                  </a:cubicBezTo>
                  <a:cubicBezTo>
                    <a:pt x="0" y="11"/>
                    <a:pt x="0" y="11"/>
                    <a:pt x="0" y="11"/>
                  </a:cubicBezTo>
                  <a:cubicBezTo>
                    <a:pt x="2" y="11"/>
                    <a:pt x="2" y="11"/>
                    <a:pt x="2" y="11"/>
                  </a:cubicBezTo>
                  <a:cubicBezTo>
                    <a:pt x="6" y="11"/>
                    <a:pt x="8" y="9"/>
                    <a:pt x="8" y="5"/>
                  </a:cubicBezTo>
                  <a:cubicBezTo>
                    <a:pt x="8" y="0"/>
                    <a:pt x="8" y="0"/>
                    <a:pt x="8" y="0"/>
                  </a:cubicBezTo>
                  <a:cubicBezTo>
                    <a:pt x="17" y="0"/>
                    <a:pt x="17" y="0"/>
                    <a:pt x="17" y="0"/>
                  </a:cubicBezTo>
                  <a:lnTo>
                    <a:pt x="17"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2" name="Freeform 25"/>
            <p:cNvSpPr>
              <a:spLocks noEditPoints="1"/>
            </p:cNvSpPr>
            <p:nvPr userDrawn="1"/>
          </p:nvSpPr>
          <p:spPr bwMode="auto">
            <a:xfrm>
              <a:off x="10374313" y="2246313"/>
              <a:ext cx="598488" cy="608012"/>
            </a:xfrm>
            <a:custGeom>
              <a:avLst/>
              <a:gdLst>
                <a:gd name="T0" fmla="*/ 30 w 40"/>
                <a:gd name="T1" fmla="*/ 20 h 40"/>
                <a:gd name="T2" fmla="*/ 20 w 40"/>
                <a:gd name="T3" fmla="*/ 9 h 40"/>
                <a:gd name="T4" fmla="*/ 10 w 40"/>
                <a:gd name="T5" fmla="*/ 20 h 40"/>
                <a:gd name="T6" fmla="*/ 20 w 40"/>
                <a:gd name="T7" fmla="*/ 31 h 40"/>
                <a:gd name="T8" fmla="*/ 30 w 40"/>
                <a:gd name="T9" fmla="*/ 20 h 40"/>
                <a:gd name="T10" fmla="*/ 40 w 40"/>
                <a:gd name="T11" fmla="*/ 20 h 40"/>
                <a:gd name="T12" fmla="*/ 20 w 40"/>
                <a:gd name="T13" fmla="*/ 40 h 40"/>
                <a:gd name="T14" fmla="*/ 0 w 40"/>
                <a:gd name="T15" fmla="*/ 20 h 40"/>
                <a:gd name="T16" fmla="*/ 20 w 40"/>
                <a:gd name="T17" fmla="*/ 0 h 40"/>
                <a:gd name="T18" fmla="*/ 40 w 40"/>
                <a:gd name="T1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30" y="20"/>
                  </a:moveTo>
                  <a:cubicBezTo>
                    <a:pt x="30" y="13"/>
                    <a:pt x="25" y="9"/>
                    <a:pt x="20" y="9"/>
                  </a:cubicBezTo>
                  <a:cubicBezTo>
                    <a:pt x="15" y="9"/>
                    <a:pt x="10" y="13"/>
                    <a:pt x="10" y="20"/>
                  </a:cubicBezTo>
                  <a:cubicBezTo>
                    <a:pt x="10" y="27"/>
                    <a:pt x="15" y="31"/>
                    <a:pt x="20" y="31"/>
                  </a:cubicBezTo>
                  <a:cubicBezTo>
                    <a:pt x="25" y="31"/>
                    <a:pt x="30" y="27"/>
                    <a:pt x="30" y="20"/>
                  </a:cubicBezTo>
                  <a:moveTo>
                    <a:pt x="40" y="20"/>
                  </a:moveTo>
                  <a:cubicBezTo>
                    <a:pt x="40" y="32"/>
                    <a:pt x="31" y="40"/>
                    <a:pt x="20" y="40"/>
                  </a:cubicBezTo>
                  <a:cubicBezTo>
                    <a:pt x="9" y="40"/>
                    <a:pt x="0" y="32"/>
                    <a:pt x="0" y="20"/>
                  </a:cubicBezTo>
                  <a:cubicBezTo>
                    <a:pt x="0" y="8"/>
                    <a:pt x="9" y="0"/>
                    <a:pt x="20" y="0"/>
                  </a:cubicBezTo>
                  <a:cubicBezTo>
                    <a:pt x="31" y="0"/>
                    <a:pt x="40" y="8"/>
                    <a:pt x="4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3" name="Freeform 26"/>
            <p:cNvSpPr>
              <a:spLocks/>
            </p:cNvSpPr>
            <p:nvPr userDrawn="1"/>
          </p:nvSpPr>
          <p:spPr bwMode="auto">
            <a:xfrm>
              <a:off x="11303000" y="2001838"/>
              <a:ext cx="538163" cy="836612"/>
            </a:xfrm>
            <a:custGeom>
              <a:avLst/>
              <a:gdLst>
                <a:gd name="T0" fmla="*/ 0 w 339"/>
                <a:gd name="T1" fmla="*/ 527 h 527"/>
                <a:gd name="T2" fmla="*/ 0 w 339"/>
                <a:gd name="T3" fmla="*/ 0 h 527"/>
                <a:gd name="T4" fmla="*/ 103 w 339"/>
                <a:gd name="T5" fmla="*/ 0 h 527"/>
                <a:gd name="T6" fmla="*/ 103 w 339"/>
                <a:gd name="T7" fmla="*/ 431 h 527"/>
                <a:gd name="T8" fmla="*/ 339 w 339"/>
                <a:gd name="T9" fmla="*/ 431 h 527"/>
                <a:gd name="T10" fmla="*/ 339 w 339"/>
                <a:gd name="T11" fmla="*/ 527 h 527"/>
                <a:gd name="T12" fmla="*/ 0 w 339"/>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339" h="527">
                  <a:moveTo>
                    <a:pt x="0" y="527"/>
                  </a:moveTo>
                  <a:lnTo>
                    <a:pt x="0" y="0"/>
                  </a:lnTo>
                  <a:lnTo>
                    <a:pt x="103" y="0"/>
                  </a:lnTo>
                  <a:lnTo>
                    <a:pt x="103" y="431"/>
                  </a:lnTo>
                  <a:lnTo>
                    <a:pt x="339" y="431"/>
                  </a:lnTo>
                  <a:lnTo>
                    <a:pt x="339" y="527"/>
                  </a:lnTo>
                  <a:lnTo>
                    <a:pt x="0" y="5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4" name="Freeform 27"/>
            <p:cNvSpPr>
              <a:spLocks noEditPoints="1"/>
            </p:cNvSpPr>
            <p:nvPr userDrawn="1"/>
          </p:nvSpPr>
          <p:spPr bwMode="auto">
            <a:xfrm>
              <a:off x="11915775" y="1971675"/>
              <a:ext cx="195263" cy="866775"/>
            </a:xfrm>
            <a:custGeom>
              <a:avLst/>
              <a:gdLst>
                <a:gd name="T0" fmla="*/ 2 w 13"/>
                <a:gd name="T1" fmla="*/ 19 h 57"/>
                <a:gd name="T2" fmla="*/ 12 w 13"/>
                <a:gd name="T3" fmla="*/ 19 h 57"/>
                <a:gd name="T4" fmla="*/ 12 w 13"/>
                <a:gd name="T5" fmla="*/ 57 h 57"/>
                <a:gd name="T6" fmla="*/ 2 w 13"/>
                <a:gd name="T7" fmla="*/ 57 h 57"/>
                <a:gd name="T8" fmla="*/ 2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2" y="19"/>
                  </a:moveTo>
                  <a:cubicBezTo>
                    <a:pt x="12" y="19"/>
                    <a:pt x="12" y="19"/>
                    <a:pt x="12" y="19"/>
                  </a:cubicBezTo>
                  <a:cubicBezTo>
                    <a:pt x="12" y="57"/>
                    <a:pt x="12" y="57"/>
                    <a:pt x="12" y="57"/>
                  </a:cubicBezTo>
                  <a:cubicBezTo>
                    <a:pt x="2" y="57"/>
                    <a:pt x="2" y="57"/>
                    <a:pt x="2" y="57"/>
                  </a:cubicBezTo>
                  <a:lnTo>
                    <a:pt x="2"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5" name="Freeform 28"/>
            <p:cNvSpPr>
              <a:spLocks/>
            </p:cNvSpPr>
            <p:nvPr userDrawn="1"/>
          </p:nvSpPr>
          <p:spPr bwMode="auto">
            <a:xfrm>
              <a:off x="12215813" y="1987550"/>
              <a:ext cx="374650" cy="850900"/>
            </a:xfrm>
            <a:custGeom>
              <a:avLst/>
              <a:gdLst>
                <a:gd name="T0" fmla="*/ 16 w 25"/>
                <a:gd name="T1" fmla="*/ 14 h 56"/>
                <a:gd name="T2" fmla="*/ 16 w 25"/>
                <a:gd name="T3" fmla="*/ 18 h 56"/>
                <a:gd name="T4" fmla="*/ 25 w 25"/>
                <a:gd name="T5" fmla="*/ 18 h 56"/>
                <a:gd name="T6" fmla="*/ 25 w 25"/>
                <a:gd name="T7" fmla="*/ 27 h 56"/>
                <a:gd name="T8" fmla="*/ 16 w 25"/>
                <a:gd name="T9" fmla="*/ 27 h 56"/>
                <a:gd name="T10" fmla="*/ 16 w 25"/>
                <a:gd name="T11" fmla="*/ 56 h 56"/>
                <a:gd name="T12" fmla="*/ 6 w 25"/>
                <a:gd name="T13" fmla="*/ 56 h 56"/>
                <a:gd name="T14" fmla="*/ 6 w 25"/>
                <a:gd name="T15" fmla="*/ 27 h 56"/>
                <a:gd name="T16" fmla="*/ 0 w 25"/>
                <a:gd name="T17" fmla="*/ 27 h 56"/>
                <a:gd name="T18" fmla="*/ 0 w 25"/>
                <a:gd name="T19" fmla="*/ 18 h 56"/>
                <a:gd name="T20" fmla="*/ 6 w 25"/>
                <a:gd name="T21" fmla="*/ 18 h 56"/>
                <a:gd name="T22" fmla="*/ 6 w 25"/>
                <a:gd name="T23" fmla="*/ 14 h 56"/>
                <a:gd name="T24" fmla="*/ 20 w 25"/>
                <a:gd name="T25" fmla="*/ 0 h 56"/>
                <a:gd name="T26" fmla="*/ 25 w 25"/>
                <a:gd name="T27" fmla="*/ 0 h 56"/>
                <a:gd name="T28" fmla="*/ 25 w 25"/>
                <a:gd name="T29" fmla="*/ 9 h 56"/>
                <a:gd name="T30" fmla="*/ 22 w 25"/>
                <a:gd name="T31" fmla="*/ 9 h 56"/>
                <a:gd name="T32" fmla="*/ 16 w 25"/>
                <a:gd name="T33"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6">
                  <a:moveTo>
                    <a:pt x="16" y="14"/>
                  </a:moveTo>
                  <a:cubicBezTo>
                    <a:pt x="16" y="18"/>
                    <a:pt x="16" y="18"/>
                    <a:pt x="16" y="18"/>
                  </a:cubicBezTo>
                  <a:cubicBezTo>
                    <a:pt x="25" y="18"/>
                    <a:pt x="25" y="18"/>
                    <a:pt x="25" y="18"/>
                  </a:cubicBezTo>
                  <a:cubicBezTo>
                    <a:pt x="25" y="27"/>
                    <a:pt x="25" y="27"/>
                    <a:pt x="25" y="27"/>
                  </a:cubicBezTo>
                  <a:cubicBezTo>
                    <a:pt x="16" y="27"/>
                    <a:pt x="16" y="27"/>
                    <a:pt x="16" y="27"/>
                  </a:cubicBezTo>
                  <a:cubicBezTo>
                    <a:pt x="16" y="56"/>
                    <a:pt x="16" y="56"/>
                    <a:pt x="16" y="56"/>
                  </a:cubicBezTo>
                  <a:cubicBezTo>
                    <a:pt x="6" y="56"/>
                    <a:pt x="6" y="56"/>
                    <a:pt x="6" y="56"/>
                  </a:cubicBezTo>
                  <a:cubicBezTo>
                    <a:pt x="6" y="27"/>
                    <a:pt x="6" y="27"/>
                    <a:pt x="6" y="27"/>
                  </a:cubicBezTo>
                  <a:cubicBezTo>
                    <a:pt x="0" y="27"/>
                    <a:pt x="0" y="27"/>
                    <a:pt x="0" y="27"/>
                  </a:cubicBezTo>
                  <a:cubicBezTo>
                    <a:pt x="0" y="18"/>
                    <a:pt x="0" y="18"/>
                    <a:pt x="0" y="18"/>
                  </a:cubicBezTo>
                  <a:cubicBezTo>
                    <a:pt x="6" y="18"/>
                    <a:pt x="6" y="18"/>
                    <a:pt x="6" y="18"/>
                  </a:cubicBezTo>
                  <a:cubicBezTo>
                    <a:pt x="6" y="14"/>
                    <a:pt x="6" y="14"/>
                    <a:pt x="6" y="14"/>
                  </a:cubicBezTo>
                  <a:cubicBezTo>
                    <a:pt x="6" y="5"/>
                    <a:pt x="11" y="0"/>
                    <a:pt x="20" y="0"/>
                  </a:cubicBezTo>
                  <a:cubicBezTo>
                    <a:pt x="22" y="0"/>
                    <a:pt x="24" y="0"/>
                    <a:pt x="25" y="0"/>
                  </a:cubicBezTo>
                  <a:cubicBezTo>
                    <a:pt x="25" y="9"/>
                    <a:pt x="25" y="9"/>
                    <a:pt x="25" y="9"/>
                  </a:cubicBezTo>
                  <a:cubicBezTo>
                    <a:pt x="24" y="9"/>
                    <a:pt x="23" y="9"/>
                    <a:pt x="22" y="9"/>
                  </a:cubicBezTo>
                  <a:cubicBezTo>
                    <a:pt x="19" y="9"/>
                    <a:pt x="16" y="10"/>
                    <a:pt x="16"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6" name="Freeform 29"/>
            <p:cNvSpPr>
              <a:spLocks noEditPoints="1"/>
            </p:cNvSpPr>
            <p:nvPr userDrawn="1"/>
          </p:nvSpPr>
          <p:spPr bwMode="auto">
            <a:xfrm>
              <a:off x="12620625" y="2246313"/>
              <a:ext cx="568325" cy="608012"/>
            </a:xfrm>
            <a:custGeom>
              <a:avLst/>
              <a:gdLst>
                <a:gd name="T0" fmla="*/ 28 w 38"/>
                <a:gd name="T1" fmla="*/ 16 h 40"/>
                <a:gd name="T2" fmla="*/ 19 w 38"/>
                <a:gd name="T3" fmla="*/ 8 h 40"/>
                <a:gd name="T4" fmla="*/ 11 w 38"/>
                <a:gd name="T5" fmla="*/ 16 h 40"/>
                <a:gd name="T6" fmla="*/ 28 w 38"/>
                <a:gd name="T7" fmla="*/ 16 h 40"/>
                <a:gd name="T8" fmla="*/ 37 w 38"/>
                <a:gd name="T9" fmla="*/ 28 h 40"/>
                <a:gd name="T10" fmla="*/ 20 w 38"/>
                <a:gd name="T11" fmla="*/ 40 h 40"/>
                <a:gd name="T12" fmla="*/ 0 w 38"/>
                <a:gd name="T13" fmla="*/ 20 h 40"/>
                <a:gd name="T14" fmla="*/ 19 w 38"/>
                <a:gd name="T15" fmla="*/ 0 h 40"/>
                <a:gd name="T16" fmla="*/ 38 w 38"/>
                <a:gd name="T17" fmla="*/ 20 h 40"/>
                <a:gd name="T18" fmla="*/ 38 w 38"/>
                <a:gd name="T19" fmla="*/ 23 h 40"/>
                <a:gd name="T20" fmla="*/ 10 w 38"/>
                <a:gd name="T21" fmla="*/ 23 h 40"/>
                <a:gd name="T22" fmla="*/ 20 w 38"/>
                <a:gd name="T23" fmla="*/ 32 h 40"/>
                <a:gd name="T24" fmla="*/ 29 w 38"/>
                <a:gd name="T25" fmla="*/ 26 h 40"/>
                <a:gd name="T26" fmla="*/ 37 w 38"/>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0">
                  <a:moveTo>
                    <a:pt x="28" y="16"/>
                  </a:moveTo>
                  <a:cubicBezTo>
                    <a:pt x="28" y="12"/>
                    <a:pt x="25" y="8"/>
                    <a:pt x="19" y="8"/>
                  </a:cubicBezTo>
                  <a:cubicBezTo>
                    <a:pt x="14" y="8"/>
                    <a:pt x="11" y="12"/>
                    <a:pt x="11" y="16"/>
                  </a:cubicBezTo>
                  <a:lnTo>
                    <a:pt x="28" y="16"/>
                  </a:lnTo>
                  <a:close/>
                  <a:moveTo>
                    <a:pt x="37" y="28"/>
                  </a:moveTo>
                  <a:cubicBezTo>
                    <a:pt x="35" y="35"/>
                    <a:pt x="29" y="40"/>
                    <a:pt x="20" y="40"/>
                  </a:cubicBezTo>
                  <a:cubicBezTo>
                    <a:pt x="9" y="40"/>
                    <a:pt x="0" y="33"/>
                    <a:pt x="0" y="20"/>
                  </a:cubicBezTo>
                  <a:cubicBezTo>
                    <a:pt x="0" y="8"/>
                    <a:pt x="9" y="0"/>
                    <a:pt x="19" y="0"/>
                  </a:cubicBezTo>
                  <a:cubicBezTo>
                    <a:pt x="31" y="0"/>
                    <a:pt x="38" y="8"/>
                    <a:pt x="38" y="20"/>
                  </a:cubicBezTo>
                  <a:cubicBezTo>
                    <a:pt x="38" y="21"/>
                    <a:pt x="38" y="23"/>
                    <a:pt x="38" y="23"/>
                  </a:cubicBezTo>
                  <a:cubicBezTo>
                    <a:pt x="10" y="23"/>
                    <a:pt x="10" y="23"/>
                    <a:pt x="10" y="23"/>
                  </a:cubicBezTo>
                  <a:cubicBezTo>
                    <a:pt x="11" y="28"/>
                    <a:pt x="15" y="32"/>
                    <a:pt x="20" y="32"/>
                  </a:cubicBezTo>
                  <a:cubicBezTo>
                    <a:pt x="25" y="32"/>
                    <a:pt x="27" y="29"/>
                    <a:pt x="29"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7" name="Oval 30"/>
            <p:cNvSpPr>
              <a:spLocks noChangeArrowheads="1"/>
            </p:cNvSpPr>
            <p:nvPr userDrawn="1"/>
          </p:nvSpPr>
          <p:spPr bwMode="auto">
            <a:xfrm>
              <a:off x="13279438" y="2641600"/>
              <a:ext cx="209550" cy="2127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8" name="Freeform 31"/>
            <p:cNvSpPr>
              <a:spLocks noEditPoints="1"/>
            </p:cNvSpPr>
            <p:nvPr userDrawn="1"/>
          </p:nvSpPr>
          <p:spPr bwMode="auto">
            <a:xfrm>
              <a:off x="593725" y="633413"/>
              <a:ext cx="4238625" cy="2266950"/>
            </a:xfrm>
            <a:custGeom>
              <a:avLst/>
              <a:gdLst>
                <a:gd name="T0" fmla="*/ 124 w 283"/>
                <a:gd name="T1" fmla="*/ 86 h 149"/>
                <a:gd name="T2" fmla="*/ 108 w 283"/>
                <a:gd name="T3" fmla="*/ 70 h 149"/>
                <a:gd name="T4" fmla="*/ 124 w 283"/>
                <a:gd name="T5" fmla="*/ 51 h 149"/>
                <a:gd name="T6" fmla="*/ 124 w 283"/>
                <a:gd name="T7" fmla="*/ 86 h 149"/>
                <a:gd name="T8" fmla="*/ 223 w 283"/>
                <a:gd name="T9" fmla="*/ 4 h 149"/>
                <a:gd name="T10" fmla="*/ 203 w 283"/>
                <a:gd name="T11" fmla="*/ 87 h 149"/>
                <a:gd name="T12" fmla="*/ 182 w 283"/>
                <a:gd name="T13" fmla="*/ 4 h 149"/>
                <a:gd name="T14" fmla="*/ 124 w 283"/>
                <a:gd name="T15" fmla="*/ 4 h 149"/>
                <a:gd name="T16" fmla="*/ 124 w 283"/>
                <a:gd name="T17" fmla="*/ 35 h 149"/>
                <a:gd name="T18" fmla="*/ 67 w 283"/>
                <a:gd name="T19" fmla="*/ 1 h 149"/>
                <a:gd name="T20" fmla="*/ 5 w 283"/>
                <a:gd name="T21" fmla="*/ 51 h 149"/>
                <a:gd name="T22" fmla="*/ 45 w 283"/>
                <a:gd name="T23" fmla="*/ 51 h 149"/>
                <a:gd name="T24" fmla="*/ 65 w 283"/>
                <a:gd name="T25" fmla="*/ 33 h 149"/>
                <a:gd name="T26" fmla="*/ 83 w 283"/>
                <a:gd name="T27" fmla="*/ 46 h 149"/>
                <a:gd name="T28" fmla="*/ 65 w 283"/>
                <a:gd name="T29" fmla="*/ 58 h 149"/>
                <a:gd name="T30" fmla="*/ 52 w 283"/>
                <a:gd name="T31" fmla="*/ 58 h 149"/>
                <a:gd name="T32" fmla="*/ 52 w 283"/>
                <a:gd name="T33" fmla="*/ 85 h 149"/>
                <a:gd name="T34" fmla="*/ 64 w 283"/>
                <a:gd name="T35" fmla="*/ 85 h 149"/>
                <a:gd name="T36" fmla="*/ 81 w 283"/>
                <a:gd name="T37" fmla="*/ 99 h 149"/>
                <a:gd name="T38" fmla="*/ 63 w 283"/>
                <a:gd name="T39" fmla="*/ 115 h 149"/>
                <a:gd name="T40" fmla="*/ 41 w 283"/>
                <a:gd name="T41" fmla="*/ 89 h 149"/>
                <a:gd name="T42" fmla="*/ 0 w 283"/>
                <a:gd name="T43" fmla="*/ 89 h 149"/>
                <a:gd name="T44" fmla="*/ 64 w 283"/>
                <a:gd name="T45" fmla="*/ 148 h 149"/>
                <a:gd name="T46" fmla="*/ 124 w 283"/>
                <a:gd name="T47" fmla="*/ 118 h 149"/>
                <a:gd name="T48" fmla="*/ 124 w 283"/>
                <a:gd name="T49" fmla="*/ 145 h 149"/>
                <a:gd name="T50" fmla="*/ 163 w 283"/>
                <a:gd name="T51" fmla="*/ 145 h 149"/>
                <a:gd name="T52" fmla="*/ 163 w 283"/>
                <a:gd name="T53" fmla="*/ 56 h 149"/>
                <a:gd name="T54" fmla="*/ 185 w 283"/>
                <a:gd name="T55" fmla="*/ 145 h 149"/>
                <a:gd name="T56" fmla="*/ 220 w 283"/>
                <a:gd name="T57" fmla="*/ 145 h 149"/>
                <a:gd name="T58" fmla="*/ 242 w 283"/>
                <a:gd name="T59" fmla="*/ 56 h 149"/>
                <a:gd name="T60" fmla="*/ 242 w 283"/>
                <a:gd name="T61" fmla="*/ 145 h 149"/>
                <a:gd name="T62" fmla="*/ 283 w 283"/>
                <a:gd name="T63" fmla="*/ 145 h 149"/>
                <a:gd name="T64" fmla="*/ 283 w 283"/>
                <a:gd name="T65" fmla="*/ 4 h 149"/>
                <a:gd name="T66" fmla="*/ 223 w 283"/>
                <a:gd name="T6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3" h="149">
                  <a:moveTo>
                    <a:pt x="124" y="86"/>
                  </a:moveTo>
                  <a:cubicBezTo>
                    <a:pt x="119" y="76"/>
                    <a:pt x="112" y="71"/>
                    <a:pt x="108" y="70"/>
                  </a:cubicBezTo>
                  <a:cubicBezTo>
                    <a:pt x="116" y="66"/>
                    <a:pt x="120" y="61"/>
                    <a:pt x="124" y="51"/>
                  </a:cubicBezTo>
                  <a:lnTo>
                    <a:pt x="124" y="86"/>
                  </a:lnTo>
                  <a:close/>
                  <a:moveTo>
                    <a:pt x="223" y="4"/>
                  </a:moveTo>
                  <a:cubicBezTo>
                    <a:pt x="203" y="87"/>
                    <a:pt x="203" y="87"/>
                    <a:pt x="203" y="87"/>
                  </a:cubicBezTo>
                  <a:cubicBezTo>
                    <a:pt x="182" y="4"/>
                    <a:pt x="182" y="4"/>
                    <a:pt x="182" y="4"/>
                  </a:cubicBezTo>
                  <a:cubicBezTo>
                    <a:pt x="124" y="4"/>
                    <a:pt x="124" y="4"/>
                    <a:pt x="124" y="4"/>
                  </a:cubicBezTo>
                  <a:cubicBezTo>
                    <a:pt x="124" y="35"/>
                    <a:pt x="124" y="35"/>
                    <a:pt x="124" y="35"/>
                  </a:cubicBezTo>
                  <a:cubicBezTo>
                    <a:pt x="116" y="8"/>
                    <a:pt x="90" y="1"/>
                    <a:pt x="67" y="1"/>
                  </a:cubicBezTo>
                  <a:cubicBezTo>
                    <a:pt x="38" y="0"/>
                    <a:pt x="7" y="13"/>
                    <a:pt x="5" y="51"/>
                  </a:cubicBezTo>
                  <a:cubicBezTo>
                    <a:pt x="45" y="51"/>
                    <a:pt x="45" y="51"/>
                    <a:pt x="45" y="51"/>
                  </a:cubicBezTo>
                  <a:cubicBezTo>
                    <a:pt x="45" y="39"/>
                    <a:pt x="55" y="33"/>
                    <a:pt x="65" y="33"/>
                  </a:cubicBezTo>
                  <a:cubicBezTo>
                    <a:pt x="77" y="33"/>
                    <a:pt x="83" y="38"/>
                    <a:pt x="83" y="46"/>
                  </a:cubicBezTo>
                  <a:cubicBezTo>
                    <a:pt x="83" y="53"/>
                    <a:pt x="79" y="58"/>
                    <a:pt x="65" y="58"/>
                  </a:cubicBezTo>
                  <a:cubicBezTo>
                    <a:pt x="52" y="58"/>
                    <a:pt x="52" y="58"/>
                    <a:pt x="52" y="58"/>
                  </a:cubicBezTo>
                  <a:cubicBezTo>
                    <a:pt x="52" y="85"/>
                    <a:pt x="52" y="85"/>
                    <a:pt x="52" y="85"/>
                  </a:cubicBezTo>
                  <a:cubicBezTo>
                    <a:pt x="64" y="85"/>
                    <a:pt x="64" y="85"/>
                    <a:pt x="64" y="85"/>
                  </a:cubicBezTo>
                  <a:cubicBezTo>
                    <a:pt x="71" y="85"/>
                    <a:pt x="81" y="89"/>
                    <a:pt x="81" y="99"/>
                  </a:cubicBezTo>
                  <a:cubicBezTo>
                    <a:pt x="81" y="110"/>
                    <a:pt x="73" y="115"/>
                    <a:pt x="63" y="115"/>
                  </a:cubicBezTo>
                  <a:cubicBezTo>
                    <a:pt x="46" y="115"/>
                    <a:pt x="41" y="101"/>
                    <a:pt x="41" y="89"/>
                  </a:cubicBezTo>
                  <a:cubicBezTo>
                    <a:pt x="0" y="89"/>
                    <a:pt x="0" y="89"/>
                    <a:pt x="0" y="89"/>
                  </a:cubicBezTo>
                  <a:cubicBezTo>
                    <a:pt x="0" y="97"/>
                    <a:pt x="0" y="149"/>
                    <a:pt x="64" y="148"/>
                  </a:cubicBezTo>
                  <a:cubicBezTo>
                    <a:pt x="95" y="149"/>
                    <a:pt x="117" y="136"/>
                    <a:pt x="124" y="118"/>
                  </a:cubicBezTo>
                  <a:cubicBezTo>
                    <a:pt x="124" y="145"/>
                    <a:pt x="124" y="145"/>
                    <a:pt x="124" y="145"/>
                  </a:cubicBezTo>
                  <a:cubicBezTo>
                    <a:pt x="163" y="145"/>
                    <a:pt x="163" y="145"/>
                    <a:pt x="163" y="145"/>
                  </a:cubicBezTo>
                  <a:cubicBezTo>
                    <a:pt x="163" y="56"/>
                    <a:pt x="163" y="56"/>
                    <a:pt x="163" y="56"/>
                  </a:cubicBezTo>
                  <a:cubicBezTo>
                    <a:pt x="185" y="145"/>
                    <a:pt x="185" y="145"/>
                    <a:pt x="185" y="145"/>
                  </a:cubicBezTo>
                  <a:cubicBezTo>
                    <a:pt x="220" y="145"/>
                    <a:pt x="220" y="145"/>
                    <a:pt x="220" y="145"/>
                  </a:cubicBezTo>
                  <a:cubicBezTo>
                    <a:pt x="242" y="56"/>
                    <a:pt x="242" y="56"/>
                    <a:pt x="242" y="56"/>
                  </a:cubicBezTo>
                  <a:cubicBezTo>
                    <a:pt x="242" y="145"/>
                    <a:pt x="242" y="145"/>
                    <a:pt x="242" y="145"/>
                  </a:cubicBezTo>
                  <a:cubicBezTo>
                    <a:pt x="283" y="145"/>
                    <a:pt x="283" y="145"/>
                    <a:pt x="283" y="145"/>
                  </a:cubicBezTo>
                  <a:cubicBezTo>
                    <a:pt x="283" y="4"/>
                    <a:pt x="283" y="4"/>
                    <a:pt x="283" y="4"/>
                  </a:cubicBezTo>
                  <a:lnTo>
                    <a:pt x="223"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39" name="Freeform 32"/>
            <p:cNvSpPr>
              <a:spLocks/>
            </p:cNvSpPr>
            <p:nvPr userDrawn="1"/>
          </p:nvSpPr>
          <p:spPr bwMode="auto">
            <a:xfrm>
              <a:off x="13742988" y="2001838"/>
              <a:ext cx="285750" cy="258762"/>
            </a:xfrm>
            <a:custGeom>
              <a:avLst/>
              <a:gdLst>
                <a:gd name="T0" fmla="*/ 133 w 180"/>
                <a:gd name="T1" fmla="*/ 0 h 163"/>
                <a:gd name="T2" fmla="*/ 95 w 180"/>
                <a:gd name="T3" fmla="*/ 125 h 163"/>
                <a:gd name="T4" fmla="*/ 48 w 180"/>
                <a:gd name="T5" fmla="*/ 0 h 163"/>
                <a:gd name="T6" fmla="*/ 0 w 180"/>
                <a:gd name="T7" fmla="*/ 0 h 163"/>
                <a:gd name="T8" fmla="*/ 0 w 180"/>
                <a:gd name="T9" fmla="*/ 163 h 163"/>
                <a:gd name="T10" fmla="*/ 29 w 180"/>
                <a:gd name="T11" fmla="*/ 163 h 163"/>
                <a:gd name="T12" fmla="*/ 29 w 180"/>
                <a:gd name="T13" fmla="*/ 58 h 163"/>
                <a:gd name="T14" fmla="*/ 76 w 180"/>
                <a:gd name="T15" fmla="*/ 163 h 163"/>
                <a:gd name="T16" fmla="*/ 104 w 180"/>
                <a:gd name="T17" fmla="*/ 163 h 163"/>
                <a:gd name="T18" fmla="*/ 151 w 180"/>
                <a:gd name="T19" fmla="*/ 58 h 163"/>
                <a:gd name="T20" fmla="*/ 151 w 180"/>
                <a:gd name="T21" fmla="*/ 163 h 163"/>
                <a:gd name="T22" fmla="*/ 180 w 180"/>
                <a:gd name="T23" fmla="*/ 163 h 163"/>
                <a:gd name="T24" fmla="*/ 180 w 180"/>
                <a:gd name="T25" fmla="*/ 0 h 163"/>
                <a:gd name="T26" fmla="*/ 133 w 180"/>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63">
                  <a:moveTo>
                    <a:pt x="133" y="0"/>
                  </a:moveTo>
                  <a:lnTo>
                    <a:pt x="95" y="125"/>
                  </a:lnTo>
                  <a:lnTo>
                    <a:pt x="48" y="0"/>
                  </a:lnTo>
                  <a:lnTo>
                    <a:pt x="0" y="0"/>
                  </a:lnTo>
                  <a:lnTo>
                    <a:pt x="0" y="163"/>
                  </a:lnTo>
                  <a:lnTo>
                    <a:pt x="29" y="163"/>
                  </a:lnTo>
                  <a:lnTo>
                    <a:pt x="29" y="58"/>
                  </a:lnTo>
                  <a:lnTo>
                    <a:pt x="76" y="163"/>
                  </a:lnTo>
                  <a:lnTo>
                    <a:pt x="104" y="163"/>
                  </a:lnTo>
                  <a:lnTo>
                    <a:pt x="151" y="58"/>
                  </a:lnTo>
                  <a:lnTo>
                    <a:pt x="151" y="163"/>
                  </a:lnTo>
                  <a:lnTo>
                    <a:pt x="180" y="163"/>
                  </a:lnTo>
                  <a:lnTo>
                    <a:pt x="180" y="0"/>
                  </a:lnTo>
                  <a:lnTo>
                    <a:pt x="1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sp>
          <p:nvSpPr>
            <p:cNvPr id="40" name="Freeform 33"/>
            <p:cNvSpPr>
              <a:spLocks/>
            </p:cNvSpPr>
            <p:nvPr userDrawn="1"/>
          </p:nvSpPr>
          <p:spPr bwMode="auto">
            <a:xfrm>
              <a:off x="13488988" y="2001838"/>
              <a:ext cx="209550" cy="258762"/>
            </a:xfrm>
            <a:custGeom>
              <a:avLst/>
              <a:gdLst>
                <a:gd name="T0" fmla="*/ 0 w 132"/>
                <a:gd name="T1" fmla="*/ 0 h 163"/>
                <a:gd name="T2" fmla="*/ 132 w 132"/>
                <a:gd name="T3" fmla="*/ 0 h 163"/>
                <a:gd name="T4" fmla="*/ 132 w 132"/>
                <a:gd name="T5" fmla="*/ 39 h 163"/>
                <a:gd name="T6" fmla="*/ 85 w 132"/>
                <a:gd name="T7" fmla="*/ 39 h 163"/>
                <a:gd name="T8" fmla="*/ 85 w 132"/>
                <a:gd name="T9" fmla="*/ 163 h 163"/>
                <a:gd name="T10" fmla="*/ 57 w 132"/>
                <a:gd name="T11" fmla="*/ 163 h 163"/>
                <a:gd name="T12" fmla="*/ 57 w 132"/>
                <a:gd name="T13" fmla="*/ 39 h 163"/>
                <a:gd name="T14" fmla="*/ 0 w 132"/>
                <a:gd name="T15" fmla="*/ 39 h 163"/>
                <a:gd name="T16" fmla="*/ 0 w 132"/>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63">
                  <a:moveTo>
                    <a:pt x="0" y="0"/>
                  </a:moveTo>
                  <a:lnTo>
                    <a:pt x="132" y="0"/>
                  </a:lnTo>
                  <a:lnTo>
                    <a:pt x="132" y="39"/>
                  </a:lnTo>
                  <a:lnTo>
                    <a:pt x="85" y="39"/>
                  </a:lnTo>
                  <a:lnTo>
                    <a:pt x="85" y="163"/>
                  </a:lnTo>
                  <a:lnTo>
                    <a:pt x="57" y="163"/>
                  </a:lnTo>
                  <a:lnTo>
                    <a:pt x="57" y="39"/>
                  </a:lnTo>
                  <a:lnTo>
                    <a:pt x="0" y="3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a:p>
          </p:txBody>
        </p:sp>
      </p:grpSp>
      <p:sp>
        <p:nvSpPr>
          <p:cNvPr id="42" name="Text Placeholder 2"/>
          <p:cNvSpPr>
            <a:spLocks noGrp="1"/>
          </p:cNvSpPr>
          <p:nvPr>
            <p:ph type="body" idx="1" hasCustomPrompt="1"/>
          </p:nvPr>
        </p:nvSpPr>
        <p:spPr>
          <a:xfrm>
            <a:off x="379413" y="3327356"/>
            <a:ext cx="9521825" cy="1477328"/>
          </a:xfrm>
        </p:spPr>
        <p:txBody>
          <a:bodyPr vert="horz" wrap="square" lIns="0" tIns="0" rIns="0" bIns="0" anchor="t" anchorCtr="0">
            <a:noAutofit/>
          </a:bodyPr>
          <a:lstStyle>
            <a:lvl1pPr marL="0" indent="0">
              <a:buNone/>
              <a:defRPr lang="en-US" sz="4800" kern="1200" dirty="0" smtClean="0">
                <a:solidFill>
                  <a:schemeClr val="tx1"/>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subtitle style</a:t>
            </a:r>
          </a:p>
        </p:txBody>
      </p:sp>
      <p:sp>
        <p:nvSpPr>
          <p:cNvPr id="49" name="Date Placeholder 3"/>
          <p:cNvSpPr>
            <a:spLocks noGrp="1"/>
          </p:cNvSpPr>
          <p:nvPr>
            <p:ph type="dt" sz="half" idx="12"/>
          </p:nvPr>
        </p:nvSpPr>
        <p:spPr>
          <a:xfrm>
            <a:off x="379413" y="6541346"/>
            <a:ext cx="1925637" cy="129600"/>
          </a:xfrm>
          <a:prstGeom prst="rect">
            <a:avLst/>
          </a:prstGeom>
        </p:spPr>
        <p:txBody>
          <a:bodyPr vert="horz" wrap="square" lIns="0" tIns="0" rIns="0" bIns="0" anchor="b" anchorCtr="0">
            <a:noAutofit/>
          </a:bodyPr>
          <a:lstStyle>
            <a:lvl1pPr>
              <a:defRPr sz="600">
                <a:latin typeface="+mj-lt"/>
              </a:defRPr>
            </a:lvl1pPr>
          </a:lstStyle>
          <a:p>
            <a:fld id="{90BFBC2B-DD7F-42A3-88FF-0CE1FD35A22A}" type="datetime6">
              <a:rPr lang="en-US" smtClean="0"/>
              <a:t>June 20</a:t>
            </a:fld>
            <a:endParaRPr lang="en-GB"/>
          </a:p>
        </p:txBody>
      </p:sp>
    </p:spTree>
    <p:extLst>
      <p:ext uri="{BB962C8B-B14F-4D97-AF65-F5344CB8AC3E}">
        <p14:creationId xmlns:p14="http://schemas.microsoft.com/office/powerpoint/2010/main" val="21076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MM 2012 Title + Content">
    <p:spTree>
      <p:nvGrpSpPr>
        <p:cNvPr id="1" name=""/>
        <p:cNvGrpSpPr/>
        <p:nvPr/>
      </p:nvGrpSpPr>
      <p:grpSpPr>
        <a:xfrm>
          <a:off x="0" y="0"/>
          <a:ext cx="0" cy="0"/>
          <a:chOff x="0" y="0"/>
          <a:chExt cx="0" cy="0"/>
        </a:xfrm>
      </p:grpSpPr>
      <p:sp>
        <p:nvSpPr>
          <p:cNvPr id="19" name="Title 18"/>
          <p:cNvSpPr>
            <a:spLocks noGrp="1"/>
          </p:cNvSpPr>
          <p:nvPr>
            <p:ph type="title"/>
          </p:nvPr>
        </p:nvSpPr>
        <p:spPr>
          <a:xfrm>
            <a:off x="914400" y="478396"/>
            <a:ext cx="9906000" cy="381000"/>
          </a:xfrm>
          <a:prstGeom prst="rect">
            <a:avLst/>
          </a:prstGeom>
        </p:spPr>
        <p:txBody>
          <a:bodyPr lIns="0" tIns="0" rIns="0" bIns="0"/>
          <a:lstStyle>
            <a:lvl1pPr>
              <a:defRPr sz="2666"/>
            </a:lvl1pPr>
          </a:lstStyle>
          <a:p>
            <a:r>
              <a:rPr lang="en-US"/>
              <a:t>Click to edit Master title style</a:t>
            </a:r>
          </a:p>
        </p:txBody>
      </p:sp>
      <p:sp>
        <p:nvSpPr>
          <p:cNvPr id="23" name="Content Placeholder 22"/>
          <p:cNvSpPr>
            <a:spLocks noGrp="1"/>
          </p:cNvSpPr>
          <p:nvPr>
            <p:ph sz="quarter" idx="10"/>
          </p:nvPr>
        </p:nvSpPr>
        <p:spPr>
          <a:xfrm>
            <a:off x="914400" y="1508760"/>
            <a:ext cx="9906000" cy="4660028"/>
          </a:xfrm>
          <a:prstGeom prst="rect">
            <a:avLst/>
          </a:prstGeom>
        </p:spPr>
        <p:txBody>
          <a:bodyPr lIns="0" tIns="0" rIns="0" bIns="0"/>
          <a:lstStyle>
            <a:lvl1pPr>
              <a:buClr>
                <a:schemeClr val="accent3"/>
              </a:buClr>
              <a:defRPr lang="en-US" sz="2332" smtClean="0">
                <a:solidFill>
                  <a:schemeClr val="tx1"/>
                </a:solidFill>
                <a:latin typeface="+mn-lt"/>
                <a:ea typeface="+mn-ea"/>
                <a:cs typeface="+mn-cs"/>
              </a:defRPr>
            </a:lvl1pPr>
            <a:lvl2pPr>
              <a:buClr>
                <a:schemeClr val="tx1">
                  <a:lumMod val="50000"/>
                  <a:lumOff val="50000"/>
                </a:schemeClr>
              </a:buClr>
              <a:defRPr lang="en-US" sz="1999" i="0" smtClean="0">
                <a:solidFill>
                  <a:schemeClr val="tx1"/>
                </a:solidFill>
                <a:latin typeface="+mn-lt"/>
                <a:ea typeface="+mn-ea"/>
                <a:cs typeface="+mn-cs"/>
              </a:defRPr>
            </a:lvl2pPr>
            <a:lvl3pPr>
              <a:buClr>
                <a:schemeClr val="tx1">
                  <a:lumMod val="50000"/>
                  <a:lumOff val="50000"/>
                </a:schemeClr>
              </a:buClr>
              <a:buSzPct val="100000"/>
              <a:defRPr lang="en-US" sz="1666" i="0" smtClean="0">
                <a:solidFill>
                  <a:schemeClr val="tx1"/>
                </a:solidFill>
                <a:latin typeface="+mn-lt"/>
                <a:ea typeface="+mn-ea"/>
                <a:cs typeface="+mn-cs"/>
              </a:defRPr>
            </a:lvl3pPr>
            <a:lvl4pPr marL="1158046" indent="-279593">
              <a:buClr>
                <a:schemeClr val="tx1">
                  <a:lumMod val="50000"/>
                  <a:lumOff val="50000"/>
                </a:schemeClr>
              </a:buClr>
              <a:defRPr lang="en-US" i="0" smtClean="0">
                <a:solidFill>
                  <a:schemeClr val="tx1"/>
                </a:solidFill>
                <a:latin typeface="+mn-lt"/>
                <a:ea typeface="+mn-ea"/>
                <a:cs typeface="+mn-cs"/>
              </a:defRPr>
            </a:lvl4pPr>
            <a:lvl5pPr marL="1369630" indent="-211584">
              <a:buClr>
                <a:schemeClr val="tx1">
                  <a:lumMod val="50000"/>
                  <a:lumOff val="50000"/>
                </a:schemeClr>
              </a:buClr>
              <a:defRPr lang="en-US" sz="1333">
                <a:solidFill>
                  <a:schemeClr val="tx1"/>
                </a:solidFill>
                <a:latin typeface="+mn-lt"/>
                <a:ea typeface="+mn-ea"/>
                <a:cs typeface="+mn-cs"/>
              </a:defRPr>
            </a:lvl5pPr>
          </a:lstStyle>
          <a:p>
            <a:pPr marL="197048" lvl="0" indent="-197048" algn="l" rtl="0" eaLnBrk="0" fontAlgn="base" hangingPunct="0">
              <a:spcBef>
                <a:spcPct val="20000"/>
              </a:spcBef>
              <a:spcAft>
                <a:spcPts val="420"/>
              </a:spcAft>
              <a:buClr>
                <a:schemeClr val="accent3"/>
              </a:buClr>
              <a:buFont typeface="Wingdings" pitchFamily="2" charset="2"/>
              <a:buChar char="§"/>
            </a:pPr>
            <a:r>
              <a:rPr lang="en-US"/>
              <a:t>Click to edit Master text styles</a:t>
            </a:r>
          </a:p>
          <a:p>
            <a:pPr marL="478733" lvl="1" indent="-28168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Second level</a:t>
            </a:r>
          </a:p>
          <a:p>
            <a:pPr marL="614947" lvl="2" indent="-136214" algn="l" rtl="0" eaLnBrk="0" fontAlgn="base" hangingPunct="0">
              <a:spcBef>
                <a:spcPts val="500"/>
              </a:spcBef>
              <a:spcAft>
                <a:spcPts val="500"/>
              </a:spcAft>
              <a:buClr>
                <a:schemeClr val="tx1">
                  <a:lumMod val="50000"/>
                  <a:lumOff val="50000"/>
                </a:schemeClr>
              </a:buClr>
              <a:buSzPct val="100000"/>
              <a:buFont typeface="Arial" pitchFamily="34" charset="0"/>
              <a:buChar char="•"/>
            </a:pPr>
            <a:r>
              <a:rPr lang="en-US"/>
              <a:t>Third level</a:t>
            </a:r>
          </a:p>
          <a:p>
            <a:pPr marL="810673" lvl="3" indent="-19572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Fourth level</a:t>
            </a:r>
          </a:p>
          <a:p>
            <a:pPr marL="958789" lvl="4" indent="-148117" algn="l" rtl="0" eaLnBrk="0" fontAlgn="base" hangingPunct="0">
              <a:spcBef>
                <a:spcPts val="500"/>
              </a:spcBef>
              <a:spcAft>
                <a:spcPts val="500"/>
              </a:spcAft>
              <a:buClr>
                <a:schemeClr val="tx1">
                  <a:lumMod val="50000"/>
                  <a:lumOff val="50000"/>
                </a:schemeClr>
              </a:buClr>
              <a:buSzPct val="80000"/>
              <a:buFont typeface="Wingdings" pitchFamily="2" charset="2"/>
              <a:buChar char="§"/>
            </a:pPr>
            <a:r>
              <a:rPr lang="en-US"/>
              <a:t>Fifth level</a:t>
            </a:r>
          </a:p>
        </p:txBody>
      </p:sp>
    </p:spTree>
    <p:extLst>
      <p:ext uri="{BB962C8B-B14F-4D97-AF65-F5344CB8AC3E}">
        <p14:creationId xmlns:p14="http://schemas.microsoft.com/office/powerpoint/2010/main" val="265018248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vmlDrawing" Target="../drawings/vmlDrawing14.v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image" Target="../media/image1.emf"/><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oleObject" Target="../embeddings/oleObject11.bin"/><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tags" Target="../tags/tag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tags" Target="../tags/tag2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vmlDrawing" Target="../drawings/vmlDrawing29.v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41" Type="http://schemas.openxmlformats.org/officeDocument/2006/relationships/slideLayout" Target="../slideLayouts/slideLayout9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theme" Target="../theme/theme3.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image" Target="../media/image1.emf"/><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oleObject" Target="../embeddings/oleObject26.bin"/><Relationship Id="rId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279935-0DAE-45D9-9A06-877871EC08F2}"/>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graphicFrame>
        <p:nvGraphicFramePr>
          <p:cNvPr id="4" name="Object 3" hidden="1"/>
          <p:cNvGraphicFramePr>
            <a:graphicFrameLocks noChangeAspect="1"/>
          </p:cNvGraphicFramePr>
          <p:nvPr userDrawn="1">
            <p:custDataLst>
              <p:tags r:id="rId2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3" name="think-cell Slide" r:id="rId28" imgW="270" imgH="270" progId="TCLayout.ActiveDocument.1">
                  <p:embed/>
                </p:oleObj>
              </mc:Choice>
              <mc:Fallback>
                <p:oleObj name="think-cell Slide" r:id="rId28" imgW="270" imgH="270" progId="TCLayout.ActiveDocument.1">
                  <p:embed/>
                  <p:pic>
                    <p:nvPicPr>
                      <p:cNvPr id="4" name="Object 3"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3">
            <a:extLst>
              <a:ext uri="{FF2B5EF4-FFF2-40B4-BE49-F238E27FC236}">
                <a16:creationId xmlns:a16="http://schemas.microsoft.com/office/drawing/2014/main" id="{B1B12FDB-234B-4515-86BC-0BAD9BA862E1}"/>
              </a:ext>
            </a:extLst>
          </p:cNvPr>
          <p:cNvSpPr txBox="1">
            <a:spLocks/>
          </p:cNvSpPr>
          <p:nvPr userDrawn="1"/>
        </p:nvSpPr>
        <p:spPr bwMode="auto">
          <a:xfrm>
            <a:off x="1036726" y="6596404"/>
            <a:ext cx="1480260" cy="184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l" defTabSz="912813" rtl="0"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All Rights Reserved.</a:t>
            </a:r>
          </a:p>
        </p:txBody>
      </p:sp>
      <p:sp>
        <p:nvSpPr>
          <p:cNvPr id="9" name="Footer Placeholder 3">
            <a:extLst>
              <a:ext uri="{FF2B5EF4-FFF2-40B4-BE49-F238E27FC236}">
                <a16:creationId xmlns:a16="http://schemas.microsoft.com/office/drawing/2014/main" id="{542D6478-A852-4B0B-A924-C6071C5129E8}"/>
              </a:ext>
            </a:extLst>
          </p:cNvPr>
          <p:cNvSpPr txBox="1">
            <a:spLocks/>
          </p:cNvSpPr>
          <p:nvPr userDrawn="1"/>
        </p:nvSpPr>
        <p:spPr bwMode="auto">
          <a:xfrm>
            <a:off x="2014066"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schemeClr val="bg1"/>
                </a:solidFill>
                <a:latin typeface="3M Circular TT Book" panose="020B0604020101020102" pitchFamily="34" charset="0"/>
                <a:cs typeface="3M Circular TT Book" panose="020B0604020101020102" pitchFamily="34" charset="0"/>
              </a:rPr>
              <a:t>3M Confidential.</a:t>
            </a:r>
          </a:p>
        </p:txBody>
      </p:sp>
      <p:sp>
        <p:nvSpPr>
          <p:cNvPr id="10" name="Rectangle 9">
            <a:extLst>
              <a:ext uri="{FF2B5EF4-FFF2-40B4-BE49-F238E27FC236}">
                <a16:creationId xmlns:a16="http://schemas.microsoft.com/office/drawing/2014/main" id="{12348005-2CC3-488F-9E35-9223623EADE9}"/>
              </a:ext>
            </a:extLst>
          </p:cNvPr>
          <p:cNvSpPr/>
          <p:nvPr userDrawn="1"/>
        </p:nvSpPr>
        <p:spPr>
          <a:xfrm>
            <a:off x="206473" y="6600374"/>
            <a:ext cx="450444" cy="123111"/>
          </a:xfrm>
          <a:prstGeom prst="rect">
            <a:avLst/>
          </a:prstGeom>
          <a:solidFill>
            <a:schemeClr val="tx1">
              <a:lumMod val="85000"/>
              <a:lumOff val="15000"/>
            </a:schemeClr>
          </a:solidFill>
        </p:spPr>
        <p:txBody>
          <a:bodyPr wrap="none" lIns="0" tIns="0" rIns="0" bIns="0">
            <a:spAutoFit/>
          </a:bodyPr>
          <a:lstStyle/>
          <a:p>
            <a:pPr algn="r"/>
            <a:r>
              <a:rPr kumimoji="0" lang="en-US" sz="800" b="0" i="0" u="none" strike="noStrike" kern="0" cap="none" spc="0" normalizeH="0" baseline="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 3M </a:t>
            </a:r>
          </a:p>
        </p:txBody>
      </p:sp>
    </p:spTree>
    <p:extLst>
      <p:ext uri="{BB962C8B-B14F-4D97-AF65-F5344CB8AC3E}">
        <p14:creationId xmlns:p14="http://schemas.microsoft.com/office/powerpoint/2010/main" val="12229291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766"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33" name="think-cell Slide" r:id="rId36" imgW="270" imgH="270" progId="TCLayout.ActiveDocument.1">
                  <p:embed/>
                </p:oleObj>
              </mc:Choice>
              <mc:Fallback>
                <p:oleObj name="think-cell Slide" r:id="rId36" imgW="270" imgH="270" progId="TCLayout.ActiveDocument.1">
                  <p:embed/>
                  <p:pic>
                    <p:nvPicPr>
                      <p:cNvPr id="4" name="Object 3"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0973578"/>
      </p:ext>
    </p:extLst>
  </p:cSld>
  <p:clrMap bg1="lt1" tx1="dk1" bg2="lt2" tx2="dk2" accent1="accent1" accent2="accent2" accent3="accent3" accent4="accent4" accent5="accent5" accent6="accent6" hlink="hlink" folHlink="folHlink"/>
  <p:sldLayoutIdLst>
    <p:sldLayoutId id="2147483732" r:id="rId1"/>
    <p:sldLayoutId id="2147483767"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81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25" name="think-cell Slide" r:id="rId48" imgW="270" imgH="270" progId="TCLayout.ActiveDocument.1">
                  <p:embed/>
                </p:oleObj>
              </mc:Choice>
              <mc:Fallback>
                <p:oleObj name="think-cell Slide" r:id="rId48" imgW="270" imgH="270" progId="TCLayout.ActiveDocument.1">
                  <p:embed/>
                  <p:pic>
                    <p:nvPicPr>
                      <p:cNvPr id="4" name="Object 3" hidden="1"/>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35092154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61.xml"/><Relationship Id="rId7" Type="http://schemas.openxmlformats.org/officeDocument/2006/relationships/oleObject" Target="../embeddings/oleObject42.bin"/><Relationship Id="rId2" Type="http://schemas.openxmlformats.org/officeDocument/2006/relationships/tags" Target="../tags/tag60.xml"/><Relationship Id="rId1" Type="http://schemas.openxmlformats.org/officeDocument/2006/relationships/vmlDrawing" Target="../drawings/vmlDrawing58.vml"/><Relationship Id="rId6" Type="http://schemas.openxmlformats.org/officeDocument/2006/relationships/image" Target="../media/image67.jpeg"/><Relationship Id="rId5" Type="http://schemas.openxmlformats.org/officeDocument/2006/relationships/notesSlide" Target="../notesSlides/notesSlide5.xml"/><Relationship Id="rId10" Type="http://schemas.openxmlformats.org/officeDocument/2006/relationships/hyperlink" Target="https://crashstats.nhtsa.dot.gov/Api/Public/ViewPublication/812822" TargetMode="External"/><Relationship Id="rId4" Type="http://schemas.openxmlformats.org/officeDocument/2006/relationships/slideLayout" Target="../slideLayouts/slideLayout55.xml"/><Relationship Id="rId9" Type="http://schemas.openxmlformats.org/officeDocument/2006/relationships/hyperlink" Target="https://www.ghsa.org/sites/default/files/2019-02/FINAL_Pedestrians19.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5.xml"/><Relationship Id="rId4" Type="http://schemas.openxmlformats.org/officeDocument/2006/relationships/image" Target="../media/image70.jpe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73.jpeg"/><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hyperlink" Target="https://crashstats.nhtsa.dot.gov/Api/Public/ViewPublication/812826" TargetMode="External"/><Relationship Id="rId4" Type="http://schemas.openxmlformats.org/officeDocument/2006/relationships/image" Target="../media/image76.jpeg"/></Relationships>
</file>

<file path=ppt/slides/_rels/slide16.xml.rels><?xml version="1.0" encoding="UTF-8" standalone="yes"?>
<Relationships xmlns="http://schemas.openxmlformats.org/package/2006/relationships"><Relationship Id="rId3" Type="http://schemas.openxmlformats.org/officeDocument/2006/relationships/hyperlink" Target="https://crashstats.nhtsa.dot.gov/Api/Public/ViewPublication/812826" TargetMode="External"/><Relationship Id="rId2" Type="http://schemas.openxmlformats.org/officeDocument/2006/relationships/image" Target="../media/image77.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hyperlink" Target="https://safety.fhwa.dot.gov/ped_bike/step/docs/TechSheet_RoadDiet_508%20compliant.pdf" TargetMode="External"/><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hyperlink" Target="https://safety.fhwa.dot.gov/ped_bike/step/docs/TechSheet_VizEnhancemt_508compliant.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afety.fhwa.dot.gov/ped_bike/step/docs/TechSheet_RoadDiet_508%20compliant.pdf" TargetMode="External"/><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hyperlink" Target="https://safety.fhwa.dot.gov/ped_bike/step/docs/TechSheet_VizEnhancemt_508compliant.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1.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hyperlink" Target="https://safety.fhwa.dot.gov/tools/crf/resources/fhwasa08011/fhwasa08011.pdf" TargetMode="External"/><Relationship Id="rId2" Type="http://schemas.openxmlformats.org/officeDocument/2006/relationships/image" Target="../media/image82.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5.xml"/><Relationship Id="rId6" Type="http://schemas.openxmlformats.org/officeDocument/2006/relationships/image" Target="../media/image84.png"/><Relationship Id="rId5" Type="http://schemas.openxmlformats.org/officeDocument/2006/relationships/image" Target="../media/image58.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hyperlink" Target="https://safety.fhwa.dot.gov/intersection/other_topics/fhwasa10005/brief_8.cfm" TargetMode="External"/><Relationship Id="rId2" Type="http://schemas.openxmlformats.org/officeDocument/2006/relationships/image" Target="../media/image85.pn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5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hyperlink" Target="https://safety.fhwa.dot.gov/tools/crf/resources/fhwasa08011/fhwasa08011.pdf" TargetMode="External"/><Relationship Id="rId2" Type="http://schemas.openxmlformats.org/officeDocument/2006/relationships/image" Target="../media/image86.pn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6.png"/><Relationship Id="rId1" Type="http://schemas.openxmlformats.org/officeDocument/2006/relationships/slideLayout" Target="../slideLayouts/slideLayout55.xml"/><Relationship Id="rId6" Type="http://schemas.openxmlformats.org/officeDocument/2006/relationships/image" Target="../media/image57.png"/><Relationship Id="rId5" Type="http://schemas.openxmlformats.org/officeDocument/2006/relationships/image" Target="../media/image84.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hyperlink" Target="https://safety.fhwa.dot.gov/ped_bike/step/docs/TechSheet_VizEnhancemt_508compliant.pdf" TargetMode="External"/><Relationship Id="rId2" Type="http://schemas.openxmlformats.org/officeDocument/2006/relationships/image" Target="../media/image87.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55.xml"/><Relationship Id="rId6" Type="http://schemas.openxmlformats.org/officeDocument/2006/relationships/image" Target="../media/image87.png"/><Relationship Id="rId5" Type="http://schemas.openxmlformats.org/officeDocument/2006/relationships/image" Target="../media/image57.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8.tiff"/><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notesSlide" Target="../notesSlides/notesSlide2.xml"/><Relationship Id="rId16" Type="http://schemas.openxmlformats.org/officeDocument/2006/relationships/image" Target="../media/image41.tiff"/><Relationship Id="rId20"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19" Type="http://schemas.openxmlformats.org/officeDocument/2006/relationships/image" Target="../media/image44.jpeg"/><Relationship Id="rId4" Type="http://schemas.openxmlformats.org/officeDocument/2006/relationships/image" Target="../media/image29.jpeg"/><Relationship Id="rId9" Type="http://schemas.openxmlformats.org/officeDocument/2006/relationships/image" Target="../media/image34.tiff"/><Relationship Id="rId14" Type="http://schemas.openxmlformats.org/officeDocument/2006/relationships/image" Target="../media/image39.jpeg"/></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tiff"/><Relationship Id="rId2" Type="http://schemas.openxmlformats.org/officeDocument/2006/relationships/image" Target="../media/image51.jpeg"/><Relationship Id="rId1" Type="http://schemas.openxmlformats.org/officeDocument/2006/relationships/slideLayout" Target="../slideLayouts/slideLayout30.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tags" Target="../tags/tag58.xml"/><Relationship Id="rId7" Type="http://schemas.openxmlformats.org/officeDocument/2006/relationships/oleObject" Target="../embeddings/oleObject41.bin"/><Relationship Id="rId12" Type="http://schemas.openxmlformats.org/officeDocument/2006/relationships/image" Target="../media/image64.jpeg"/><Relationship Id="rId2" Type="http://schemas.openxmlformats.org/officeDocument/2006/relationships/tags" Target="../tags/tag57.xml"/><Relationship Id="rId1" Type="http://schemas.openxmlformats.org/officeDocument/2006/relationships/vmlDrawing" Target="../drawings/vmlDrawing57.vml"/><Relationship Id="rId6" Type="http://schemas.openxmlformats.org/officeDocument/2006/relationships/notesSlide" Target="../notesSlides/notesSlide4.xml"/><Relationship Id="rId11" Type="http://schemas.openxmlformats.org/officeDocument/2006/relationships/image" Target="../media/image63.jpeg"/><Relationship Id="rId5" Type="http://schemas.openxmlformats.org/officeDocument/2006/relationships/slideLayout" Target="../slideLayouts/slideLayout30.xml"/><Relationship Id="rId10" Type="http://schemas.openxmlformats.org/officeDocument/2006/relationships/image" Target="../media/image62.jpeg"/><Relationship Id="rId4" Type="http://schemas.openxmlformats.org/officeDocument/2006/relationships/tags" Target="../tags/tag59.xml"/><Relationship Id="rId9"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EB15-5FF9-4549-B515-E1D90A9287EC}"/>
              </a:ext>
            </a:extLst>
          </p:cNvPr>
          <p:cNvSpPr>
            <a:spLocks noGrp="1"/>
          </p:cNvSpPr>
          <p:nvPr>
            <p:ph type="ctrTitle"/>
          </p:nvPr>
        </p:nvSpPr>
        <p:spPr>
          <a:xfrm>
            <a:off x="385593" y="1652428"/>
            <a:ext cx="6278345" cy="1994392"/>
          </a:xfrm>
        </p:spPr>
        <p:txBody>
          <a:bodyPr/>
          <a:lstStyle/>
          <a:p>
            <a:pPr>
              <a:spcAft>
                <a:spcPts val="2400"/>
              </a:spcAft>
            </a:pPr>
            <a:r>
              <a:rPr lang="en-US" sz="6000">
                <a:latin typeface="3M Circular TT Bold"/>
              </a:rPr>
              <a:t>Urban Safety and Mobility </a:t>
            </a:r>
            <a:endParaRPr lang="en-US"/>
          </a:p>
        </p:txBody>
      </p:sp>
      <p:sp>
        <p:nvSpPr>
          <p:cNvPr id="7" name="Text Placeholder 9">
            <a:extLst>
              <a:ext uri="{FF2B5EF4-FFF2-40B4-BE49-F238E27FC236}">
                <a16:creationId xmlns:a16="http://schemas.microsoft.com/office/drawing/2014/main" id="{88989A87-B6C0-4DC6-AC3E-133E95453A85}"/>
              </a:ext>
            </a:extLst>
          </p:cNvPr>
          <p:cNvSpPr txBox="1">
            <a:spLocks/>
          </p:cNvSpPr>
          <p:nvPr/>
        </p:nvSpPr>
        <p:spPr>
          <a:xfrm>
            <a:off x="384045" y="5496813"/>
            <a:ext cx="5225019" cy="502257"/>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800" kern="1200">
                <a:solidFill>
                  <a:schemeClr val="bg1"/>
                </a:solidFill>
                <a:latin typeface="3M Circular TT Book" panose="020B0604020101020102" pitchFamily="34" charset="0"/>
                <a:ea typeface="+mj-ea"/>
                <a:cs typeface="3M Circular TT Book" panose="020B06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a:latin typeface="3M Circular TT Book"/>
              </a:rPr>
              <a:t>3M Transportation Safety Division</a:t>
            </a:r>
            <a:endParaRPr lang="en-US"/>
          </a:p>
        </p:txBody>
      </p:sp>
      <p:sp>
        <p:nvSpPr>
          <p:cNvPr id="5" name="Text Placeholder 4">
            <a:extLst>
              <a:ext uri="{FF2B5EF4-FFF2-40B4-BE49-F238E27FC236}">
                <a16:creationId xmlns:a16="http://schemas.microsoft.com/office/drawing/2014/main" id="{E54F3F4C-6947-4389-9505-B57C5E471AF3}"/>
              </a:ext>
            </a:extLst>
          </p:cNvPr>
          <p:cNvSpPr>
            <a:spLocks noGrp="1"/>
          </p:cNvSpPr>
          <p:nvPr>
            <p:ph type="body" sz="quarter" idx="13"/>
          </p:nvPr>
        </p:nvSpPr>
        <p:spPr>
          <a:xfrm>
            <a:off x="384048" y="3512047"/>
            <a:ext cx="9472598" cy="864848"/>
          </a:xfrm>
        </p:spPr>
        <p:txBody>
          <a:bodyPr/>
          <a:lstStyle/>
          <a:p>
            <a:endParaRPr lang="en-US" dirty="0"/>
          </a:p>
        </p:txBody>
      </p:sp>
      <p:sp>
        <p:nvSpPr>
          <p:cNvPr id="6" name="Text Placeholder 9">
            <a:extLst>
              <a:ext uri="{FF2B5EF4-FFF2-40B4-BE49-F238E27FC236}">
                <a16:creationId xmlns:a16="http://schemas.microsoft.com/office/drawing/2014/main" id="{D617A271-93D6-43B0-B63F-8F28FAE0EF8A}"/>
              </a:ext>
            </a:extLst>
          </p:cNvPr>
          <p:cNvSpPr txBox="1">
            <a:spLocks/>
          </p:cNvSpPr>
          <p:nvPr/>
        </p:nvSpPr>
        <p:spPr>
          <a:xfrm>
            <a:off x="384045" y="6151236"/>
            <a:ext cx="5225019" cy="502257"/>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800" kern="1200">
                <a:solidFill>
                  <a:schemeClr val="bg1"/>
                </a:solidFill>
                <a:latin typeface="3M Circular TT Book" panose="020B0604020101020102" pitchFamily="34" charset="0"/>
                <a:ea typeface="+mj-ea"/>
                <a:cs typeface="3M Circular TT Book" panose="020B06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a:latin typeface="3M Circular TT Book"/>
              </a:rPr>
              <a:t>Date</a:t>
            </a:r>
            <a:endParaRPr lang="en-US"/>
          </a:p>
        </p:txBody>
      </p:sp>
    </p:spTree>
    <p:extLst>
      <p:ext uri="{BB962C8B-B14F-4D97-AF65-F5344CB8AC3E}">
        <p14:creationId xmlns:p14="http://schemas.microsoft.com/office/powerpoint/2010/main" val="387877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67F05-E30C-401A-9692-7284CFB3F8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8965" y="361188"/>
            <a:ext cx="5486400" cy="4330931"/>
          </a:xfrm>
          <a:prstGeom prst="rect">
            <a:avLst/>
          </a:prstGeom>
        </p:spPr>
      </p:pic>
      <p:pic>
        <p:nvPicPr>
          <p:cNvPr id="5" name="Picture 4">
            <a:extLst>
              <a:ext uri="{FF2B5EF4-FFF2-40B4-BE49-F238E27FC236}">
                <a16:creationId xmlns:a16="http://schemas.microsoft.com/office/drawing/2014/main" id="{CC5ACA32-04C2-44EF-8383-FFB65FB4C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635" y="360357"/>
            <a:ext cx="5486400" cy="4331762"/>
          </a:xfrm>
          <a:prstGeom prst="rect">
            <a:avLst/>
          </a:prstGeom>
        </p:spPr>
      </p:pic>
      <p:sp>
        <p:nvSpPr>
          <p:cNvPr id="6" name="Rectangle 5">
            <a:extLst>
              <a:ext uri="{FF2B5EF4-FFF2-40B4-BE49-F238E27FC236}">
                <a16:creationId xmlns:a16="http://schemas.microsoft.com/office/drawing/2014/main" id="{C8BC7569-5B17-404B-BF28-8888CC739A0A}"/>
              </a:ext>
            </a:extLst>
          </p:cNvPr>
          <p:cNvSpPr/>
          <p:nvPr/>
        </p:nvSpPr>
        <p:spPr>
          <a:xfrm>
            <a:off x="1012371" y="5040086"/>
            <a:ext cx="10167258" cy="12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1200"/>
              </a:spcAft>
              <a:defRPr/>
            </a:pPr>
            <a:r>
              <a:rPr kumimoji="0" lang="en-US" sz="2800" b="0" i="0" u="none" strike="noStrike" kern="1200" cap="none" spc="0" normalizeH="0" baseline="0" noProof="0">
                <a:ln>
                  <a:noFill/>
                </a:ln>
                <a:solidFill>
                  <a:schemeClr val="tx1"/>
                </a:solidFill>
                <a:effectLst/>
                <a:uLnTx/>
                <a:uFillTx/>
                <a:latin typeface="3M Circular TT Book"/>
                <a:cs typeface="3M Circular TT Book" panose="020B0604020101020102" pitchFamily="34" charset="0"/>
              </a:rPr>
              <a:t>These </a:t>
            </a:r>
            <a:r>
              <a:rPr lang="en-US" sz="2800">
                <a:solidFill>
                  <a:schemeClr val="tx1"/>
                </a:solidFill>
                <a:latin typeface="3M Circular TT Book"/>
                <a:cs typeface="3M Circular TT Book" panose="020B0604020101020102" pitchFamily="34" charset="0"/>
              </a:rPr>
              <a:t>trends and challenges</a:t>
            </a:r>
            <a:r>
              <a:rPr kumimoji="0" lang="en-US" sz="2800" b="0" i="0" u="none" strike="noStrike" kern="1200" cap="none" spc="0" normalizeH="0" baseline="0" noProof="0">
                <a:ln>
                  <a:noFill/>
                </a:ln>
                <a:solidFill>
                  <a:schemeClr val="tx1"/>
                </a:solidFill>
                <a:effectLst/>
                <a:uLnTx/>
                <a:uFillTx/>
                <a:latin typeface="3M Circular TT Book"/>
                <a:cs typeface="3M Circular TT Book" panose="020B0604020101020102" pitchFamily="34" charset="0"/>
              </a:rPr>
              <a:t> are going to fundamentally alter the roads of our cities and how we interact with them</a:t>
            </a:r>
          </a:p>
        </p:txBody>
      </p:sp>
      <p:sp>
        <p:nvSpPr>
          <p:cNvPr id="2" name="Isosceles Triangle 1">
            <a:extLst>
              <a:ext uri="{FF2B5EF4-FFF2-40B4-BE49-F238E27FC236}">
                <a16:creationId xmlns:a16="http://schemas.microsoft.com/office/drawing/2014/main" id="{66995F66-F252-4A36-B3EB-FE45624D01E1}"/>
              </a:ext>
            </a:extLst>
          </p:cNvPr>
          <p:cNvSpPr/>
          <p:nvPr/>
        </p:nvSpPr>
        <p:spPr>
          <a:xfrm rot="5400000">
            <a:off x="3717569" y="1405760"/>
            <a:ext cx="4330931" cy="2241789"/>
          </a:xfrm>
          <a:prstGeom prst="triangle">
            <a:avLst/>
          </a:prstGeom>
          <a:gradFill>
            <a:gsLst>
              <a:gs pos="100000">
                <a:schemeClr val="tx2">
                  <a:lumMod val="20000"/>
                  <a:lumOff val="80000"/>
                  <a:alpha val="0"/>
                </a:schemeClr>
              </a:gs>
              <a:gs pos="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6230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882E012-AC45-47D1-95CC-CA140A5DC85D}"/>
              </a:ext>
            </a:extLst>
          </p:cNvPr>
          <p:cNvPicPr>
            <a:picLocks noChangeAspect="1"/>
          </p:cNvPicPr>
          <p:nvPr/>
        </p:nvPicPr>
        <p:blipFill rotWithShape="1">
          <a:blip r:embed="rId6"/>
          <a:srcRect l="2118" r="2118"/>
          <a:stretch/>
        </p:blipFill>
        <p:spPr>
          <a:xfrm>
            <a:off x="0" y="-2"/>
            <a:ext cx="12192000" cy="6858002"/>
          </a:xfrm>
          <a:prstGeom prst="rect">
            <a:avLst/>
          </a:prstGeom>
        </p:spPr>
      </p:pic>
      <p:sp>
        <p:nvSpPr>
          <p:cNvPr id="15" name="Oval 14">
            <a:extLst>
              <a:ext uri="{FF2B5EF4-FFF2-40B4-BE49-F238E27FC236}">
                <a16:creationId xmlns:a16="http://schemas.microsoft.com/office/drawing/2014/main" id="{B4DBA01D-EF58-4712-B083-C4F4ADADC1FD}"/>
              </a:ext>
            </a:extLst>
          </p:cNvPr>
          <p:cNvSpPr/>
          <p:nvPr/>
        </p:nvSpPr>
        <p:spPr>
          <a:xfrm>
            <a:off x="6368500" y="998175"/>
            <a:ext cx="6435930" cy="6346522"/>
          </a:xfrm>
          <a:prstGeom prst="ellipse">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1" name="TextBox 10">
            <a:extLst>
              <a:ext uri="{FF2B5EF4-FFF2-40B4-BE49-F238E27FC236}">
                <a16:creationId xmlns:a16="http://schemas.microsoft.com/office/drawing/2014/main" id="{CBDFA7BC-6B8B-4FC6-8CD7-F6880E846E28}"/>
              </a:ext>
            </a:extLst>
          </p:cNvPr>
          <p:cNvSpPr txBox="1"/>
          <p:nvPr/>
        </p:nvSpPr>
        <p:spPr>
          <a:xfrm>
            <a:off x="8186690" y="1483335"/>
            <a:ext cx="2792431" cy="492443"/>
          </a:xfrm>
          <a:prstGeom prst="rect">
            <a:avLst/>
          </a:prstGeom>
          <a:noFill/>
        </p:spPr>
        <p:txBody>
          <a:bodyPr wrap="none" lIns="0" tIns="0" rIns="0" bIns="0" rtlCol="0">
            <a:spAutoFit/>
          </a:bodyPr>
          <a:lstStyle/>
          <a:p>
            <a:pPr algn="ctr"/>
            <a:r>
              <a:rPr lang="en-US" sz="3200">
                <a:latin typeface="+mj-lt"/>
              </a:rPr>
              <a:t>Power Metrics</a:t>
            </a:r>
          </a:p>
        </p:txBody>
      </p:sp>
      <p:graphicFrame>
        <p:nvGraphicFramePr>
          <p:cNvPr id="4" name="Object 3" hidden="1">
            <a:extLst>
              <a:ext uri="{FF2B5EF4-FFF2-40B4-BE49-F238E27FC236}">
                <a16:creationId xmlns:a16="http://schemas.microsoft.com/office/drawing/2014/main" id="{8B44AF52-3A15-45A8-BDC0-A2F9BE28DDA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93" name="think-cell Slide" r:id="rId7" imgW="360" imgH="360" progId="TCLayout.ActiveDocument.1">
                  <p:embed/>
                </p:oleObj>
              </mc:Choice>
              <mc:Fallback>
                <p:oleObj name="think-cell Slide" r:id="rId7" imgW="360" imgH="360" progId="TCLayout.ActiveDocument.1">
                  <p:embed/>
                  <p:pic>
                    <p:nvPicPr>
                      <p:cNvPr id="4" name="Object 3" hidden="1">
                        <a:extLst>
                          <a:ext uri="{FF2B5EF4-FFF2-40B4-BE49-F238E27FC236}">
                            <a16:creationId xmlns:a16="http://schemas.microsoft.com/office/drawing/2014/main" id="{8B44AF52-3A15-45A8-BDC0-A2F9BE28DDA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356079F-26BC-4EED-B132-263BFB7EEB7B}"/>
              </a:ext>
            </a:extLst>
          </p:cNvPr>
          <p:cNvSpPr/>
          <p:nvPr>
            <p:custDataLst>
              <p:tags r:id="rId3"/>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endParaRPr lang="en-US" sz="3600">
              <a:latin typeface="3M Circular TT Bold" panose="020B0804020101010102" pitchFamily="34" charset="0"/>
              <a:ea typeface="+mj-ea"/>
              <a:cs typeface="3M Circular TT Bold" panose="020B0804020101010102" pitchFamily="34" charset="0"/>
              <a:sym typeface="3M Circular TT Bold" panose="020B0804020101010102" pitchFamily="34" charset="0"/>
            </a:endParaRPr>
          </a:p>
        </p:txBody>
      </p:sp>
      <p:sp>
        <p:nvSpPr>
          <p:cNvPr id="12" name="Rectangle 11">
            <a:extLst>
              <a:ext uri="{FF2B5EF4-FFF2-40B4-BE49-F238E27FC236}">
                <a16:creationId xmlns:a16="http://schemas.microsoft.com/office/drawing/2014/main" id="{143A2F65-6921-4E5D-B7E1-7C883D5208DE}"/>
              </a:ext>
            </a:extLst>
          </p:cNvPr>
          <p:cNvSpPr/>
          <p:nvPr/>
        </p:nvSpPr>
        <p:spPr>
          <a:xfrm>
            <a:off x="8244563" y="2334188"/>
            <a:ext cx="2682057" cy="1101840"/>
          </a:xfrm>
          <a:prstGeom prst="rect">
            <a:avLst/>
          </a:prstGeom>
        </p:spPr>
        <p:txBody>
          <a:bodyPr wrap="square" lIns="0" tIns="0" rIns="0" bIns="0" anchor="t">
            <a:spAutoFit/>
          </a:bodyPr>
          <a:lstStyle/>
          <a:p>
            <a:pPr algn="ctr">
              <a:lnSpc>
                <a:spcPct val="90000"/>
              </a:lnSpc>
              <a:spcAft>
                <a:spcPts val="600"/>
              </a:spcAft>
              <a:defRPr/>
            </a:pPr>
            <a:r>
              <a:rPr lang="en-US" sz="5400">
                <a:latin typeface="3M Circular TT Bold"/>
                <a:cs typeface="Calibri"/>
              </a:rPr>
              <a:t>6,227</a:t>
            </a:r>
            <a:endParaRPr lang="en-US">
              <a:cs typeface="Calibri" panose="020F0502020204030204" pitchFamily="34" charset="0"/>
            </a:endParaRPr>
          </a:p>
          <a:p>
            <a:pPr algn="ctr">
              <a:lnSpc>
                <a:spcPct val="90000"/>
              </a:lnSpc>
              <a:spcAft>
                <a:spcPts val="600"/>
              </a:spcAft>
              <a:defRPr/>
            </a:pPr>
            <a:r>
              <a:rPr lang="en-US" sz="2000">
                <a:latin typeface="3M Circular TT Bold"/>
                <a:cs typeface="Calibri"/>
              </a:rPr>
              <a:t>pedestrian deaths in US</a:t>
            </a:r>
          </a:p>
        </p:txBody>
      </p:sp>
      <p:sp>
        <p:nvSpPr>
          <p:cNvPr id="13" name="Rectangle 12">
            <a:extLst>
              <a:ext uri="{FF2B5EF4-FFF2-40B4-BE49-F238E27FC236}">
                <a16:creationId xmlns:a16="http://schemas.microsoft.com/office/drawing/2014/main" id="{2E93A894-0A64-4705-A8BE-21CC62577817}"/>
              </a:ext>
            </a:extLst>
          </p:cNvPr>
          <p:cNvSpPr/>
          <p:nvPr/>
        </p:nvSpPr>
        <p:spPr>
          <a:xfrm>
            <a:off x="8842589" y="3796978"/>
            <a:ext cx="1488997" cy="1101840"/>
          </a:xfrm>
          <a:prstGeom prst="rect">
            <a:avLst/>
          </a:prstGeom>
        </p:spPr>
        <p:txBody>
          <a:bodyPr wrap="none" lIns="0" tIns="0" rIns="0" bIns="0" anchor="t">
            <a:spAutoFit/>
          </a:bodyPr>
          <a:lstStyle/>
          <a:p>
            <a:pPr algn="ctr">
              <a:lnSpc>
                <a:spcPct val="90000"/>
              </a:lnSpc>
              <a:spcAft>
                <a:spcPts val="600"/>
              </a:spcAft>
              <a:defRPr/>
            </a:pPr>
            <a:r>
              <a:rPr lang="en-US" sz="5400">
                <a:latin typeface="3M Circular TT Bold"/>
                <a:cs typeface="3M Circular TT Bold" panose="020B0804020101010102" pitchFamily="34" charset="0"/>
              </a:rPr>
              <a:t>74%</a:t>
            </a:r>
            <a:r>
              <a:rPr lang="en-US" sz="2000">
                <a:latin typeface="3M Circular TT Bold"/>
                <a:cs typeface="3M Circular TT Bold" panose="020B0804020101010102" pitchFamily="34" charset="0"/>
              </a:rPr>
              <a:t> </a:t>
            </a:r>
            <a:endParaRPr lang="en-US" sz="2000">
              <a:latin typeface="3M Circular TT Bold" panose="020B0804020101010102" pitchFamily="34" charset="0"/>
              <a:cs typeface="3M Circular TT Bold" panose="020B0804020101010102" pitchFamily="34" charset="0"/>
            </a:endParaRPr>
          </a:p>
          <a:p>
            <a:pPr algn="ctr">
              <a:lnSpc>
                <a:spcPct val="90000"/>
              </a:lnSpc>
              <a:spcAft>
                <a:spcPts val="600"/>
              </a:spcAft>
              <a:defRPr/>
            </a:pPr>
            <a:r>
              <a:rPr lang="en-US" sz="2000">
                <a:latin typeface="3M Circular TT Bold"/>
                <a:cs typeface="3M Circular TT Bold" panose="020B0804020101010102" pitchFamily="34" charset="0"/>
              </a:rPr>
              <a:t>in urban areas</a:t>
            </a:r>
            <a:endParaRPr lang="en-US" sz="2000">
              <a:latin typeface="3M Circular TT Bold" panose="020B0804020101010102" pitchFamily="34" charset="0"/>
              <a:cs typeface="3M Circular TT Bold" panose="020B0804020101010102" pitchFamily="34" charset="0"/>
            </a:endParaRPr>
          </a:p>
        </p:txBody>
      </p:sp>
      <p:sp>
        <p:nvSpPr>
          <p:cNvPr id="14" name="Rectangle 13">
            <a:extLst>
              <a:ext uri="{FF2B5EF4-FFF2-40B4-BE49-F238E27FC236}">
                <a16:creationId xmlns:a16="http://schemas.microsoft.com/office/drawing/2014/main" id="{2FAD5CA2-E3B4-4B4C-9050-FAF0C4F1C13E}"/>
              </a:ext>
            </a:extLst>
          </p:cNvPr>
          <p:cNvSpPr/>
          <p:nvPr/>
        </p:nvSpPr>
        <p:spPr>
          <a:xfrm>
            <a:off x="7154614" y="5259768"/>
            <a:ext cx="4856298" cy="1101840"/>
          </a:xfrm>
          <a:prstGeom prst="rect">
            <a:avLst/>
          </a:prstGeom>
        </p:spPr>
        <p:txBody>
          <a:bodyPr wrap="square" lIns="0" tIns="0" rIns="0" bIns="0" anchor="t">
            <a:spAutoFit/>
          </a:bodyPr>
          <a:lstStyle/>
          <a:p>
            <a:pPr algn="ctr">
              <a:lnSpc>
                <a:spcPct val="90000"/>
              </a:lnSpc>
              <a:spcAft>
                <a:spcPts val="600"/>
              </a:spcAft>
              <a:defRPr/>
            </a:pPr>
            <a:r>
              <a:rPr lang="en-US" sz="5400">
                <a:latin typeface="3M Circular TT Bold"/>
                <a:cs typeface="3M Circular TT Bold" panose="020B0804020101010102" pitchFamily="34" charset="0"/>
              </a:rPr>
              <a:t>79%</a:t>
            </a:r>
            <a:endParaRPr lang="en-US"/>
          </a:p>
          <a:p>
            <a:pPr algn="ctr">
              <a:lnSpc>
                <a:spcPct val="90000"/>
              </a:lnSpc>
              <a:spcAft>
                <a:spcPts val="600"/>
              </a:spcAft>
              <a:defRPr/>
            </a:pPr>
            <a:r>
              <a:rPr lang="en-US" sz="2000">
                <a:latin typeface="3M Circular TT Bold"/>
                <a:cs typeface="3M Circular TT Bold" panose="020B0804020101010102" pitchFamily="34" charset="0"/>
              </a:rPr>
              <a:t>fatalities happen at dawn, dusk or night</a:t>
            </a:r>
            <a:endParaRPr lang="en-US" sz="2000">
              <a:cs typeface="Calibri"/>
            </a:endParaRPr>
          </a:p>
        </p:txBody>
      </p:sp>
      <p:sp>
        <p:nvSpPr>
          <p:cNvPr id="2" name="Rectangle 1">
            <a:extLst>
              <a:ext uri="{FF2B5EF4-FFF2-40B4-BE49-F238E27FC236}">
                <a16:creationId xmlns:a16="http://schemas.microsoft.com/office/drawing/2014/main" id="{ECD70521-67FA-4A28-AEF9-0A5566137395}"/>
              </a:ext>
            </a:extLst>
          </p:cNvPr>
          <p:cNvSpPr/>
          <p:nvPr/>
        </p:nvSpPr>
        <p:spPr>
          <a:xfrm>
            <a:off x="8808939" y="6544519"/>
            <a:ext cx="1544654" cy="276999"/>
          </a:xfrm>
          <a:prstGeom prst="rect">
            <a:avLst/>
          </a:prstGeom>
        </p:spPr>
        <p:txBody>
          <a:bodyPr wrap="none" anchor="ctr">
            <a:spAutoFit/>
          </a:bodyPr>
          <a:lstStyle/>
          <a:p>
            <a:pPr algn="ctr"/>
            <a:r>
              <a:rPr lang="en-US" sz="1200">
                <a:latin typeface="+mn-lt"/>
              </a:rPr>
              <a:t>Source: </a:t>
            </a:r>
            <a:r>
              <a:rPr lang="en-US" sz="1200">
                <a:latin typeface="+mn-lt"/>
                <a:hlinkClick r:id="rId9"/>
              </a:rPr>
              <a:t>GHSA</a:t>
            </a:r>
            <a:r>
              <a:rPr lang="en-US" sz="1200">
                <a:latin typeface="+mn-lt"/>
              </a:rPr>
              <a:t>, </a:t>
            </a:r>
            <a:r>
              <a:rPr lang="en-US" sz="1200">
                <a:latin typeface="+mn-lt"/>
                <a:hlinkClick r:id="rId10"/>
              </a:rPr>
              <a:t>NHTSA</a:t>
            </a:r>
            <a:endParaRPr lang="en-US" sz="1200">
              <a:latin typeface="+mn-lt"/>
            </a:endParaRPr>
          </a:p>
        </p:txBody>
      </p:sp>
    </p:spTree>
    <p:extLst>
      <p:ext uri="{BB962C8B-B14F-4D97-AF65-F5344CB8AC3E}">
        <p14:creationId xmlns:p14="http://schemas.microsoft.com/office/powerpoint/2010/main" val="11174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334E57-B814-46E9-A9F2-0FFB43A4007B}"/>
              </a:ext>
            </a:extLst>
          </p:cNvPr>
          <p:cNvSpPr/>
          <p:nvPr/>
        </p:nvSpPr>
        <p:spPr>
          <a:xfrm>
            <a:off x="9210261" y="0"/>
            <a:ext cx="298173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0" name="Rectangle 9">
            <a:extLst>
              <a:ext uri="{FF2B5EF4-FFF2-40B4-BE49-F238E27FC236}">
                <a16:creationId xmlns:a16="http://schemas.microsoft.com/office/drawing/2014/main" id="{BC131B51-0898-48D8-A0CD-090B0C67A331}"/>
              </a:ext>
            </a:extLst>
          </p:cNvPr>
          <p:cNvSpPr/>
          <p:nvPr/>
        </p:nvSpPr>
        <p:spPr>
          <a:xfrm>
            <a:off x="9438859" y="168965"/>
            <a:ext cx="1311966"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4000">
                <a:solidFill>
                  <a:schemeClr val="bg1"/>
                </a:solidFill>
                <a:latin typeface="+mj-lt"/>
              </a:rPr>
              <a:t>03</a:t>
            </a:r>
          </a:p>
        </p:txBody>
      </p:sp>
      <p:sp>
        <p:nvSpPr>
          <p:cNvPr id="13" name="Rectangle 12">
            <a:extLst>
              <a:ext uri="{FF2B5EF4-FFF2-40B4-BE49-F238E27FC236}">
                <a16:creationId xmlns:a16="http://schemas.microsoft.com/office/drawing/2014/main" id="{59BAC5AA-746B-4B6A-B474-DF47EAB4E3E8}"/>
              </a:ext>
            </a:extLst>
          </p:cNvPr>
          <p:cNvSpPr/>
          <p:nvPr/>
        </p:nvSpPr>
        <p:spPr>
          <a:xfrm>
            <a:off x="9438859" y="1737973"/>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US" sz="2800">
                <a:solidFill>
                  <a:schemeClr val="bg1"/>
                </a:solidFill>
                <a:latin typeface="+mj-lt"/>
              </a:rPr>
              <a:t>Transportation</a:t>
            </a:r>
          </a:p>
          <a:p>
            <a:r>
              <a:rPr lang="en-US" sz="2800">
                <a:solidFill>
                  <a:schemeClr val="bg1"/>
                </a:solidFill>
                <a:latin typeface="+mj-lt"/>
              </a:rPr>
              <a:t>Equity</a:t>
            </a:r>
          </a:p>
        </p:txBody>
      </p:sp>
      <p:sp>
        <p:nvSpPr>
          <p:cNvPr id="16" name="Rectangle 15">
            <a:extLst>
              <a:ext uri="{FF2B5EF4-FFF2-40B4-BE49-F238E27FC236}">
                <a16:creationId xmlns:a16="http://schemas.microsoft.com/office/drawing/2014/main" id="{87C51D2C-1925-4481-8244-DB3DE3B638DC}"/>
              </a:ext>
            </a:extLst>
          </p:cNvPr>
          <p:cNvSpPr/>
          <p:nvPr/>
        </p:nvSpPr>
        <p:spPr>
          <a:xfrm>
            <a:off x="9462051" y="5124009"/>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400">
                <a:solidFill>
                  <a:schemeClr val="bg1"/>
                </a:solidFill>
              </a:rPr>
              <a:t>Officials prize easy maintenance, durability, and low-cost solutions when shopping for transportation safety products.</a:t>
            </a:r>
            <a:endParaRPr lang="en-US" sz="1400">
              <a:solidFill>
                <a:schemeClr val="bg1"/>
              </a:solidFill>
              <a:latin typeface="+mj-lt"/>
            </a:endParaRPr>
          </a:p>
        </p:txBody>
      </p:sp>
      <p:pic>
        <p:nvPicPr>
          <p:cNvPr id="25" name="Picture 24">
            <a:extLst>
              <a:ext uri="{FF2B5EF4-FFF2-40B4-BE49-F238E27FC236}">
                <a16:creationId xmlns:a16="http://schemas.microsoft.com/office/drawing/2014/main" id="{89889C08-11D4-447A-A772-16B567449A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0260" y="3093397"/>
            <a:ext cx="2981739" cy="1827248"/>
          </a:xfrm>
          <a:prstGeom prst="rect">
            <a:avLst/>
          </a:prstGeom>
        </p:spPr>
      </p:pic>
      <p:sp>
        <p:nvSpPr>
          <p:cNvPr id="7" name="Rectangle 6">
            <a:extLst>
              <a:ext uri="{FF2B5EF4-FFF2-40B4-BE49-F238E27FC236}">
                <a16:creationId xmlns:a16="http://schemas.microsoft.com/office/drawing/2014/main" id="{AD672D3A-030D-42BD-98DC-131D79B4B6F7}"/>
              </a:ext>
            </a:extLst>
          </p:cNvPr>
          <p:cNvSpPr/>
          <p:nvPr/>
        </p:nvSpPr>
        <p:spPr>
          <a:xfrm>
            <a:off x="5794513" y="6380922"/>
            <a:ext cx="576470" cy="377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Rectangle 1">
            <a:extLst>
              <a:ext uri="{FF2B5EF4-FFF2-40B4-BE49-F238E27FC236}">
                <a16:creationId xmlns:a16="http://schemas.microsoft.com/office/drawing/2014/main" id="{DC164540-05E4-4DE1-B088-1C9B3FE7EC82}"/>
              </a:ext>
            </a:extLst>
          </p:cNvPr>
          <p:cNvSpPr/>
          <p:nvPr/>
        </p:nvSpPr>
        <p:spPr>
          <a:xfrm>
            <a:off x="3147393" y="0"/>
            <a:ext cx="298173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 name="Rectangle 3">
            <a:extLst>
              <a:ext uri="{FF2B5EF4-FFF2-40B4-BE49-F238E27FC236}">
                <a16:creationId xmlns:a16="http://schemas.microsoft.com/office/drawing/2014/main" id="{B8707BF8-0465-44CB-B026-F21B929C26CA}"/>
              </a:ext>
            </a:extLst>
          </p:cNvPr>
          <p:cNvSpPr/>
          <p:nvPr/>
        </p:nvSpPr>
        <p:spPr>
          <a:xfrm>
            <a:off x="6178827" y="0"/>
            <a:ext cx="298173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8" name="Rectangle 7">
            <a:extLst>
              <a:ext uri="{FF2B5EF4-FFF2-40B4-BE49-F238E27FC236}">
                <a16:creationId xmlns:a16="http://schemas.microsoft.com/office/drawing/2014/main" id="{C10B9E8A-5516-48AC-BAF2-27C874DCAB7A}"/>
              </a:ext>
            </a:extLst>
          </p:cNvPr>
          <p:cNvSpPr/>
          <p:nvPr/>
        </p:nvSpPr>
        <p:spPr>
          <a:xfrm>
            <a:off x="3395870" y="168965"/>
            <a:ext cx="1311966"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4000">
                <a:solidFill>
                  <a:schemeClr val="bg1"/>
                </a:solidFill>
                <a:latin typeface="+mj-lt"/>
              </a:rPr>
              <a:t>01</a:t>
            </a:r>
          </a:p>
        </p:txBody>
      </p:sp>
      <p:sp>
        <p:nvSpPr>
          <p:cNvPr id="9" name="Rectangle 8">
            <a:extLst>
              <a:ext uri="{FF2B5EF4-FFF2-40B4-BE49-F238E27FC236}">
                <a16:creationId xmlns:a16="http://schemas.microsoft.com/office/drawing/2014/main" id="{D3A69BBC-381D-448D-B88B-5C61C3F09CCD}"/>
              </a:ext>
            </a:extLst>
          </p:cNvPr>
          <p:cNvSpPr/>
          <p:nvPr/>
        </p:nvSpPr>
        <p:spPr>
          <a:xfrm>
            <a:off x="6410739" y="168965"/>
            <a:ext cx="1311966"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4000">
                <a:solidFill>
                  <a:schemeClr val="bg1"/>
                </a:solidFill>
                <a:latin typeface="+mj-lt"/>
              </a:rPr>
              <a:t>02</a:t>
            </a:r>
          </a:p>
        </p:txBody>
      </p:sp>
      <p:sp>
        <p:nvSpPr>
          <p:cNvPr id="11" name="Rectangle 10">
            <a:extLst>
              <a:ext uri="{FF2B5EF4-FFF2-40B4-BE49-F238E27FC236}">
                <a16:creationId xmlns:a16="http://schemas.microsoft.com/office/drawing/2014/main" id="{E2E38677-EF47-4FD1-8A4C-B64A40658041}"/>
              </a:ext>
            </a:extLst>
          </p:cNvPr>
          <p:cNvSpPr/>
          <p:nvPr/>
        </p:nvSpPr>
        <p:spPr>
          <a:xfrm>
            <a:off x="3339840" y="1737973"/>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US" sz="2800">
                <a:solidFill>
                  <a:schemeClr val="bg1"/>
                </a:solidFill>
                <a:latin typeface="+mj-lt"/>
              </a:rPr>
              <a:t>Improving Safety</a:t>
            </a:r>
          </a:p>
        </p:txBody>
      </p:sp>
      <p:sp>
        <p:nvSpPr>
          <p:cNvPr id="12" name="Rectangle 11">
            <a:extLst>
              <a:ext uri="{FF2B5EF4-FFF2-40B4-BE49-F238E27FC236}">
                <a16:creationId xmlns:a16="http://schemas.microsoft.com/office/drawing/2014/main" id="{3CFC4CC5-FFB2-4B9E-A643-3B258E262050}"/>
              </a:ext>
            </a:extLst>
          </p:cNvPr>
          <p:cNvSpPr/>
          <p:nvPr/>
        </p:nvSpPr>
        <p:spPr>
          <a:xfrm>
            <a:off x="6370983" y="1737973"/>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US" sz="2800">
                <a:solidFill>
                  <a:schemeClr val="bg1"/>
                </a:solidFill>
                <a:latin typeface="+mj-lt"/>
              </a:rPr>
              <a:t>Congestion and Air Quality</a:t>
            </a:r>
          </a:p>
        </p:txBody>
      </p:sp>
      <p:sp>
        <p:nvSpPr>
          <p:cNvPr id="14" name="Rectangle 13">
            <a:extLst>
              <a:ext uri="{FF2B5EF4-FFF2-40B4-BE49-F238E27FC236}">
                <a16:creationId xmlns:a16="http://schemas.microsoft.com/office/drawing/2014/main" id="{4ECD4273-E296-4821-A956-7AF82241FFDD}"/>
              </a:ext>
            </a:extLst>
          </p:cNvPr>
          <p:cNvSpPr/>
          <p:nvPr/>
        </p:nvSpPr>
        <p:spPr>
          <a:xfrm>
            <a:off x="3412437" y="5124009"/>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400">
                <a:solidFill>
                  <a:schemeClr val="bg1"/>
                </a:solidFill>
              </a:rPr>
              <a:t>Improving roadway safety is a top priority, driven by analytics and greater access to pedestrian data.</a:t>
            </a:r>
            <a:endParaRPr lang="en-US" sz="1400">
              <a:solidFill>
                <a:schemeClr val="bg1"/>
              </a:solidFill>
              <a:latin typeface="+mj-lt"/>
            </a:endParaRPr>
          </a:p>
        </p:txBody>
      </p:sp>
      <p:sp>
        <p:nvSpPr>
          <p:cNvPr id="15" name="Rectangle 14">
            <a:extLst>
              <a:ext uri="{FF2B5EF4-FFF2-40B4-BE49-F238E27FC236}">
                <a16:creationId xmlns:a16="http://schemas.microsoft.com/office/drawing/2014/main" id="{BDCEE247-BC6F-4352-B185-B6166EAFE411}"/>
              </a:ext>
            </a:extLst>
          </p:cNvPr>
          <p:cNvSpPr/>
          <p:nvPr/>
        </p:nvSpPr>
        <p:spPr>
          <a:xfrm>
            <a:off x="6394175" y="5124009"/>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400">
                <a:solidFill>
                  <a:schemeClr val="bg1"/>
                </a:solidFill>
              </a:rPr>
              <a:t>Traffic congestion and limited infrastructure funding create major strain on existing roadways.</a:t>
            </a:r>
            <a:endParaRPr lang="en-US" sz="1400">
              <a:solidFill>
                <a:schemeClr val="bg1"/>
              </a:solidFill>
              <a:latin typeface="+mj-lt"/>
            </a:endParaRPr>
          </a:p>
        </p:txBody>
      </p:sp>
      <p:sp>
        <p:nvSpPr>
          <p:cNvPr id="17" name="Rectangle 16">
            <a:extLst>
              <a:ext uri="{FF2B5EF4-FFF2-40B4-BE49-F238E27FC236}">
                <a16:creationId xmlns:a16="http://schemas.microsoft.com/office/drawing/2014/main" id="{D1E24B93-2383-4152-A944-919A10D63D63}"/>
              </a:ext>
            </a:extLst>
          </p:cNvPr>
          <p:cNvSpPr/>
          <p:nvPr/>
        </p:nvSpPr>
        <p:spPr>
          <a:xfrm>
            <a:off x="394252" y="1991618"/>
            <a:ext cx="2541105"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400">
                <a:solidFill>
                  <a:schemeClr val="tx1"/>
                </a:solidFill>
                <a:latin typeface="+mj-lt"/>
              </a:rPr>
              <a:t>Top 3 Challenges Every City Cares About</a:t>
            </a:r>
            <a:endParaRPr lang="en-US">
              <a:solidFill>
                <a:schemeClr val="tx1"/>
              </a:solidFill>
            </a:endParaRPr>
          </a:p>
        </p:txBody>
      </p:sp>
      <p:sp>
        <p:nvSpPr>
          <p:cNvPr id="18" name="Rectangle 17">
            <a:extLst>
              <a:ext uri="{FF2B5EF4-FFF2-40B4-BE49-F238E27FC236}">
                <a16:creationId xmlns:a16="http://schemas.microsoft.com/office/drawing/2014/main" id="{DF0A2077-4257-46A7-A223-C9BBE4F2477F}"/>
              </a:ext>
            </a:extLst>
          </p:cNvPr>
          <p:cNvSpPr/>
          <p:nvPr/>
        </p:nvSpPr>
        <p:spPr>
          <a:xfrm>
            <a:off x="394252" y="3429000"/>
            <a:ext cx="914400" cy="548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9" name="Rectangle 18">
            <a:extLst>
              <a:ext uri="{FF2B5EF4-FFF2-40B4-BE49-F238E27FC236}">
                <a16:creationId xmlns:a16="http://schemas.microsoft.com/office/drawing/2014/main" id="{1677300D-8B55-4780-BF7E-DCBE283DAAAB}"/>
              </a:ext>
            </a:extLst>
          </p:cNvPr>
          <p:cNvSpPr/>
          <p:nvPr/>
        </p:nvSpPr>
        <p:spPr>
          <a:xfrm>
            <a:off x="394252" y="3812834"/>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600">
                <a:solidFill>
                  <a:schemeClr val="tx1"/>
                </a:solidFill>
              </a:rPr>
              <a:t>Solutions to urban safety and accessibility problems will evolve in tandem with cities</a:t>
            </a:r>
            <a:endParaRPr lang="en-US">
              <a:solidFill>
                <a:schemeClr val="tx1"/>
              </a:solidFill>
            </a:endParaRPr>
          </a:p>
        </p:txBody>
      </p:sp>
      <p:pic>
        <p:nvPicPr>
          <p:cNvPr id="20" name="Picture 19">
            <a:extLst>
              <a:ext uri="{FF2B5EF4-FFF2-40B4-BE49-F238E27FC236}">
                <a16:creationId xmlns:a16="http://schemas.microsoft.com/office/drawing/2014/main" id="{E5F5786C-7BC6-44EA-B448-140D846293C4}"/>
              </a:ext>
            </a:extLst>
          </p:cNvPr>
          <p:cNvPicPr>
            <a:picLocks noChangeAspect="1"/>
          </p:cNvPicPr>
          <p:nvPr/>
        </p:nvPicPr>
        <p:blipFill rotWithShape="1">
          <a:blip r:embed="rId3"/>
          <a:srcRect l="5091" t="16677" r="8456" b="3618"/>
          <a:stretch/>
        </p:blipFill>
        <p:spPr>
          <a:xfrm>
            <a:off x="6178827" y="3093396"/>
            <a:ext cx="2981739" cy="1827248"/>
          </a:xfrm>
          <a:prstGeom prst="rect">
            <a:avLst/>
          </a:prstGeom>
        </p:spPr>
      </p:pic>
      <p:pic>
        <p:nvPicPr>
          <p:cNvPr id="21" name="Picture 20">
            <a:extLst>
              <a:ext uri="{FF2B5EF4-FFF2-40B4-BE49-F238E27FC236}">
                <a16:creationId xmlns:a16="http://schemas.microsoft.com/office/drawing/2014/main" id="{717E2BA2-0416-4C28-A8EB-A660B5D7FD08}"/>
              </a:ext>
            </a:extLst>
          </p:cNvPr>
          <p:cNvPicPr>
            <a:picLocks noChangeAspect="1"/>
          </p:cNvPicPr>
          <p:nvPr/>
        </p:nvPicPr>
        <p:blipFill rotWithShape="1">
          <a:blip r:embed="rId3"/>
          <a:srcRect l="5091" t="16677" r="8456" b="3618"/>
          <a:stretch/>
        </p:blipFill>
        <p:spPr>
          <a:xfrm>
            <a:off x="3143409" y="3093396"/>
            <a:ext cx="2981739" cy="1827248"/>
          </a:xfrm>
          <a:prstGeom prst="rect">
            <a:avLst/>
          </a:prstGeom>
        </p:spPr>
      </p:pic>
      <p:pic>
        <p:nvPicPr>
          <p:cNvPr id="24" name="Picture 23">
            <a:extLst>
              <a:ext uri="{FF2B5EF4-FFF2-40B4-BE49-F238E27FC236}">
                <a16:creationId xmlns:a16="http://schemas.microsoft.com/office/drawing/2014/main" id="{84BB31DC-AA8A-4440-94E7-976DDCB603FA}"/>
              </a:ext>
            </a:extLst>
          </p:cNvPr>
          <p:cNvPicPr>
            <a:picLocks noChangeAspect="1"/>
          </p:cNvPicPr>
          <p:nvPr/>
        </p:nvPicPr>
        <p:blipFill rotWithShape="1">
          <a:blip r:embed="rId4"/>
          <a:srcRect l="3985" t="32616" r="30202" b="6678"/>
          <a:stretch/>
        </p:blipFill>
        <p:spPr>
          <a:xfrm>
            <a:off x="3151820" y="3093396"/>
            <a:ext cx="2973328" cy="1827248"/>
          </a:xfrm>
          <a:prstGeom prst="rect">
            <a:avLst/>
          </a:prstGeom>
        </p:spPr>
      </p:pic>
      <p:sp>
        <p:nvSpPr>
          <p:cNvPr id="3" name="TextBox 2">
            <a:extLst>
              <a:ext uri="{FF2B5EF4-FFF2-40B4-BE49-F238E27FC236}">
                <a16:creationId xmlns:a16="http://schemas.microsoft.com/office/drawing/2014/main" id="{33BA148E-6600-4423-ADDF-2D685BF54357}"/>
              </a:ext>
            </a:extLst>
          </p:cNvPr>
          <p:cNvSpPr txBox="1"/>
          <p:nvPr/>
        </p:nvSpPr>
        <p:spPr>
          <a:xfrm>
            <a:off x="9462051" y="6569765"/>
            <a:ext cx="2649594" cy="177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r"/>
            <a:r>
              <a:rPr lang="en-US" sz="800">
                <a:solidFill>
                  <a:schemeClr val="bg1"/>
                </a:solidFill>
                <a:latin typeface="+mn-lt"/>
              </a:rPr>
              <a:t>Source: </a:t>
            </a:r>
            <a:r>
              <a:rPr lang="en-US" sz="800">
                <a:solidFill>
                  <a:schemeClr val="bg1"/>
                </a:solidFill>
              </a:rPr>
              <a:t>Research by 3M</a:t>
            </a:r>
            <a:r>
              <a:rPr lang="en-US" sz="800">
                <a:solidFill>
                  <a:schemeClr val="bg1"/>
                </a:solidFill>
                <a:latin typeface="+mn-lt"/>
              </a:rPr>
              <a:t> &amp; Government Business Council </a:t>
            </a:r>
          </a:p>
        </p:txBody>
      </p:sp>
    </p:spTree>
    <p:extLst>
      <p:ext uri="{BB962C8B-B14F-4D97-AF65-F5344CB8AC3E}">
        <p14:creationId xmlns:p14="http://schemas.microsoft.com/office/powerpoint/2010/main" val="106004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68110E3-306A-48B9-87CA-BCD2E112A286}"/>
              </a:ext>
            </a:extLst>
          </p:cNvPr>
          <p:cNvPicPr>
            <a:picLocks noChangeAspect="1"/>
          </p:cNvPicPr>
          <p:nvPr/>
        </p:nvPicPr>
        <p:blipFill rotWithShape="1">
          <a:blip r:embed="rId3"/>
          <a:srcRect l="33154" t="23292" r="32010" b="39651"/>
          <a:stretch/>
        </p:blipFill>
        <p:spPr>
          <a:xfrm>
            <a:off x="-4175" y="1081019"/>
            <a:ext cx="4064000" cy="2884152"/>
          </a:xfrm>
          <a:prstGeom prst="rect">
            <a:avLst/>
          </a:prstGeom>
        </p:spPr>
      </p:pic>
      <p:pic>
        <p:nvPicPr>
          <p:cNvPr id="23" name="Picture 22">
            <a:extLst>
              <a:ext uri="{FF2B5EF4-FFF2-40B4-BE49-F238E27FC236}">
                <a16:creationId xmlns:a16="http://schemas.microsoft.com/office/drawing/2014/main" id="{26F0A850-EEFA-4903-8683-1D601FA54169}"/>
              </a:ext>
            </a:extLst>
          </p:cNvPr>
          <p:cNvPicPr>
            <a:picLocks noChangeAspect="1"/>
          </p:cNvPicPr>
          <p:nvPr/>
        </p:nvPicPr>
        <p:blipFill rotWithShape="1">
          <a:blip r:embed="rId4"/>
          <a:srcRect l="6949" t="15092" r="16802" b="3484"/>
          <a:stretch/>
        </p:blipFill>
        <p:spPr>
          <a:xfrm>
            <a:off x="4059825" y="3965171"/>
            <a:ext cx="4064000" cy="2892829"/>
          </a:xfrm>
          <a:prstGeom prst="rect">
            <a:avLst/>
          </a:prstGeom>
        </p:spPr>
      </p:pic>
      <p:pic>
        <p:nvPicPr>
          <p:cNvPr id="25" name="Picture 24">
            <a:extLst>
              <a:ext uri="{FF2B5EF4-FFF2-40B4-BE49-F238E27FC236}">
                <a16:creationId xmlns:a16="http://schemas.microsoft.com/office/drawing/2014/main" id="{391ECD90-FAD7-4078-A2BA-4968ADE8B052}"/>
              </a:ext>
            </a:extLst>
          </p:cNvPr>
          <p:cNvPicPr>
            <a:picLocks noChangeAspect="1"/>
          </p:cNvPicPr>
          <p:nvPr/>
        </p:nvPicPr>
        <p:blipFill rotWithShape="1">
          <a:blip r:embed="rId5"/>
          <a:srcRect l="192" r="6128"/>
          <a:stretch/>
        </p:blipFill>
        <p:spPr>
          <a:xfrm>
            <a:off x="8127999" y="1072342"/>
            <a:ext cx="4064000" cy="2892829"/>
          </a:xfrm>
          <a:prstGeom prst="rect">
            <a:avLst/>
          </a:prstGeom>
        </p:spPr>
      </p:pic>
      <p:sp>
        <p:nvSpPr>
          <p:cNvPr id="2" name="Title 1">
            <a:extLst>
              <a:ext uri="{FF2B5EF4-FFF2-40B4-BE49-F238E27FC236}">
                <a16:creationId xmlns:a16="http://schemas.microsoft.com/office/drawing/2014/main" id="{0952D443-80A7-4119-9A8F-8A6642124987}"/>
              </a:ext>
            </a:extLst>
          </p:cNvPr>
          <p:cNvSpPr>
            <a:spLocks noGrp="1"/>
          </p:cNvSpPr>
          <p:nvPr>
            <p:ph type="title"/>
          </p:nvPr>
        </p:nvSpPr>
        <p:spPr/>
        <p:txBody>
          <a:bodyPr/>
          <a:lstStyle/>
          <a:p>
            <a:r>
              <a:rPr lang="en-US"/>
              <a:t>03. Transportation Equity</a:t>
            </a:r>
          </a:p>
        </p:txBody>
      </p:sp>
      <p:sp>
        <p:nvSpPr>
          <p:cNvPr id="11" name="Rectangle 10">
            <a:extLst>
              <a:ext uri="{FF2B5EF4-FFF2-40B4-BE49-F238E27FC236}">
                <a16:creationId xmlns:a16="http://schemas.microsoft.com/office/drawing/2014/main" id="{84859C5F-D2A1-43D0-AC7D-6EF34F4331ED}"/>
              </a:ext>
            </a:extLst>
          </p:cNvPr>
          <p:cNvSpPr/>
          <p:nvPr/>
        </p:nvSpPr>
        <p:spPr>
          <a:xfrm>
            <a:off x="0" y="3965171"/>
            <a:ext cx="4064000" cy="28928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chemeClr val="bg1"/>
                </a:solidFill>
                <a:ea typeface="+mn-lt"/>
                <a:cs typeface="+mn-lt"/>
              </a:rPr>
              <a:t>Women are considerably less likely to commute by bicycle because they are more sensitive to road safety conditions*</a:t>
            </a:r>
          </a:p>
        </p:txBody>
      </p:sp>
      <p:sp>
        <p:nvSpPr>
          <p:cNvPr id="12" name="Rectangle 11">
            <a:extLst>
              <a:ext uri="{FF2B5EF4-FFF2-40B4-BE49-F238E27FC236}">
                <a16:creationId xmlns:a16="http://schemas.microsoft.com/office/drawing/2014/main" id="{F2619431-82A3-479C-A6B2-22EB2AD0C822}"/>
              </a:ext>
            </a:extLst>
          </p:cNvPr>
          <p:cNvSpPr/>
          <p:nvPr/>
        </p:nvSpPr>
        <p:spPr>
          <a:xfrm>
            <a:off x="4064000" y="1072342"/>
            <a:ext cx="4064000" cy="28928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chemeClr val="bg1"/>
                </a:solidFill>
                <a:ea typeface="+mn-lt"/>
                <a:cs typeface="+mn-lt"/>
              </a:rPr>
              <a:t>Lack of safe walking and bicycling conditions represent an obstacle to adequate physical activity for young people*</a:t>
            </a:r>
          </a:p>
        </p:txBody>
      </p:sp>
      <p:sp>
        <p:nvSpPr>
          <p:cNvPr id="15" name="Rectangle 14">
            <a:extLst>
              <a:ext uri="{FF2B5EF4-FFF2-40B4-BE49-F238E27FC236}">
                <a16:creationId xmlns:a16="http://schemas.microsoft.com/office/drawing/2014/main" id="{9E4FC65A-1827-4D6F-9A19-B413D397B321}"/>
              </a:ext>
            </a:extLst>
          </p:cNvPr>
          <p:cNvSpPr/>
          <p:nvPr/>
        </p:nvSpPr>
        <p:spPr>
          <a:xfrm>
            <a:off x="8128000" y="3965171"/>
            <a:ext cx="4064000" cy="28928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chemeClr val="bg1"/>
                </a:solidFill>
                <a:ea typeface="+mn-lt"/>
                <a:cs typeface="+mn-lt"/>
              </a:rPr>
              <a:t>Complete Streets create a more equitable transportation system by providing affordable, convenient, and accessible modes of transportation for all people, including vulnerable populations*</a:t>
            </a:r>
            <a:endParaRPr lang="en-US" sz="2000">
              <a:solidFill>
                <a:schemeClr val="bg1"/>
              </a:solidFill>
            </a:endParaRPr>
          </a:p>
        </p:txBody>
      </p:sp>
      <p:sp>
        <p:nvSpPr>
          <p:cNvPr id="17" name="Rectangle 16">
            <a:extLst>
              <a:ext uri="{FF2B5EF4-FFF2-40B4-BE49-F238E27FC236}">
                <a16:creationId xmlns:a16="http://schemas.microsoft.com/office/drawing/2014/main" id="{DD64C43F-4F42-45B5-A311-8FF9C7C70DF5}"/>
              </a:ext>
            </a:extLst>
          </p:cNvPr>
          <p:cNvSpPr/>
          <p:nvPr/>
        </p:nvSpPr>
        <p:spPr>
          <a:xfrm>
            <a:off x="826381" y="6477000"/>
            <a:ext cx="2411238" cy="276999"/>
          </a:xfrm>
          <a:prstGeom prst="rect">
            <a:avLst/>
          </a:prstGeom>
        </p:spPr>
        <p:txBody>
          <a:bodyPr wrap="none" anchor="ctr">
            <a:spAutoFit/>
          </a:bodyPr>
          <a:lstStyle/>
          <a:p>
            <a:pPr algn="ctr"/>
            <a:r>
              <a:rPr lang="en-US" sz="1200">
                <a:solidFill>
                  <a:schemeClr val="bg1"/>
                </a:solidFill>
                <a:latin typeface="+mn-lt"/>
              </a:rPr>
              <a:t>*Transportation Research Board</a:t>
            </a:r>
          </a:p>
        </p:txBody>
      </p:sp>
      <p:sp>
        <p:nvSpPr>
          <p:cNvPr id="18" name="Rectangle 17">
            <a:extLst>
              <a:ext uri="{FF2B5EF4-FFF2-40B4-BE49-F238E27FC236}">
                <a16:creationId xmlns:a16="http://schemas.microsoft.com/office/drawing/2014/main" id="{D7A25160-FE6D-4637-888D-3513CD2EE0C2}"/>
              </a:ext>
            </a:extLst>
          </p:cNvPr>
          <p:cNvSpPr/>
          <p:nvPr/>
        </p:nvSpPr>
        <p:spPr>
          <a:xfrm>
            <a:off x="5005835" y="3509448"/>
            <a:ext cx="1960793" cy="276999"/>
          </a:xfrm>
          <a:prstGeom prst="rect">
            <a:avLst/>
          </a:prstGeom>
        </p:spPr>
        <p:txBody>
          <a:bodyPr wrap="none" anchor="ctr">
            <a:spAutoFit/>
          </a:bodyPr>
          <a:lstStyle/>
          <a:p>
            <a:pPr algn="ctr"/>
            <a:r>
              <a:rPr lang="en-US" sz="1200">
                <a:solidFill>
                  <a:schemeClr val="bg1"/>
                </a:solidFill>
                <a:latin typeface="+mn-lt"/>
              </a:rPr>
              <a:t>*National Institute of Health</a:t>
            </a:r>
          </a:p>
        </p:txBody>
      </p:sp>
      <p:sp>
        <p:nvSpPr>
          <p:cNvPr id="19" name="Rectangle 18">
            <a:extLst>
              <a:ext uri="{FF2B5EF4-FFF2-40B4-BE49-F238E27FC236}">
                <a16:creationId xmlns:a16="http://schemas.microsoft.com/office/drawing/2014/main" id="{3EFFB42B-9C59-4CBE-9D74-F33786238F2F}"/>
              </a:ext>
            </a:extLst>
          </p:cNvPr>
          <p:cNvSpPr/>
          <p:nvPr/>
        </p:nvSpPr>
        <p:spPr>
          <a:xfrm>
            <a:off x="8955888" y="6477000"/>
            <a:ext cx="2408223" cy="276999"/>
          </a:xfrm>
          <a:prstGeom prst="rect">
            <a:avLst/>
          </a:prstGeom>
        </p:spPr>
        <p:txBody>
          <a:bodyPr wrap="none" anchor="ctr">
            <a:spAutoFit/>
          </a:bodyPr>
          <a:lstStyle/>
          <a:p>
            <a:pPr algn="ctr"/>
            <a:r>
              <a:rPr lang="en-US" sz="1200">
                <a:solidFill>
                  <a:schemeClr val="bg1"/>
                </a:solidFill>
                <a:latin typeface="+mn-lt"/>
              </a:rPr>
              <a:t>*Victoria Transport Policy Institute</a:t>
            </a:r>
          </a:p>
        </p:txBody>
      </p:sp>
    </p:spTree>
    <p:extLst>
      <p:ext uri="{BB962C8B-B14F-4D97-AF65-F5344CB8AC3E}">
        <p14:creationId xmlns:p14="http://schemas.microsoft.com/office/powerpoint/2010/main" val="159967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4FA7A7-6955-4724-92AC-231064C8DCEA}"/>
              </a:ext>
            </a:extLst>
          </p:cNvPr>
          <p:cNvSpPr/>
          <p:nvPr/>
        </p:nvSpPr>
        <p:spPr>
          <a:xfrm>
            <a:off x="5860473" y="6409113"/>
            <a:ext cx="48213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8" name="Picture Placeholder 6">
            <a:extLst>
              <a:ext uri="{FF2B5EF4-FFF2-40B4-BE49-F238E27FC236}">
                <a16:creationId xmlns:a16="http://schemas.microsoft.com/office/drawing/2014/main" id="{157CBEF1-5BF2-463C-B399-9C55D2D6C4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9982" y="-1"/>
            <a:ext cx="5682018" cy="6858001"/>
          </a:xfrm>
          <a:prstGeom prst="rect">
            <a:avLst/>
          </a:prstGeom>
        </p:spPr>
      </p:pic>
      <p:sp>
        <p:nvSpPr>
          <p:cNvPr id="4" name="Title 3">
            <a:extLst>
              <a:ext uri="{FF2B5EF4-FFF2-40B4-BE49-F238E27FC236}">
                <a16:creationId xmlns:a16="http://schemas.microsoft.com/office/drawing/2014/main" id="{9832F036-B8AC-4B8F-A796-A918891F1A07}"/>
              </a:ext>
            </a:extLst>
          </p:cNvPr>
          <p:cNvSpPr>
            <a:spLocks noGrp="1"/>
          </p:cNvSpPr>
          <p:nvPr>
            <p:ph type="title"/>
          </p:nvPr>
        </p:nvSpPr>
        <p:spPr>
          <a:xfrm>
            <a:off x="379412" y="381000"/>
            <a:ext cx="11425237" cy="822960"/>
          </a:xfrm>
        </p:spPr>
        <p:txBody>
          <a:bodyPr/>
          <a:lstStyle/>
          <a:p>
            <a:r>
              <a:rPr lang="en-US"/>
              <a:t>02. Congestion and Air Quality</a:t>
            </a:r>
          </a:p>
        </p:txBody>
      </p:sp>
      <p:sp>
        <p:nvSpPr>
          <p:cNvPr id="9" name="Rectangle 8">
            <a:extLst>
              <a:ext uri="{FF2B5EF4-FFF2-40B4-BE49-F238E27FC236}">
                <a16:creationId xmlns:a16="http://schemas.microsoft.com/office/drawing/2014/main" id="{11C3E622-C98C-4483-B1E7-4A24289B2030}"/>
              </a:ext>
            </a:extLst>
          </p:cNvPr>
          <p:cNvSpPr/>
          <p:nvPr/>
        </p:nvSpPr>
        <p:spPr>
          <a:xfrm>
            <a:off x="379412" y="1349340"/>
            <a:ext cx="5650572" cy="3122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000">
                <a:solidFill>
                  <a:schemeClr val="tx1"/>
                </a:solidFill>
                <a:ea typeface="+mn-lt"/>
                <a:cs typeface="+mn-lt"/>
              </a:rPr>
              <a:t>Multimodal transportation programs improve quality of life in cities</a:t>
            </a:r>
          </a:p>
          <a:p>
            <a:r>
              <a:rPr lang="en-US" sz="1400">
                <a:solidFill>
                  <a:schemeClr val="tx1"/>
                </a:solidFill>
                <a:ea typeface="+mn-lt"/>
                <a:cs typeface="+mn-lt"/>
              </a:rPr>
              <a:t>$7,869 / quality-adjusted life year gained via NYC Citi Bike Exchange Program</a:t>
            </a:r>
            <a:endParaRPr lang="en-US" sz="1400">
              <a:solidFill>
                <a:schemeClr val="tx1"/>
              </a:solidFill>
            </a:endParaRPr>
          </a:p>
          <a:p>
            <a:endParaRPr lang="en-US" sz="2000">
              <a:solidFill>
                <a:schemeClr val="tx1"/>
              </a:solidFill>
              <a:ea typeface="+mn-lt"/>
              <a:cs typeface="+mn-lt"/>
            </a:endParaRPr>
          </a:p>
          <a:p>
            <a:r>
              <a:rPr lang="en-US" sz="2000">
                <a:solidFill>
                  <a:schemeClr val="tx1"/>
                </a:solidFill>
                <a:ea typeface="+mn-lt"/>
                <a:cs typeface="+mn-lt"/>
              </a:rPr>
              <a:t>Rapid transit projects have the potential to reduce greenhouse gas emissions </a:t>
            </a:r>
            <a:endParaRPr lang="en-US">
              <a:solidFill>
                <a:schemeClr val="tx1"/>
              </a:solidFill>
              <a:ea typeface="+mn-lt"/>
              <a:cs typeface="+mn-lt"/>
            </a:endParaRPr>
          </a:p>
          <a:p>
            <a:r>
              <a:rPr lang="en-US" sz="1400">
                <a:solidFill>
                  <a:schemeClr val="tx1"/>
                </a:solidFill>
                <a:ea typeface="+mn-lt"/>
                <a:cs typeface="+mn-lt"/>
              </a:rPr>
              <a:t>11 new bus rapid transit projects in Mexico, Colombia, China, India, and South Africa by 31.4 million tons over the next 20 years. This amount is equivalent to the annual emissions of more than 6.5 million cars**</a:t>
            </a:r>
            <a:endParaRPr lang="en-US" sz="1400">
              <a:solidFill>
                <a:schemeClr val="tx1"/>
              </a:solidFill>
            </a:endParaRPr>
          </a:p>
        </p:txBody>
      </p:sp>
      <p:sp>
        <p:nvSpPr>
          <p:cNvPr id="3" name="Rectangle 2">
            <a:extLst>
              <a:ext uri="{FF2B5EF4-FFF2-40B4-BE49-F238E27FC236}">
                <a16:creationId xmlns:a16="http://schemas.microsoft.com/office/drawing/2014/main" id="{2A6DF5A8-1250-4445-B573-261902AD5487}"/>
              </a:ext>
            </a:extLst>
          </p:cNvPr>
          <p:cNvSpPr/>
          <p:nvPr/>
        </p:nvSpPr>
        <p:spPr>
          <a:xfrm>
            <a:off x="379412" y="4617100"/>
            <a:ext cx="5788305" cy="16513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a:solidFill>
                  <a:schemeClr val="bg1"/>
                </a:solidFill>
                <a:latin typeface="+mj-lt"/>
                <a:ea typeface="+mn-lt"/>
                <a:cs typeface="+mn-lt"/>
              </a:rPr>
              <a:t>Cities prioritize multimodal safety and adjust policy </a:t>
            </a:r>
            <a:endParaRPr lang="en-US" sz="1400">
              <a:solidFill>
                <a:schemeClr val="bg1"/>
              </a:solidFill>
              <a:latin typeface="3M Circular TT Book"/>
              <a:ea typeface="+mn-lt"/>
              <a:cs typeface="+mn-lt"/>
            </a:endParaRPr>
          </a:p>
          <a:p>
            <a:pPr algn="ctr"/>
            <a:endParaRPr lang="en-US" sz="2000">
              <a:solidFill>
                <a:schemeClr val="bg1"/>
              </a:solidFill>
              <a:latin typeface="+mj-lt"/>
              <a:ea typeface="+mn-lt"/>
              <a:cs typeface="+mn-lt"/>
            </a:endParaRPr>
          </a:p>
          <a:p>
            <a:pPr algn="ctr"/>
            <a:r>
              <a:rPr lang="en-US" sz="1400">
                <a:solidFill>
                  <a:schemeClr val="bg1"/>
                </a:solidFill>
                <a:latin typeface="+mj-lt"/>
                <a:ea typeface="+mn-lt"/>
                <a:cs typeface="+mn-lt"/>
              </a:rPr>
              <a:t>Vision Zero commitments</a:t>
            </a:r>
            <a:endParaRPr lang="en-US" sz="1400">
              <a:solidFill>
                <a:schemeClr val="bg1"/>
              </a:solidFill>
            </a:endParaRPr>
          </a:p>
          <a:p>
            <a:pPr algn="ctr"/>
            <a:r>
              <a:rPr lang="en-US" sz="1400">
                <a:solidFill>
                  <a:schemeClr val="bg1"/>
                </a:solidFill>
                <a:latin typeface="+mj-lt"/>
                <a:ea typeface="+mn-lt"/>
                <a:cs typeface="+mn-lt"/>
              </a:rPr>
              <a:t>Complete Streets Policies</a:t>
            </a:r>
          </a:p>
          <a:p>
            <a:pPr algn="ctr"/>
            <a:r>
              <a:rPr lang="en-US" sz="1400">
                <a:solidFill>
                  <a:schemeClr val="bg1"/>
                </a:solidFill>
                <a:latin typeface="3M Circular TT Bold"/>
              </a:rPr>
              <a:t>Implement FHWA Countermeasures</a:t>
            </a:r>
          </a:p>
        </p:txBody>
      </p:sp>
      <p:sp>
        <p:nvSpPr>
          <p:cNvPr id="11" name="TextBox 10">
            <a:extLst>
              <a:ext uri="{FF2B5EF4-FFF2-40B4-BE49-F238E27FC236}">
                <a16:creationId xmlns:a16="http://schemas.microsoft.com/office/drawing/2014/main" id="{2441FEE1-BDF0-4F66-B771-BDBE8FA92748}"/>
              </a:ext>
            </a:extLst>
          </p:cNvPr>
          <p:cNvSpPr txBox="1"/>
          <p:nvPr/>
        </p:nvSpPr>
        <p:spPr>
          <a:xfrm>
            <a:off x="1512520" y="6497424"/>
            <a:ext cx="4589022" cy="244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r"/>
            <a:r>
              <a:rPr lang="en-US" sz="1100">
                <a:solidFill>
                  <a:srgbClr val="000000"/>
                </a:solidFill>
                <a:latin typeface="+mn-lt"/>
              </a:rPr>
              <a:t>Source: </a:t>
            </a:r>
            <a:r>
              <a:rPr lang="en-US" sz="1100">
                <a:solidFill>
                  <a:srgbClr val="000000"/>
                </a:solidFill>
              </a:rPr>
              <a:t>*Journal of Urban Health, ** EMBARQ</a:t>
            </a:r>
            <a:endParaRPr lang="en-US" sz="1100">
              <a:solidFill>
                <a:srgbClr val="000000"/>
              </a:solidFill>
              <a:latin typeface="+mn-lt"/>
            </a:endParaRPr>
          </a:p>
        </p:txBody>
      </p:sp>
    </p:spTree>
    <p:extLst>
      <p:ext uri="{BB962C8B-B14F-4D97-AF65-F5344CB8AC3E}">
        <p14:creationId xmlns:p14="http://schemas.microsoft.com/office/powerpoint/2010/main" val="348657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4FA7A7-6955-4724-92AC-231064C8DCEA}"/>
              </a:ext>
            </a:extLst>
          </p:cNvPr>
          <p:cNvSpPr/>
          <p:nvPr/>
        </p:nvSpPr>
        <p:spPr>
          <a:xfrm>
            <a:off x="5860473" y="6409113"/>
            <a:ext cx="48213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Rectangle 1">
            <a:extLst>
              <a:ext uri="{FF2B5EF4-FFF2-40B4-BE49-F238E27FC236}">
                <a16:creationId xmlns:a16="http://schemas.microsoft.com/office/drawing/2014/main" id="{615B890F-3954-4A71-BBB0-C56B680D0E6A}"/>
              </a:ext>
            </a:extLst>
          </p:cNvPr>
          <p:cNvSpPr/>
          <p:nvPr/>
        </p:nvSpPr>
        <p:spPr>
          <a:xfrm>
            <a:off x="780843" y="1811832"/>
            <a:ext cx="2609155" cy="1754326"/>
          </a:xfrm>
          <a:prstGeom prst="rect">
            <a:avLst/>
          </a:prstGeom>
        </p:spPr>
        <p:txBody>
          <a:bodyPr wrap="square">
            <a:spAutoFit/>
          </a:bodyPr>
          <a:lstStyle/>
          <a:p>
            <a:r>
              <a:rPr lang="en-US" sz="3600">
                <a:latin typeface="+mj-lt"/>
                <a:ea typeface="+mn-lt"/>
                <a:cs typeface="+mn-lt"/>
              </a:rPr>
              <a:t>Urban fatalities</a:t>
            </a:r>
            <a:br>
              <a:rPr lang="en-US" sz="3600">
                <a:latin typeface="+mj-lt"/>
                <a:ea typeface="+mn-lt"/>
                <a:cs typeface="+mn-lt"/>
              </a:rPr>
            </a:br>
            <a:r>
              <a:rPr lang="en-US" sz="3600">
                <a:latin typeface="+mj-lt"/>
                <a:ea typeface="+mn-lt"/>
                <a:cs typeface="+mn-lt"/>
              </a:rPr>
              <a:t>increased </a:t>
            </a:r>
            <a:endParaRPr lang="en-US" sz="3600">
              <a:latin typeface="+mj-lt"/>
            </a:endParaRPr>
          </a:p>
        </p:txBody>
      </p:sp>
      <p:sp>
        <p:nvSpPr>
          <p:cNvPr id="4" name="Title 3">
            <a:extLst>
              <a:ext uri="{FF2B5EF4-FFF2-40B4-BE49-F238E27FC236}">
                <a16:creationId xmlns:a16="http://schemas.microsoft.com/office/drawing/2014/main" id="{9832F036-B8AC-4B8F-A796-A918891F1A07}"/>
              </a:ext>
            </a:extLst>
          </p:cNvPr>
          <p:cNvSpPr>
            <a:spLocks noGrp="1"/>
          </p:cNvSpPr>
          <p:nvPr>
            <p:ph type="title"/>
          </p:nvPr>
        </p:nvSpPr>
        <p:spPr/>
        <p:txBody>
          <a:bodyPr/>
          <a:lstStyle/>
          <a:p>
            <a:r>
              <a:rPr lang="en-US"/>
              <a:t>01. Improving Safety</a:t>
            </a:r>
          </a:p>
        </p:txBody>
      </p:sp>
      <p:pic>
        <p:nvPicPr>
          <p:cNvPr id="6" name="Picture 5">
            <a:extLst>
              <a:ext uri="{FF2B5EF4-FFF2-40B4-BE49-F238E27FC236}">
                <a16:creationId xmlns:a16="http://schemas.microsoft.com/office/drawing/2014/main" id="{87A96C86-E36F-40C5-B262-5056A4D3E38E}"/>
              </a:ext>
            </a:extLst>
          </p:cNvPr>
          <p:cNvPicPr>
            <a:picLocks noChangeAspect="1"/>
          </p:cNvPicPr>
          <p:nvPr/>
        </p:nvPicPr>
        <p:blipFill>
          <a:blip r:embed="rId3"/>
          <a:stretch>
            <a:fillRect/>
          </a:stretch>
        </p:blipFill>
        <p:spPr>
          <a:xfrm>
            <a:off x="1864471" y="2759755"/>
            <a:ext cx="3051054" cy="2554229"/>
          </a:xfrm>
          <a:prstGeom prst="rect">
            <a:avLst/>
          </a:prstGeom>
        </p:spPr>
      </p:pic>
      <p:sp>
        <p:nvSpPr>
          <p:cNvPr id="7" name="Rectangle 6">
            <a:extLst>
              <a:ext uri="{FF2B5EF4-FFF2-40B4-BE49-F238E27FC236}">
                <a16:creationId xmlns:a16="http://schemas.microsoft.com/office/drawing/2014/main" id="{01E060BE-C992-4286-AFB1-9BA4B0DDCC0B}"/>
              </a:ext>
            </a:extLst>
          </p:cNvPr>
          <p:cNvSpPr/>
          <p:nvPr/>
        </p:nvSpPr>
        <p:spPr>
          <a:xfrm>
            <a:off x="2974723" y="4689544"/>
            <a:ext cx="2577547" cy="1053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US" sz="3600">
                <a:solidFill>
                  <a:schemeClr val="tx1"/>
                </a:solidFill>
                <a:latin typeface="+mj-lt"/>
              </a:rPr>
              <a:t>Since 2009</a:t>
            </a:r>
          </a:p>
        </p:txBody>
      </p:sp>
      <p:pic>
        <p:nvPicPr>
          <p:cNvPr id="17" name="Picture 16">
            <a:extLst>
              <a:ext uri="{FF2B5EF4-FFF2-40B4-BE49-F238E27FC236}">
                <a16:creationId xmlns:a16="http://schemas.microsoft.com/office/drawing/2014/main" id="{7819CC96-6E73-4471-8AAF-3B4D42125686}"/>
              </a:ext>
            </a:extLst>
          </p:cNvPr>
          <p:cNvPicPr>
            <a:picLocks noChangeAspect="1"/>
          </p:cNvPicPr>
          <p:nvPr/>
        </p:nvPicPr>
        <p:blipFill rotWithShape="1">
          <a:blip r:embed="rId4"/>
          <a:srcRect l="19455" r="30545"/>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id="{9BB57927-7505-4239-8A4A-76262CC12D2B}"/>
              </a:ext>
            </a:extLst>
          </p:cNvPr>
          <p:cNvSpPr txBox="1"/>
          <p:nvPr/>
        </p:nvSpPr>
        <p:spPr>
          <a:xfrm>
            <a:off x="4757530" y="6502400"/>
            <a:ext cx="1288110" cy="24622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600">
                <a:latin typeface="Calibri"/>
                <a:cs typeface="Calibri"/>
              </a:rPr>
              <a:t>Source: </a:t>
            </a:r>
            <a:r>
              <a:rPr lang="en-US" sz="1600">
                <a:latin typeface="Calibri"/>
                <a:cs typeface="Calibri"/>
                <a:hlinkClick r:id="rId5"/>
              </a:rPr>
              <a:t>NHTSA</a:t>
            </a:r>
            <a:r>
              <a:rPr lang="en-US" sz="1600">
                <a:latin typeface="Calibri"/>
                <a:cs typeface="Calibri"/>
              </a:rPr>
              <a:t> </a:t>
            </a:r>
            <a:endParaRPr lang="en-US" sz="1600"/>
          </a:p>
        </p:txBody>
      </p:sp>
    </p:spTree>
    <p:extLst>
      <p:ext uri="{BB962C8B-B14F-4D97-AF65-F5344CB8AC3E}">
        <p14:creationId xmlns:p14="http://schemas.microsoft.com/office/powerpoint/2010/main" val="23530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49953B-765A-486C-AC3B-EC75EB0958E0}"/>
              </a:ext>
            </a:extLst>
          </p:cNvPr>
          <p:cNvSpPr/>
          <p:nvPr/>
        </p:nvSpPr>
        <p:spPr>
          <a:xfrm>
            <a:off x="5860473" y="6409113"/>
            <a:ext cx="48213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 name="Title 3">
            <a:extLst>
              <a:ext uri="{FF2B5EF4-FFF2-40B4-BE49-F238E27FC236}">
                <a16:creationId xmlns:a16="http://schemas.microsoft.com/office/drawing/2014/main" id="{9832F036-B8AC-4B8F-A796-A918891F1A07}"/>
              </a:ext>
            </a:extLst>
          </p:cNvPr>
          <p:cNvSpPr>
            <a:spLocks noGrp="1"/>
          </p:cNvSpPr>
          <p:nvPr>
            <p:ph type="title"/>
          </p:nvPr>
        </p:nvSpPr>
        <p:spPr/>
        <p:txBody>
          <a:bodyPr/>
          <a:lstStyle/>
          <a:p>
            <a:r>
              <a:rPr lang="en-US"/>
              <a:t>01. Improving Safety</a:t>
            </a:r>
          </a:p>
        </p:txBody>
      </p:sp>
      <p:pic>
        <p:nvPicPr>
          <p:cNvPr id="5" name="Picture 4">
            <a:extLst>
              <a:ext uri="{FF2B5EF4-FFF2-40B4-BE49-F238E27FC236}">
                <a16:creationId xmlns:a16="http://schemas.microsoft.com/office/drawing/2014/main" id="{13319F0A-EF89-470F-9F66-C6715BE4C9C9}"/>
              </a:ext>
            </a:extLst>
          </p:cNvPr>
          <p:cNvPicPr>
            <a:picLocks noChangeAspect="1"/>
          </p:cNvPicPr>
          <p:nvPr/>
        </p:nvPicPr>
        <p:blipFill rotWithShape="1">
          <a:blip r:embed="rId2"/>
          <a:srcRect l="24984" r="27180" b="19109"/>
          <a:stretch/>
        </p:blipFill>
        <p:spPr>
          <a:xfrm>
            <a:off x="0" y="0"/>
            <a:ext cx="6096000" cy="6858000"/>
          </a:xfrm>
          <a:prstGeom prst="rect">
            <a:avLst/>
          </a:prstGeom>
        </p:spPr>
      </p:pic>
      <p:sp>
        <p:nvSpPr>
          <p:cNvPr id="8" name="Rectangle 7">
            <a:extLst>
              <a:ext uri="{FF2B5EF4-FFF2-40B4-BE49-F238E27FC236}">
                <a16:creationId xmlns:a16="http://schemas.microsoft.com/office/drawing/2014/main" id="{56C6B01F-3E39-46F8-BEEE-B3146AAD9840}"/>
              </a:ext>
            </a:extLst>
          </p:cNvPr>
          <p:cNvSpPr/>
          <p:nvPr/>
        </p:nvSpPr>
        <p:spPr>
          <a:xfrm>
            <a:off x="6096000" y="1"/>
            <a:ext cx="6096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180000" rIns="457200" bIns="180000" rtlCol="0" anchor="ctr"/>
          <a:lstStyle/>
          <a:p>
            <a:pPr algn="ctr"/>
            <a:r>
              <a:rPr lang="en-US" sz="4000">
                <a:solidFill>
                  <a:schemeClr val="bg1"/>
                </a:solidFill>
                <a:ea typeface="+mn-lt"/>
                <a:cs typeface="+mn-lt"/>
              </a:rPr>
              <a:t>859 cyclist fatalities in 2018, an increase of 6.3% since 2017. The deadliest in the last 30 years.</a:t>
            </a:r>
            <a:endParaRPr lang="en-US" sz="4000">
              <a:solidFill>
                <a:schemeClr val="bg1"/>
              </a:solidFill>
            </a:endParaRPr>
          </a:p>
        </p:txBody>
      </p:sp>
      <p:sp>
        <p:nvSpPr>
          <p:cNvPr id="6" name="TextBox 5">
            <a:extLst>
              <a:ext uri="{FF2B5EF4-FFF2-40B4-BE49-F238E27FC236}">
                <a16:creationId xmlns:a16="http://schemas.microsoft.com/office/drawing/2014/main" id="{201E32A0-7B76-4144-9980-167A61AA529A}"/>
              </a:ext>
            </a:extLst>
          </p:cNvPr>
          <p:cNvSpPr txBox="1"/>
          <p:nvPr/>
        </p:nvSpPr>
        <p:spPr>
          <a:xfrm>
            <a:off x="10864573" y="6502400"/>
            <a:ext cx="1288110" cy="24622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600">
                <a:solidFill>
                  <a:schemeClr val="bg1"/>
                </a:solidFill>
                <a:latin typeface="Calibri"/>
                <a:cs typeface="Calibri"/>
              </a:rPr>
              <a:t>Source: </a:t>
            </a:r>
            <a:r>
              <a:rPr lang="en-US" sz="1600">
                <a:latin typeface="Calibri"/>
                <a:cs typeface="Calibri"/>
                <a:hlinkClick r:id="rId3"/>
              </a:rPr>
              <a:t>NHTSA</a:t>
            </a:r>
            <a:r>
              <a:rPr lang="en-US" sz="1600">
                <a:latin typeface="Calibri"/>
                <a:cs typeface="Calibri"/>
              </a:rPr>
              <a:t> </a:t>
            </a:r>
            <a:endParaRPr lang="en-US" sz="1600"/>
          </a:p>
        </p:txBody>
      </p:sp>
    </p:spTree>
    <p:extLst>
      <p:ext uri="{BB962C8B-B14F-4D97-AF65-F5344CB8AC3E}">
        <p14:creationId xmlns:p14="http://schemas.microsoft.com/office/powerpoint/2010/main" val="10368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E64338-BE3C-4826-A978-26DD1113F89F}"/>
              </a:ext>
            </a:extLst>
          </p:cNvPr>
          <p:cNvSpPr/>
          <p:nvPr/>
        </p:nvSpPr>
        <p:spPr>
          <a:xfrm>
            <a:off x="0" y="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180000" rIns="822960" bIns="180000" rtlCol="0" anchor="ctr"/>
          <a:lstStyle/>
          <a:p>
            <a:pPr algn="ctr"/>
            <a:r>
              <a:rPr lang="en-US" sz="3600">
                <a:solidFill>
                  <a:schemeClr val="tx1"/>
                </a:solidFill>
              </a:rPr>
              <a:t>Road diets allow space for</a:t>
            </a:r>
            <a:endParaRPr lang="en-US">
              <a:solidFill>
                <a:schemeClr val="tx1"/>
              </a:solidFill>
            </a:endParaRPr>
          </a:p>
          <a:p>
            <a:pPr algn="ctr"/>
            <a:r>
              <a:rPr lang="en-US" sz="3600">
                <a:solidFill>
                  <a:schemeClr val="tx1"/>
                </a:solidFill>
              </a:rPr>
              <a:t>curb extensions, bicycle lanes, </a:t>
            </a:r>
          </a:p>
          <a:p>
            <a:pPr algn="ctr"/>
            <a:r>
              <a:rPr lang="en-US" sz="3600">
                <a:solidFill>
                  <a:schemeClr val="tx1"/>
                </a:solidFill>
              </a:rPr>
              <a:t>and other countermeasures which </a:t>
            </a:r>
          </a:p>
          <a:p>
            <a:pPr algn="ctr"/>
            <a:r>
              <a:rPr lang="en-US" sz="3600">
                <a:solidFill>
                  <a:schemeClr val="tx1"/>
                </a:solidFill>
              </a:rPr>
              <a:t>can reduce  crashes by 19-47%</a:t>
            </a:r>
            <a:endParaRPr lang="en-US">
              <a:solidFill>
                <a:schemeClr val="tx1"/>
              </a:solidFill>
            </a:endParaRPr>
          </a:p>
        </p:txBody>
      </p:sp>
      <p:sp>
        <p:nvSpPr>
          <p:cNvPr id="2" name="TextBox 1">
            <a:extLst>
              <a:ext uri="{FF2B5EF4-FFF2-40B4-BE49-F238E27FC236}">
                <a16:creationId xmlns:a16="http://schemas.microsoft.com/office/drawing/2014/main" id="{9A3E5447-2086-4E7C-8BD8-8ED5F9E6625E}"/>
              </a:ext>
            </a:extLst>
          </p:cNvPr>
          <p:cNvSpPr txBox="1"/>
          <p:nvPr/>
        </p:nvSpPr>
        <p:spPr>
          <a:xfrm>
            <a:off x="5318244" y="6481618"/>
            <a:ext cx="672705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en-US" sz="1600">
                <a:solidFill>
                  <a:schemeClr val="bg1"/>
                </a:solidFill>
                <a:latin typeface="Calibri"/>
                <a:cs typeface="Calibri"/>
              </a:rPr>
              <a:t>Source: </a:t>
            </a:r>
            <a:r>
              <a:rPr lang="en-US" sz="1600">
                <a:solidFill>
                  <a:schemeClr val="bg1"/>
                </a:solidFill>
                <a:latin typeface="Calibri"/>
                <a:cs typeface="Calibri"/>
                <a:hlinkClick r:id="rId3"/>
              </a:rPr>
              <a:t>FHWA Road Diets</a:t>
            </a:r>
            <a:r>
              <a:rPr lang="en-US" sz="1600">
                <a:solidFill>
                  <a:schemeClr val="bg1"/>
                </a:solidFill>
                <a:latin typeface="Calibri"/>
                <a:cs typeface="Calibri"/>
              </a:rPr>
              <a:t>; </a:t>
            </a:r>
            <a:r>
              <a:rPr lang="en-US" sz="1600">
                <a:solidFill>
                  <a:schemeClr val="bg1"/>
                </a:solidFill>
                <a:latin typeface="Calibri"/>
                <a:cs typeface="Calibri"/>
                <a:hlinkClick r:id="rId4"/>
              </a:rPr>
              <a:t>FHWA Crosswalk Visibility</a:t>
            </a:r>
            <a:endParaRPr lang="en-US" sz="1600">
              <a:solidFill>
                <a:schemeClr val="bg1"/>
              </a:solidFill>
              <a:cs typeface="Calibri"/>
            </a:endParaRPr>
          </a:p>
        </p:txBody>
      </p:sp>
    </p:spTree>
    <p:extLst>
      <p:ext uri="{BB962C8B-B14F-4D97-AF65-F5344CB8AC3E}">
        <p14:creationId xmlns:p14="http://schemas.microsoft.com/office/powerpoint/2010/main" val="381467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36ADE3-B3E5-400A-97A3-74339F0FAD74}"/>
              </a:ext>
            </a:extLst>
          </p:cNvPr>
          <p:cNvSpPr/>
          <p:nvPr/>
        </p:nvSpPr>
        <p:spPr>
          <a:xfrm>
            <a:off x="0" y="3429000"/>
            <a:ext cx="12192000" cy="342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180000" rIns="822960" bIns="180000" rtlCol="0" anchor="ctr"/>
          <a:lstStyle/>
          <a:p>
            <a:pPr algn="ctr"/>
            <a:r>
              <a:rPr lang="en-US" sz="3600">
                <a:solidFill>
                  <a:schemeClr val="bg1"/>
                </a:solidFill>
              </a:rPr>
              <a:t>Crosswalk visibility enhancements </a:t>
            </a:r>
          </a:p>
          <a:p>
            <a:pPr algn="ctr"/>
            <a:r>
              <a:rPr lang="en-US" sz="3600">
                <a:solidFill>
                  <a:schemeClr val="bg1"/>
                </a:solidFill>
              </a:rPr>
              <a:t>such as markings and warning signage </a:t>
            </a:r>
          </a:p>
          <a:p>
            <a:pPr algn="ctr"/>
            <a:r>
              <a:rPr lang="en-US" sz="3600">
                <a:solidFill>
                  <a:schemeClr val="bg1"/>
                </a:solidFill>
              </a:rPr>
              <a:t>can reduce crashes by 23-48%</a:t>
            </a:r>
            <a:endParaRPr lang="en-US">
              <a:solidFill>
                <a:schemeClr val="bg1"/>
              </a:solidFill>
            </a:endParaRPr>
          </a:p>
        </p:txBody>
      </p:sp>
      <p:sp>
        <p:nvSpPr>
          <p:cNvPr id="8" name="Rectangle 7">
            <a:extLst>
              <a:ext uri="{FF2B5EF4-FFF2-40B4-BE49-F238E27FC236}">
                <a16:creationId xmlns:a16="http://schemas.microsoft.com/office/drawing/2014/main" id="{91E64338-BE3C-4826-A978-26DD1113F89F}"/>
              </a:ext>
            </a:extLst>
          </p:cNvPr>
          <p:cNvSpPr/>
          <p:nvPr/>
        </p:nvSpPr>
        <p:spPr>
          <a:xfrm>
            <a:off x="0" y="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180000" rIns="822960" bIns="180000" rtlCol="0" anchor="ctr"/>
          <a:lstStyle/>
          <a:p>
            <a:pPr algn="ctr"/>
            <a:r>
              <a:rPr lang="en-US" sz="3600">
                <a:solidFill>
                  <a:schemeClr val="tx1"/>
                </a:solidFill>
              </a:rPr>
              <a:t>Road diets allow space for</a:t>
            </a:r>
          </a:p>
          <a:p>
            <a:pPr algn="ctr"/>
            <a:r>
              <a:rPr lang="en-US" sz="3600">
                <a:solidFill>
                  <a:schemeClr val="tx1"/>
                </a:solidFill>
              </a:rPr>
              <a:t>curb extensions, bicycle lanes, </a:t>
            </a:r>
          </a:p>
          <a:p>
            <a:pPr algn="ctr"/>
            <a:r>
              <a:rPr lang="en-US" sz="3600">
                <a:solidFill>
                  <a:schemeClr val="tx1"/>
                </a:solidFill>
              </a:rPr>
              <a:t>and other countermeasures which </a:t>
            </a:r>
          </a:p>
          <a:p>
            <a:pPr algn="ctr"/>
            <a:r>
              <a:rPr lang="en-US" sz="3600">
                <a:solidFill>
                  <a:schemeClr val="tx1"/>
                </a:solidFill>
              </a:rPr>
              <a:t>can reduce  crashes by 19-47%</a:t>
            </a:r>
          </a:p>
        </p:txBody>
      </p:sp>
      <p:sp>
        <p:nvSpPr>
          <p:cNvPr id="2" name="TextBox 1">
            <a:extLst>
              <a:ext uri="{FF2B5EF4-FFF2-40B4-BE49-F238E27FC236}">
                <a16:creationId xmlns:a16="http://schemas.microsoft.com/office/drawing/2014/main" id="{9A3E5447-2086-4E7C-8BD8-8ED5F9E6625E}"/>
              </a:ext>
            </a:extLst>
          </p:cNvPr>
          <p:cNvSpPr txBox="1"/>
          <p:nvPr/>
        </p:nvSpPr>
        <p:spPr>
          <a:xfrm>
            <a:off x="5318244" y="6481618"/>
            <a:ext cx="672705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en-US" sz="1600">
                <a:solidFill>
                  <a:schemeClr val="bg1"/>
                </a:solidFill>
                <a:latin typeface="Calibri"/>
                <a:cs typeface="Calibri"/>
              </a:rPr>
              <a:t>Source: </a:t>
            </a:r>
            <a:r>
              <a:rPr lang="en-US" sz="1600">
                <a:solidFill>
                  <a:schemeClr val="bg1"/>
                </a:solidFill>
                <a:latin typeface="Calibri"/>
                <a:cs typeface="Calibri"/>
                <a:hlinkClick r:id="rId3"/>
              </a:rPr>
              <a:t>FHWA Road Diets</a:t>
            </a:r>
            <a:r>
              <a:rPr lang="en-US" sz="1600">
                <a:solidFill>
                  <a:schemeClr val="bg1"/>
                </a:solidFill>
                <a:latin typeface="Calibri"/>
                <a:cs typeface="Calibri"/>
              </a:rPr>
              <a:t>; </a:t>
            </a:r>
            <a:r>
              <a:rPr lang="en-US" sz="1600">
                <a:solidFill>
                  <a:schemeClr val="bg1"/>
                </a:solidFill>
                <a:latin typeface="Calibri"/>
                <a:cs typeface="Calibri"/>
                <a:hlinkClick r:id="rId4"/>
              </a:rPr>
              <a:t>FHWA Crosswalk Visibility</a:t>
            </a:r>
            <a:endParaRPr lang="en-US" sz="1600">
              <a:solidFill>
                <a:schemeClr val="bg1"/>
              </a:solidFill>
              <a:cs typeface="Calibri"/>
            </a:endParaRPr>
          </a:p>
        </p:txBody>
      </p:sp>
    </p:spTree>
    <p:extLst>
      <p:ext uri="{BB962C8B-B14F-4D97-AF65-F5344CB8AC3E}">
        <p14:creationId xmlns:p14="http://schemas.microsoft.com/office/powerpoint/2010/main" val="387493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FEF6F6-1941-485B-AB2F-A297D04C65EE}"/>
              </a:ext>
            </a:extLst>
          </p:cNvPr>
          <p:cNvSpPr/>
          <p:nvPr/>
        </p:nvSpPr>
        <p:spPr>
          <a:xfrm>
            <a:off x="379413" y="4076789"/>
            <a:ext cx="2753139" cy="65266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dirty="0"/>
              <a:t>Curb Extension</a:t>
            </a:r>
          </a:p>
        </p:txBody>
      </p:sp>
      <p:sp>
        <p:nvSpPr>
          <p:cNvPr id="8" name="Rectangle 7">
            <a:extLst>
              <a:ext uri="{FF2B5EF4-FFF2-40B4-BE49-F238E27FC236}">
                <a16:creationId xmlns:a16="http://schemas.microsoft.com/office/drawing/2014/main" id="{5714EFFE-F511-4C0B-A239-E9557524C30A}"/>
              </a:ext>
            </a:extLst>
          </p:cNvPr>
          <p:cNvSpPr/>
          <p:nvPr/>
        </p:nvSpPr>
        <p:spPr>
          <a:xfrm>
            <a:off x="3268870" y="4076789"/>
            <a:ext cx="2753139" cy="65266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dirty="0"/>
              <a:t>Mid-Block Crossing</a:t>
            </a:r>
          </a:p>
        </p:txBody>
      </p:sp>
      <p:sp>
        <p:nvSpPr>
          <p:cNvPr id="9" name="Rectangle 8">
            <a:extLst>
              <a:ext uri="{FF2B5EF4-FFF2-40B4-BE49-F238E27FC236}">
                <a16:creationId xmlns:a16="http://schemas.microsoft.com/office/drawing/2014/main" id="{2496A2D2-9C7F-4CC3-97A3-1C42228BE0B3}"/>
              </a:ext>
            </a:extLst>
          </p:cNvPr>
          <p:cNvSpPr/>
          <p:nvPr/>
        </p:nvSpPr>
        <p:spPr>
          <a:xfrm>
            <a:off x="6160804" y="4076788"/>
            <a:ext cx="2753139" cy="65266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a:t>Bike Lane</a:t>
            </a:r>
          </a:p>
        </p:txBody>
      </p:sp>
      <p:sp>
        <p:nvSpPr>
          <p:cNvPr id="10" name="Rectangle 9">
            <a:extLst>
              <a:ext uri="{FF2B5EF4-FFF2-40B4-BE49-F238E27FC236}">
                <a16:creationId xmlns:a16="http://schemas.microsoft.com/office/drawing/2014/main" id="{DCFF1924-3C16-4EF4-8981-35F0F4722A2E}"/>
              </a:ext>
            </a:extLst>
          </p:cNvPr>
          <p:cNvSpPr/>
          <p:nvPr/>
        </p:nvSpPr>
        <p:spPr>
          <a:xfrm>
            <a:off x="9051504" y="4076787"/>
            <a:ext cx="2753139" cy="65266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a:t>Intersection</a:t>
            </a:r>
          </a:p>
        </p:txBody>
      </p:sp>
      <p:pic>
        <p:nvPicPr>
          <p:cNvPr id="11" name="Picture 10">
            <a:extLst>
              <a:ext uri="{FF2B5EF4-FFF2-40B4-BE49-F238E27FC236}">
                <a16:creationId xmlns:a16="http://schemas.microsoft.com/office/drawing/2014/main" id="{4687AB0C-B7C0-4AC7-B54A-461243D4AC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9412" y="1178586"/>
            <a:ext cx="2753140" cy="2753139"/>
          </a:xfrm>
          <a:prstGeom prst="rect">
            <a:avLst/>
          </a:prstGeom>
        </p:spPr>
      </p:pic>
      <p:pic>
        <p:nvPicPr>
          <p:cNvPr id="12" name="Picture 11">
            <a:extLst>
              <a:ext uri="{FF2B5EF4-FFF2-40B4-BE49-F238E27FC236}">
                <a16:creationId xmlns:a16="http://schemas.microsoft.com/office/drawing/2014/main" id="{2AFAFE81-6D04-4B4D-A2E3-84BD587F56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0108" y="1178584"/>
            <a:ext cx="2753140" cy="2753139"/>
          </a:xfrm>
          <a:prstGeom prst="rect">
            <a:avLst/>
          </a:prstGeom>
        </p:spPr>
      </p:pic>
      <p:pic>
        <p:nvPicPr>
          <p:cNvPr id="13" name="Picture 12">
            <a:extLst>
              <a:ext uri="{FF2B5EF4-FFF2-40B4-BE49-F238E27FC236}">
                <a16:creationId xmlns:a16="http://schemas.microsoft.com/office/drawing/2014/main" id="{37B4F063-41E3-470B-B942-002F649858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60804" y="1178584"/>
            <a:ext cx="2753143" cy="2753140"/>
          </a:xfrm>
          <a:prstGeom prst="rect">
            <a:avLst/>
          </a:prstGeom>
        </p:spPr>
      </p:pic>
      <p:pic>
        <p:nvPicPr>
          <p:cNvPr id="15" name="Picture 14">
            <a:extLst>
              <a:ext uri="{FF2B5EF4-FFF2-40B4-BE49-F238E27FC236}">
                <a16:creationId xmlns:a16="http://schemas.microsoft.com/office/drawing/2014/main" id="{6B2805FE-B45D-4E34-BB4F-48E3D6445A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51504" y="1178584"/>
            <a:ext cx="2753145" cy="2753139"/>
          </a:xfrm>
          <a:prstGeom prst="rect">
            <a:avLst/>
          </a:prstGeom>
        </p:spPr>
      </p:pic>
      <p:sp>
        <p:nvSpPr>
          <p:cNvPr id="16" name="Title 15">
            <a:extLst>
              <a:ext uri="{FF2B5EF4-FFF2-40B4-BE49-F238E27FC236}">
                <a16:creationId xmlns:a16="http://schemas.microsoft.com/office/drawing/2014/main" id="{2239A7FE-13A2-4B51-8CA7-577FC205E901}"/>
              </a:ext>
            </a:extLst>
          </p:cNvPr>
          <p:cNvSpPr>
            <a:spLocks noGrp="1"/>
          </p:cNvSpPr>
          <p:nvPr>
            <p:ph type="title"/>
          </p:nvPr>
        </p:nvSpPr>
        <p:spPr/>
        <p:txBody>
          <a:bodyPr/>
          <a:lstStyle/>
          <a:p>
            <a:r>
              <a:rPr lang="en-US"/>
              <a:t>Proven Infrastructure Countermeasures</a:t>
            </a:r>
          </a:p>
        </p:txBody>
      </p:sp>
      <p:sp>
        <p:nvSpPr>
          <p:cNvPr id="14" name="Rectangle 13">
            <a:extLst>
              <a:ext uri="{FF2B5EF4-FFF2-40B4-BE49-F238E27FC236}">
                <a16:creationId xmlns:a16="http://schemas.microsoft.com/office/drawing/2014/main" id="{8BEF7609-A304-4CB2-8EF6-1A3ECBEA73FD}"/>
              </a:ext>
            </a:extLst>
          </p:cNvPr>
          <p:cNvSpPr/>
          <p:nvPr/>
        </p:nvSpPr>
        <p:spPr>
          <a:xfrm>
            <a:off x="3268869" y="4713059"/>
            <a:ext cx="2753139" cy="95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lstStyle/>
          <a:p>
            <a:r>
              <a:rPr lang="en-US" sz="1600" dirty="0">
                <a:solidFill>
                  <a:schemeClr val="tx1"/>
                </a:solidFill>
                <a:latin typeface="3M Circular TT Book" panose="020B0604020101020102" pitchFamily="34" charset="0"/>
                <a:cs typeface="3M Circular TT Book" panose="020B0604020101020102" pitchFamily="34" charset="0"/>
              </a:rPr>
              <a:t>¾ of pedestrian fatalities occur mid-block</a:t>
            </a:r>
            <a:endParaRPr lang="en-US" sz="1200" dirty="0">
              <a:solidFill>
                <a:schemeClr val="tx1"/>
              </a:solidFill>
              <a:latin typeface="3M Circular TT Book" panose="020B0604020101020102" pitchFamily="34" charset="0"/>
              <a:cs typeface="3M Circular TT Book" panose="020B0604020101020102" pitchFamily="34" charset="0"/>
            </a:endParaRPr>
          </a:p>
          <a:p>
            <a:r>
              <a:rPr lang="en-US" sz="800" dirty="0">
                <a:solidFill>
                  <a:schemeClr val="tx1"/>
                </a:solidFill>
                <a:latin typeface="3M Circular TT Light" panose="020B0404020101020102" pitchFamily="34" charset="0"/>
                <a:cs typeface="3M Circular TT Light" panose="020B0404020101020102" pitchFamily="34" charset="0"/>
              </a:rPr>
              <a:t>https://usa.streetsblog.org/2019/06/14/building-a-safer-mid-block-crossing/</a:t>
            </a:r>
          </a:p>
        </p:txBody>
      </p:sp>
      <p:sp>
        <p:nvSpPr>
          <p:cNvPr id="18" name="Rectangle 17">
            <a:extLst>
              <a:ext uri="{FF2B5EF4-FFF2-40B4-BE49-F238E27FC236}">
                <a16:creationId xmlns:a16="http://schemas.microsoft.com/office/drawing/2014/main" id="{0709A963-3745-426F-BEE8-EC8EAB5046D0}"/>
              </a:ext>
            </a:extLst>
          </p:cNvPr>
          <p:cNvSpPr/>
          <p:nvPr/>
        </p:nvSpPr>
        <p:spPr>
          <a:xfrm>
            <a:off x="6169993" y="4713059"/>
            <a:ext cx="2753139" cy="1620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lstStyle/>
          <a:p>
            <a:r>
              <a:rPr lang="en-US" sz="1600" dirty="0">
                <a:solidFill>
                  <a:schemeClr val="tx1"/>
                </a:solidFill>
                <a:latin typeface="3M Circular TT Book" panose="020B0604020101020102" pitchFamily="34" charset="0"/>
                <a:cs typeface="3M Circular TT Book" panose="020B0604020101020102" pitchFamily="34" charset="0"/>
              </a:rPr>
              <a:t>Sense of safety is a barrier to bicycling, and separation is associated with increased perceptions of safety</a:t>
            </a:r>
          </a:p>
          <a:p>
            <a:r>
              <a:rPr lang="en-US" sz="800" dirty="0">
                <a:solidFill>
                  <a:schemeClr val="tx1"/>
                </a:solidFill>
                <a:latin typeface="3M Circular TT Light" panose="020B0404020101020102" pitchFamily="34" charset="0"/>
                <a:cs typeface="3M Circular TT Light" panose="020B0404020101020102" pitchFamily="34" charset="0"/>
              </a:rPr>
              <a:t>Perceived Safety and Separated Bike Lanes in the Midwest: Results from a Roadway Design Survey in Michigan (Rebecca L. Sanders1 and Belinda Judelman1 - 1Toole Design Group, LLC, Portland, OR)</a:t>
            </a:r>
          </a:p>
          <a:p>
            <a:endParaRPr lang="en-US" sz="1600" dirty="0">
              <a:solidFill>
                <a:schemeClr val="tx1"/>
              </a:solidFill>
              <a:latin typeface="3M Circular TT Book" panose="020B0604020101020102" pitchFamily="34" charset="0"/>
              <a:cs typeface="3M Circular TT Book" panose="020B0604020101020102" pitchFamily="34" charset="0"/>
            </a:endParaRPr>
          </a:p>
        </p:txBody>
      </p:sp>
      <p:sp>
        <p:nvSpPr>
          <p:cNvPr id="17" name="Rectangle 16">
            <a:extLst>
              <a:ext uri="{FF2B5EF4-FFF2-40B4-BE49-F238E27FC236}">
                <a16:creationId xmlns:a16="http://schemas.microsoft.com/office/drawing/2014/main" id="{B6B6286D-6460-4AD6-9522-D2DB98194579}"/>
              </a:ext>
            </a:extLst>
          </p:cNvPr>
          <p:cNvSpPr/>
          <p:nvPr/>
        </p:nvSpPr>
        <p:spPr>
          <a:xfrm>
            <a:off x="9038581" y="4713059"/>
            <a:ext cx="2753139" cy="1620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lstStyle/>
          <a:p>
            <a:r>
              <a:rPr lang="en-US" sz="1600" dirty="0">
                <a:solidFill>
                  <a:schemeClr val="tx1"/>
                </a:solidFill>
                <a:latin typeface="3M Circular TT Book" panose="020B0604020101020102" pitchFamily="34" charset="0"/>
                <a:cs typeface="3M Circular TT Book" panose="020B0604020101020102" pitchFamily="34" charset="0"/>
              </a:rPr>
              <a:t>More than 50% of combined total of fatal and injury crashes occur at or near intersections</a:t>
            </a:r>
          </a:p>
          <a:p>
            <a:r>
              <a:rPr lang="en-US" sz="800" dirty="0">
                <a:solidFill>
                  <a:schemeClr val="tx1"/>
                </a:solidFill>
                <a:latin typeface="3M Circular TT Light" panose="020B0404020101020102" pitchFamily="34" charset="0"/>
                <a:cs typeface="3M Circular TT Light" panose="020B0404020101020102" pitchFamily="34" charset="0"/>
              </a:rPr>
              <a:t>USDOT FHWA Intersection Safety</a:t>
            </a:r>
          </a:p>
          <a:p>
            <a:r>
              <a:rPr lang="en-US" sz="800" dirty="0">
                <a:solidFill>
                  <a:schemeClr val="tx1"/>
                </a:solidFill>
                <a:latin typeface="3M Circular TT Light" panose="020B0404020101020102" pitchFamily="34" charset="0"/>
                <a:cs typeface="3M Circular TT Light" panose="020B0404020101020102" pitchFamily="34" charset="0"/>
              </a:rPr>
              <a:t>Updated: December 2, 2019 </a:t>
            </a:r>
          </a:p>
          <a:p>
            <a:r>
              <a:rPr lang="en-US" sz="800" dirty="0">
                <a:solidFill>
                  <a:schemeClr val="tx1"/>
                </a:solidFill>
                <a:latin typeface="3M Circular TT Light" panose="020B0404020101020102" pitchFamily="34" charset="0"/>
                <a:cs typeface="3M Circular TT Light" panose="020B0404020101020102" pitchFamily="34" charset="0"/>
              </a:rPr>
              <a:t>https://highways.dot.gov/research/research-programs/safety/intersection-safety</a:t>
            </a:r>
          </a:p>
        </p:txBody>
      </p:sp>
      <p:sp>
        <p:nvSpPr>
          <p:cNvPr id="19" name="Rectangle 18">
            <a:extLst>
              <a:ext uri="{FF2B5EF4-FFF2-40B4-BE49-F238E27FC236}">
                <a16:creationId xmlns:a16="http://schemas.microsoft.com/office/drawing/2014/main" id="{A97FD6F7-9896-436F-99CB-DC47E744A696}"/>
              </a:ext>
            </a:extLst>
          </p:cNvPr>
          <p:cNvSpPr/>
          <p:nvPr/>
        </p:nvSpPr>
        <p:spPr>
          <a:xfrm>
            <a:off x="388602" y="4729456"/>
            <a:ext cx="2753139" cy="95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lstStyle/>
          <a:p>
            <a:r>
              <a:rPr lang="en-US" sz="1600" dirty="0">
                <a:solidFill>
                  <a:schemeClr val="tx1"/>
                </a:solidFill>
                <a:latin typeface="3M Circular TT Book" panose="020B0604020101020102" pitchFamily="34" charset="0"/>
                <a:cs typeface="3M Circular TT Book" panose="020B0604020101020102" pitchFamily="34" charset="0"/>
              </a:rPr>
              <a:t>Curb extensions can greatly improve the visibility between pedestrians and drivers</a:t>
            </a:r>
            <a:endParaRPr lang="en-US" sz="1200" dirty="0">
              <a:solidFill>
                <a:schemeClr val="tx1"/>
              </a:solidFill>
              <a:latin typeface="3M Circular TT Book" panose="020B0604020101020102" pitchFamily="34" charset="0"/>
              <a:cs typeface="3M Circular TT Book" panose="020B0604020101020102" pitchFamily="34" charset="0"/>
            </a:endParaRPr>
          </a:p>
          <a:p>
            <a:r>
              <a:rPr lang="en-US" sz="800" dirty="0">
                <a:solidFill>
                  <a:schemeClr val="tx1"/>
                </a:solidFill>
                <a:latin typeface="3M Circular TT Light" panose="020B0404020101020102" pitchFamily="34" charset="0"/>
                <a:cs typeface="3M Circular TT Light" panose="020B0404020101020102" pitchFamily="34" charset="0"/>
              </a:rPr>
              <a:t>USDOR FHWA Signalized Intersections: An Informational Guide – Safety</a:t>
            </a:r>
          </a:p>
          <a:p>
            <a:r>
              <a:rPr lang="en-US" sz="800" dirty="0">
                <a:solidFill>
                  <a:schemeClr val="tx1"/>
                </a:solidFill>
                <a:latin typeface="3M Circular TT Light" panose="020B0404020101020102" pitchFamily="34" charset="0"/>
                <a:cs typeface="3M Circular TT Light" panose="020B0404020101020102" pitchFamily="34" charset="0"/>
              </a:rPr>
              <a:t>Updated: September 4, 2014</a:t>
            </a:r>
          </a:p>
          <a:p>
            <a:r>
              <a:rPr lang="en-US" sz="800" dirty="0">
                <a:solidFill>
                  <a:schemeClr val="tx1"/>
                </a:solidFill>
                <a:latin typeface="3M Circular TT Light" panose="020B0404020101020102" pitchFamily="34" charset="0"/>
                <a:cs typeface="3M Circular TT Light" panose="020B0404020101020102" pitchFamily="34" charset="0"/>
              </a:rPr>
              <a:t>https://safety.fhwa.dot.gov/intersection/conventional/signalized/fhwasa13027/ch9.cfm</a:t>
            </a:r>
          </a:p>
        </p:txBody>
      </p:sp>
    </p:spTree>
    <p:extLst>
      <p:ext uri="{BB962C8B-B14F-4D97-AF65-F5344CB8AC3E}">
        <p14:creationId xmlns:p14="http://schemas.microsoft.com/office/powerpoint/2010/main" val="19359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614A80-D96D-4BE6-B268-5D0CDA64EC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0" y="-1"/>
            <a:ext cx="12192000" cy="6858001"/>
          </a:xfrm>
          <a:prstGeom prst="rect">
            <a:avLst/>
          </a:prstGeom>
        </p:spPr>
      </p:pic>
      <p:sp>
        <p:nvSpPr>
          <p:cNvPr id="7" name="Rectangle 6">
            <a:extLst>
              <a:ext uri="{FF2B5EF4-FFF2-40B4-BE49-F238E27FC236}">
                <a16:creationId xmlns:a16="http://schemas.microsoft.com/office/drawing/2014/main" id="{57C26A5E-46F4-4DD2-8A17-7F32CF2E21E8}"/>
              </a:ext>
            </a:extLst>
          </p:cNvPr>
          <p:cNvSpPr/>
          <p:nvPr/>
        </p:nvSpPr>
        <p:spPr>
          <a:xfrm>
            <a:off x="0" y="0"/>
            <a:ext cx="12192000" cy="6858000"/>
          </a:xfrm>
          <a:prstGeom prst="rect">
            <a:avLst/>
          </a:prstGeom>
          <a:solidFill>
            <a:schemeClr val="tx1">
              <a:lumMod val="85000"/>
              <a:lumOff val="1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 name="Rectangle 4">
            <a:extLst>
              <a:ext uri="{FF2B5EF4-FFF2-40B4-BE49-F238E27FC236}">
                <a16:creationId xmlns:a16="http://schemas.microsoft.com/office/drawing/2014/main" id="{8CA3E8B6-24B1-487F-AF69-95750CD6A501}"/>
              </a:ext>
            </a:extLst>
          </p:cNvPr>
          <p:cNvSpPr/>
          <p:nvPr/>
        </p:nvSpPr>
        <p:spPr>
          <a:xfrm>
            <a:off x="2529840" y="1822267"/>
            <a:ext cx="7132320" cy="3213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600">
                <a:solidFill>
                  <a:schemeClr val="bg1"/>
                </a:solidFill>
                <a:effectLst>
                  <a:outerShdw blurRad="50800" dist="38100" dir="5400000" algn="t" rotWithShape="0">
                    <a:prstClr val="black">
                      <a:alpha val="40000"/>
                    </a:prstClr>
                  </a:outerShdw>
                </a:effectLst>
                <a:latin typeface="3M Circular TT Bold"/>
              </a:rPr>
              <a:t>We help bring families home safely.</a:t>
            </a:r>
          </a:p>
        </p:txBody>
      </p:sp>
    </p:spTree>
    <p:extLst>
      <p:ext uri="{BB962C8B-B14F-4D97-AF65-F5344CB8AC3E}">
        <p14:creationId xmlns:p14="http://schemas.microsoft.com/office/powerpoint/2010/main" val="321788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87A8C6-D47F-4CAE-9BC7-641F66838432}"/>
              </a:ext>
            </a:extLst>
          </p:cNvPr>
          <p:cNvSpPr/>
          <p:nvPr/>
        </p:nvSpPr>
        <p:spPr>
          <a:xfrm>
            <a:off x="-1" y="0"/>
            <a:ext cx="470420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1371600" rIns="640080" bIns="18000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Traffic Calming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Conflict zone reduction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Dedicated space for all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Simple and scalable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Cost Effective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pic>
        <p:nvPicPr>
          <p:cNvPr id="3" name="Picture 2">
            <a:extLst>
              <a:ext uri="{FF2B5EF4-FFF2-40B4-BE49-F238E27FC236}">
                <a16:creationId xmlns:a16="http://schemas.microsoft.com/office/drawing/2014/main" id="{0EE33857-537F-4983-92A2-0B7E575844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602329" y="0"/>
            <a:ext cx="7589671" cy="6858000"/>
          </a:xfrm>
          <a:prstGeom prst="rect">
            <a:avLst/>
          </a:prstGeom>
        </p:spPr>
      </p:pic>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4064001"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Curb Extension</a:t>
            </a:r>
          </a:p>
        </p:txBody>
      </p:sp>
      <p:sp>
        <p:nvSpPr>
          <p:cNvPr id="7" name="Rectangle 6">
            <a:extLst>
              <a:ext uri="{FF2B5EF4-FFF2-40B4-BE49-F238E27FC236}">
                <a16:creationId xmlns:a16="http://schemas.microsoft.com/office/drawing/2014/main" id="{AE918CA4-A053-4A33-8612-17C49B2D9584}"/>
              </a:ext>
            </a:extLst>
          </p:cNvPr>
          <p:cNvSpPr/>
          <p:nvPr/>
        </p:nvSpPr>
        <p:spPr>
          <a:xfrm>
            <a:off x="467359" y="3130660"/>
            <a:ext cx="914400" cy="548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8" name="TextBox 7">
            <a:extLst>
              <a:ext uri="{FF2B5EF4-FFF2-40B4-BE49-F238E27FC236}">
                <a16:creationId xmlns:a16="http://schemas.microsoft.com/office/drawing/2014/main" id="{0E9160C7-F560-4096-A6C1-829F2487D8CD}"/>
              </a:ext>
            </a:extLst>
          </p:cNvPr>
          <p:cNvSpPr txBox="1"/>
          <p:nvPr/>
        </p:nvSpPr>
        <p:spPr>
          <a:xfrm>
            <a:off x="379412" y="6089878"/>
            <a:ext cx="7035128"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3"/>
              </a:rPr>
              <a:t>FHWA Toolbox of Countermeasures and Their Potential Effectiveness</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1457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33857-537F-4983-92A2-0B7E575844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602329" y="0"/>
            <a:ext cx="7589671" cy="6858000"/>
          </a:xfrm>
          <a:prstGeom prst="rect">
            <a:avLst/>
          </a:prstGeom>
        </p:spPr>
      </p:pic>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4064001"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Products</a:t>
            </a:r>
          </a:p>
        </p:txBody>
      </p:sp>
      <p:sp>
        <p:nvSpPr>
          <p:cNvPr id="16" name="TextBox 15">
            <a:extLst>
              <a:ext uri="{FF2B5EF4-FFF2-40B4-BE49-F238E27FC236}">
                <a16:creationId xmlns:a16="http://schemas.microsoft.com/office/drawing/2014/main" id="{218DCB2A-FC99-4D28-AFE5-0B4A41CE0282}"/>
              </a:ext>
            </a:extLst>
          </p:cNvPr>
          <p:cNvSpPr txBox="1"/>
          <p:nvPr/>
        </p:nvSpPr>
        <p:spPr>
          <a:xfrm>
            <a:off x="1452728" y="1631123"/>
            <a:ext cx="2676212"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a:t>
            </a:r>
            <a:r>
              <a:rPr kumimoji="0" lang="en-GB" sz="1800" b="0" i="0" u="none" strike="noStrike" kern="1200" cap="none" spc="0" normalizeH="0" baseline="0" noProof="0" err="1">
                <a:ln>
                  <a:noFill/>
                </a:ln>
                <a:solidFill>
                  <a:prstClr val="black"/>
                </a:solidFill>
                <a:effectLst/>
                <a:uLnTx/>
                <a:uFillTx/>
                <a:latin typeface="3M Circular TT Book"/>
                <a:ea typeface="+mn-ea"/>
                <a:cs typeface="3M Circular TT Light" panose="020B0404020101020102" pitchFamily="34" charset="0"/>
              </a:rPr>
              <a:t>Stamark</a:t>
            </a: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 Pavement Marking Tapes</a:t>
            </a:r>
          </a:p>
        </p:txBody>
      </p:sp>
      <p:sp>
        <p:nvSpPr>
          <p:cNvPr id="17" name="TextBox 16">
            <a:extLst>
              <a:ext uri="{FF2B5EF4-FFF2-40B4-BE49-F238E27FC236}">
                <a16:creationId xmlns:a16="http://schemas.microsoft.com/office/drawing/2014/main" id="{34B5FBC0-EEA1-4EF9-8458-1B154F5539F0}"/>
              </a:ext>
            </a:extLst>
          </p:cNvPr>
          <p:cNvSpPr txBox="1"/>
          <p:nvPr/>
        </p:nvSpPr>
        <p:spPr>
          <a:xfrm>
            <a:off x="1452728" y="2929110"/>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a:t>
            </a:r>
            <a:r>
              <a:rPr kumimoji="0" lang="en-GB" sz="1800" b="0" i="0" u="none" strike="noStrike" kern="1200" cap="none" spc="0" normalizeH="0" baseline="0" noProof="0" err="1">
                <a:ln>
                  <a:noFill/>
                </a:ln>
                <a:solidFill>
                  <a:prstClr val="black"/>
                </a:solidFill>
                <a:effectLst/>
                <a:uLnTx/>
                <a:uFillTx/>
                <a:latin typeface="3M Circular TT Book"/>
                <a:ea typeface="+mn-ea"/>
                <a:cs typeface="3M Circular TT Light" panose="020B0404020101020102" pitchFamily="34" charset="0"/>
              </a:rPr>
              <a:t>Stamark</a:t>
            </a: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 Symbols &amp; Legends</a:t>
            </a:r>
          </a:p>
        </p:txBody>
      </p:sp>
      <p:sp>
        <p:nvSpPr>
          <p:cNvPr id="18" name="TextBox 17">
            <a:extLst>
              <a:ext uri="{FF2B5EF4-FFF2-40B4-BE49-F238E27FC236}">
                <a16:creationId xmlns:a16="http://schemas.microsoft.com/office/drawing/2014/main" id="{9B2EA4CF-EB66-4C7E-AAB8-6EA68F5A785F}"/>
              </a:ext>
            </a:extLst>
          </p:cNvPr>
          <p:cNvSpPr txBox="1"/>
          <p:nvPr/>
        </p:nvSpPr>
        <p:spPr>
          <a:xfrm>
            <a:off x="1452728" y="4088598"/>
            <a:ext cx="2770480" cy="83099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Raised Pavement Markers (RPM)</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Red and White 2 Way</a:t>
            </a:r>
            <a:endPar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sp>
        <p:nvSpPr>
          <p:cNvPr id="19" name="TextBox 18">
            <a:extLst>
              <a:ext uri="{FF2B5EF4-FFF2-40B4-BE49-F238E27FC236}">
                <a16:creationId xmlns:a16="http://schemas.microsoft.com/office/drawing/2014/main" id="{D06C515E-A7DC-4ADF-AC71-9BEDBD3FFB81}"/>
              </a:ext>
            </a:extLst>
          </p:cNvPr>
          <p:cNvSpPr txBox="1"/>
          <p:nvPr/>
        </p:nvSpPr>
        <p:spPr>
          <a:xfrm>
            <a:off x="1436625" y="5525083"/>
            <a:ext cx="434368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Diamond Grade™</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Flexible Work Zone Sheeting</a:t>
            </a:r>
            <a:endPar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pic>
        <p:nvPicPr>
          <p:cNvPr id="21" name="Picture 20">
            <a:extLst>
              <a:ext uri="{FF2B5EF4-FFF2-40B4-BE49-F238E27FC236}">
                <a16:creationId xmlns:a16="http://schemas.microsoft.com/office/drawing/2014/main" id="{D493C1B3-B0FD-4870-9CB5-9BDDF9A1A0F9}"/>
              </a:ext>
            </a:extLst>
          </p:cNvPr>
          <p:cNvPicPr>
            <a:picLocks noChangeAspect="1"/>
          </p:cNvPicPr>
          <p:nvPr/>
        </p:nvPicPr>
        <p:blipFill>
          <a:blip r:embed="rId3"/>
          <a:stretch>
            <a:fillRect/>
          </a:stretch>
        </p:blipFill>
        <p:spPr>
          <a:xfrm>
            <a:off x="479078" y="4212444"/>
            <a:ext cx="731520" cy="620358"/>
          </a:xfrm>
          <a:prstGeom prst="rect">
            <a:avLst/>
          </a:prstGeom>
        </p:spPr>
      </p:pic>
      <p:pic>
        <p:nvPicPr>
          <p:cNvPr id="23" name="Picture 22">
            <a:extLst>
              <a:ext uri="{FF2B5EF4-FFF2-40B4-BE49-F238E27FC236}">
                <a16:creationId xmlns:a16="http://schemas.microsoft.com/office/drawing/2014/main" id="{E691EBDD-BBB3-49C4-B355-E59DBC42A8BA}"/>
              </a:ext>
            </a:extLst>
          </p:cNvPr>
          <p:cNvPicPr>
            <a:picLocks noChangeAspect="1"/>
          </p:cNvPicPr>
          <p:nvPr/>
        </p:nvPicPr>
        <p:blipFill>
          <a:blip r:embed="rId4"/>
          <a:stretch>
            <a:fillRect/>
          </a:stretch>
        </p:blipFill>
        <p:spPr>
          <a:xfrm>
            <a:off x="482681" y="5436322"/>
            <a:ext cx="724313" cy="731520"/>
          </a:xfrm>
          <a:prstGeom prst="rect">
            <a:avLst/>
          </a:prstGeom>
        </p:spPr>
      </p:pic>
      <p:pic>
        <p:nvPicPr>
          <p:cNvPr id="25" name="Picture 24">
            <a:extLst>
              <a:ext uri="{FF2B5EF4-FFF2-40B4-BE49-F238E27FC236}">
                <a16:creationId xmlns:a16="http://schemas.microsoft.com/office/drawing/2014/main" id="{621D3A0D-C247-4382-BC50-F3AE02F5F9AB}"/>
              </a:ext>
            </a:extLst>
          </p:cNvPr>
          <p:cNvPicPr>
            <a:picLocks noChangeAspect="1"/>
          </p:cNvPicPr>
          <p:nvPr/>
        </p:nvPicPr>
        <p:blipFill>
          <a:blip r:embed="rId5"/>
          <a:stretch>
            <a:fillRect/>
          </a:stretch>
        </p:blipFill>
        <p:spPr>
          <a:xfrm>
            <a:off x="479078" y="2877403"/>
            <a:ext cx="731520" cy="731520"/>
          </a:xfrm>
          <a:prstGeom prst="rect">
            <a:avLst/>
          </a:prstGeom>
        </p:spPr>
      </p:pic>
      <p:pic>
        <p:nvPicPr>
          <p:cNvPr id="27" name="Picture 26">
            <a:extLst>
              <a:ext uri="{FF2B5EF4-FFF2-40B4-BE49-F238E27FC236}">
                <a16:creationId xmlns:a16="http://schemas.microsoft.com/office/drawing/2014/main" id="{01E911BA-855A-4ECE-BD72-6228B9AA3932}"/>
              </a:ext>
            </a:extLst>
          </p:cNvPr>
          <p:cNvPicPr>
            <a:picLocks noChangeAspect="1"/>
          </p:cNvPicPr>
          <p:nvPr/>
        </p:nvPicPr>
        <p:blipFill>
          <a:blip r:embed="rId6"/>
          <a:stretch>
            <a:fillRect/>
          </a:stretch>
        </p:blipFill>
        <p:spPr>
          <a:xfrm>
            <a:off x="493636" y="1542362"/>
            <a:ext cx="702405" cy="731520"/>
          </a:xfrm>
          <a:prstGeom prst="rect">
            <a:avLst/>
          </a:prstGeom>
        </p:spPr>
      </p:pic>
    </p:spTree>
    <p:extLst>
      <p:ext uri="{BB962C8B-B14F-4D97-AF65-F5344CB8AC3E}">
        <p14:creationId xmlns:p14="http://schemas.microsoft.com/office/powerpoint/2010/main" val="40556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AF965-B9E2-4516-A910-9AE94BEC98AB}"/>
              </a:ext>
            </a:extLst>
          </p:cNvPr>
          <p:cNvSpPr/>
          <p:nvPr/>
        </p:nvSpPr>
        <p:spPr>
          <a:xfrm>
            <a:off x="-1" y="0"/>
            <a:ext cx="406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1371600" rIns="640080" bIns="18000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Greater visibility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Traffic Calming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Simple and Effective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Easy to understand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4064001"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Mid-Block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Crossing</a:t>
            </a:r>
          </a:p>
        </p:txBody>
      </p:sp>
      <p:pic>
        <p:nvPicPr>
          <p:cNvPr id="9" name="Picture 8">
            <a:extLst>
              <a:ext uri="{FF2B5EF4-FFF2-40B4-BE49-F238E27FC236}">
                <a16:creationId xmlns:a16="http://schemas.microsoft.com/office/drawing/2014/main" id="{C0A4C8FB-2BBD-4822-A51F-053E86B181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1485" y="0"/>
            <a:ext cx="7640515" cy="6858000"/>
          </a:xfrm>
          <a:prstGeom prst="rect">
            <a:avLst/>
          </a:prstGeom>
        </p:spPr>
      </p:pic>
      <p:sp>
        <p:nvSpPr>
          <p:cNvPr id="10" name="Rectangle 9">
            <a:extLst>
              <a:ext uri="{FF2B5EF4-FFF2-40B4-BE49-F238E27FC236}">
                <a16:creationId xmlns:a16="http://schemas.microsoft.com/office/drawing/2014/main" id="{259E8823-A6AC-4235-A3F5-A7BB052CB309}"/>
              </a:ext>
            </a:extLst>
          </p:cNvPr>
          <p:cNvSpPr/>
          <p:nvPr/>
        </p:nvSpPr>
        <p:spPr>
          <a:xfrm>
            <a:off x="467359" y="3130660"/>
            <a:ext cx="914400" cy="548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2" name="TextBox 1">
            <a:extLst>
              <a:ext uri="{FF2B5EF4-FFF2-40B4-BE49-F238E27FC236}">
                <a16:creationId xmlns:a16="http://schemas.microsoft.com/office/drawing/2014/main" id="{39288670-9B0D-4EA3-B637-735D65960993}"/>
              </a:ext>
            </a:extLst>
          </p:cNvPr>
          <p:cNvSpPr txBox="1"/>
          <p:nvPr/>
        </p:nvSpPr>
        <p:spPr>
          <a:xfrm>
            <a:off x="379412" y="6089878"/>
            <a:ext cx="7035128"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3"/>
              </a:rPr>
              <a:t>FHWA Toolbox of Countermeasures and Their Potential Effectiveness for Intersection Crashes</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571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4064001"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Products</a:t>
            </a:r>
          </a:p>
        </p:txBody>
      </p:sp>
      <p:pic>
        <p:nvPicPr>
          <p:cNvPr id="9" name="Picture 8">
            <a:extLst>
              <a:ext uri="{FF2B5EF4-FFF2-40B4-BE49-F238E27FC236}">
                <a16:creationId xmlns:a16="http://schemas.microsoft.com/office/drawing/2014/main" id="{C0A4C8FB-2BBD-4822-A51F-053E86B181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1485" y="0"/>
            <a:ext cx="7640515" cy="6858000"/>
          </a:xfrm>
          <a:prstGeom prst="rect">
            <a:avLst/>
          </a:prstGeom>
        </p:spPr>
      </p:pic>
      <p:sp>
        <p:nvSpPr>
          <p:cNvPr id="14" name="TextBox 13">
            <a:extLst>
              <a:ext uri="{FF2B5EF4-FFF2-40B4-BE49-F238E27FC236}">
                <a16:creationId xmlns:a16="http://schemas.microsoft.com/office/drawing/2014/main" id="{BC85C671-C7D3-459C-A737-A06164757FB4}"/>
              </a:ext>
            </a:extLst>
          </p:cNvPr>
          <p:cNvSpPr txBox="1"/>
          <p:nvPr/>
        </p:nvSpPr>
        <p:spPr>
          <a:xfrm>
            <a:off x="1452728" y="2929110"/>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Diamond Grade™</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Fluorescent Sheeting</a:t>
            </a:r>
          </a:p>
        </p:txBody>
      </p:sp>
      <p:sp>
        <p:nvSpPr>
          <p:cNvPr id="15" name="TextBox 14">
            <a:extLst>
              <a:ext uri="{FF2B5EF4-FFF2-40B4-BE49-F238E27FC236}">
                <a16:creationId xmlns:a16="http://schemas.microsoft.com/office/drawing/2014/main" id="{BE554A12-C2FD-4850-9F66-98BBA7E7B16B}"/>
              </a:ext>
            </a:extLst>
          </p:cNvPr>
          <p:cNvSpPr txBox="1"/>
          <p:nvPr/>
        </p:nvSpPr>
        <p:spPr>
          <a:xfrm>
            <a:off x="1452728" y="4227097"/>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Diamond Grade™</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Reflective Sheeting</a:t>
            </a:r>
          </a:p>
        </p:txBody>
      </p:sp>
      <p:pic>
        <p:nvPicPr>
          <p:cNvPr id="16" name="Picture 15">
            <a:extLst>
              <a:ext uri="{FF2B5EF4-FFF2-40B4-BE49-F238E27FC236}">
                <a16:creationId xmlns:a16="http://schemas.microsoft.com/office/drawing/2014/main" id="{9051FB49-289E-4538-B0DC-F34B9C2DBCAA}"/>
              </a:ext>
            </a:extLst>
          </p:cNvPr>
          <p:cNvPicPr>
            <a:picLocks noChangeAspect="1"/>
          </p:cNvPicPr>
          <p:nvPr/>
        </p:nvPicPr>
        <p:blipFill>
          <a:blip r:embed="rId3"/>
          <a:stretch>
            <a:fillRect/>
          </a:stretch>
        </p:blipFill>
        <p:spPr>
          <a:xfrm>
            <a:off x="490833" y="1542362"/>
            <a:ext cx="702405" cy="731520"/>
          </a:xfrm>
          <a:prstGeom prst="rect">
            <a:avLst/>
          </a:prstGeom>
        </p:spPr>
      </p:pic>
      <p:sp>
        <p:nvSpPr>
          <p:cNvPr id="17" name="TextBox 16">
            <a:extLst>
              <a:ext uri="{FF2B5EF4-FFF2-40B4-BE49-F238E27FC236}">
                <a16:creationId xmlns:a16="http://schemas.microsoft.com/office/drawing/2014/main" id="{4243CBF8-7EB3-4E58-8C96-28A72089664C}"/>
              </a:ext>
            </a:extLst>
          </p:cNvPr>
          <p:cNvSpPr txBox="1"/>
          <p:nvPr/>
        </p:nvSpPr>
        <p:spPr>
          <a:xfrm>
            <a:off x="1452728" y="1631123"/>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a:t>
            </a:r>
            <a:r>
              <a:rPr kumimoji="0" lang="en-GB" sz="1800" b="0" i="0" u="none" strike="noStrike" kern="1200" cap="none" spc="0" normalizeH="0" baseline="0" noProof="0" err="1">
                <a:ln>
                  <a:noFill/>
                </a:ln>
                <a:solidFill>
                  <a:prstClr val="black"/>
                </a:solidFill>
                <a:effectLst/>
                <a:uLnTx/>
                <a:uFillTx/>
                <a:latin typeface="3M Circular TT Book"/>
                <a:ea typeface="+mn-ea"/>
                <a:cs typeface="3M Circular TT Light" panose="020B0404020101020102" pitchFamily="34" charset="0"/>
              </a:rPr>
              <a:t>Stamark</a:t>
            </a: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Pavement Marking Tape</a:t>
            </a:r>
          </a:p>
        </p:txBody>
      </p:sp>
      <p:pic>
        <p:nvPicPr>
          <p:cNvPr id="2" name="Picture 1" descr="A close up of a logo&#10;&#10;Description generated with very high confidence">
            <a:extLst>
              <a:ext uri="{FF2B5EF4-FFF2-40B4-BE49-F238E27FC236}">
                <a16:creationId xmlns:a16="http://schemas.microsoft.com/office/drawing/2014/main" id="{9EF923EB-EFB3-4C66-AE2E-568313712E9F}"/>
              </a:ext>
            </a:extLst>
          </p:cNvPr>
          <p:cNvPicPr>
            <a:picLocks noChangeAspect="1"/>
          </p:cNvPicPr>
          <p:nvPr/>
        </p:nvPicPr>
        <p:blipFill>
          <a:blip r:embed="rId4"/>
          <a:stretch>
            <a:fillRect/>
          </a:stretch>
        </p:blipFill>
        <p:spPr>
          <a:xfrm>
            <a:off x="387352" y="2753104"/>
            <a:ext cx="914400" cy="914400"/>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BC97C7D9-4468-436D-A0D7-63BBA7E3C79F}"/>
              </a:ext>
            </a:extLst>
          </p:cNvPr>
          <p:cNvPicPr>
            <a:picLocks noChangeAspect="1"/>
          </p:cNvPicPr>
          <p:nvPr/>
        </p:nvPicPr>
        <p:blipFill>
          <a:blip r:embed="rId4"/>
          <a:stretch>
            <a:fillRect/>
          </a:stretch>
        </p:blipFill>
        <p:spPr>
          <a:xfrm>
            <a:off x="387352" y="4051326"/>
            <a:ext cx="914400" cy="914400"/>
          </a:xfrm>
          <a:prstGeom prst="rect">
            <a:avLst/>
          </a:prstGeom>
        </p:spPr>
      </p:pic>
    </p:spTree>
    <p:extLst>
      <p:ext uri="{BB962C8B-B14F-4D97-AF65-F5344CB8AC3E}">
        <p14:creationId xmlns:p14="http://schemas.microsoft.com/office/powerpoint/2010/main" val="73797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87A8C6-D47F-4CAE-9BC7-641F66838432}"/>
              </a:ext>
            </a:extLst>
          </p:cNvPr>
          <p:cNvSpPr/>
          <p:nvPr/>
        </p:nvSpPr>
        <p:spPr>
          <a:xfrm>
            <a:off x="-1" y="0"/>
            <a:ext cx="50218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1371600" rIns="640080" bIns="18000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Dedicated user space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Safer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Easy to install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Easy to modify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Permanent and temporary options</a:t>
            </a:r>
          </a:p>
        </p:txBody>
      </p:sp>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4064001"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Bike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Lane</a:t>
            </a:r>
          </a:p>
        </p:txBody>
      </p:sp>
      <p:sp>
        <p:nvSpPr>
          <p:cNvPr id="7" name="Rectangle 6">
            <a:extLst>
              <a:ext uri="{FF2B5EF4-FFF2-40B4-BE49-F238E27FC236}">
                <a16:creationId xmlns:a16="http://schemas.microsoft.com/office/drawing/2014/main" id="{AE918CA4-A053-4A33-8612-17C49B2D9584}"/>
              </a:ext>
            </a:extLst>
          </p:cNvPr>
          <p:cNvSpPr/>
          <p:nvPr/>
        </p:nvSpPr>
        <p:spPr>
          <a:xfrm>
            <a:off x="467359" y="3130660"/>
            <a:ext cx="914400" cy="548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pic>
        <p:nvPicPr>
          <p:cNvPr id="3" name="Picture 2">
            <a:extLst>
              <a:ext uri="{FF2B5EF4-FFF2-40B4-BE49-F238E27FC236}">
                <a16:creationId xmlns:a16="http://schemas.microsoft.com/office/drawing/2014/main" id="{BB173373-FB7D-4AFA-BBA9-8DA388148C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1894" y="0"/>
            <a:ext cx="7170106" cy="6858000"/>
          </a:xfrm>
          <a:prstGeom prst="rect">
            <a:avLst/>
          </a:prstGeom>
        </p:spPr>
      </p:pic>
      <p:sp>
        <p:nvSpPr>
          <p:cNvPr id="8" name="TextBox 7">
            <a:extLst>
              <a:ext uri="{FF2B5EF4-FFF2-40B4-BE49-F238E27FC236}">
                <a16:creationId xmlns:a16="http://schemas.microsoft.com/office/drawing/2014/main" id="{C38A72AD-DB9A-4D3A-ABE2-A8B4569B36DC}"/>
              </a:ext>
            </a:extLst>
          </p:cNvPr>
          <p:cNvSpPr txBox="1"/>
          <p:nvPr/>
        </p:nvSpPr>
        <p:spPr>
          <a:xfrm>
            <a:off x="379412" y="6089878"/>
            <a:ext cx="7035128"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3"/>
              </a:rPr>
              <a:t>FHWA Toolbox of Countermeasures and Their Effectiveness of Bike Lanes</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7989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4064001"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Products</a:t>
            </a:r>
          </a:p>
        </p:txBody>
      </p:sp>
      <p:pic>
        <p:nvPicPr>
          <p:cNvPr id="3" name="Picture 2">
            <a:extLst>
              <a:ext uri="{FF2B5EF4-FFF2-40B4-BE49-F238E27FC236}">
                <a16:creationId xmlns:a16="http://schemas.microsoft.com/office/drawing/2014/main" id="{BB173373-FB7D-4AFA-BBA9-8DA388148C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1894" y="0"/>
            <a:ext cx="7170106" cy="6858000"/>
          </a:xfrm>
          <a:prstGeom prst="rect">
            <a:avLst/>
          </a:prstGeom>
        </p:spPr>
      </p:pic>
      <p:sp>
        <p:nvSpPr>
          <p:cNvPr id="13" name="TextBox 12">
            <a:extLst>
              <a:ext uri="{FF2B5EF4-FFF2-40B4-BE49-F238E27FC236}">
                <a16:creationId xmlns:a16="http://schemas.microsoft.com/office/drawing/2014/main" id="{192D56F8-8CC1-4B51-9E38-965CD457DF7C}"/>
              </a:ext>
            </a:extLst>
          </p:cNvPr>
          <p:cNvSpPr txBox="1"/>
          <p:nvPr/>
        </p:nvSpPr>
        <p:spPr>
          <a:xfrm>
            <a:off x="1452728" y="1631123"/>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a:t>
            </a:r>
            <a:r>
              <a:rPr kumimoji="0" lang="en-GB" sz="1800" b="0" i="0" u="none" strike="noStrike" kern="1200" cap="none" spc="0" normalizeH="0" baseline="0" noProof="0" err="1">
                <a:ln>
                  <a:noFill/>
                </a:ln>
                <a:solidFill>
                  <a:prstClr val="black"/>
                </a:solidFill>
                <a:effectLst/>
                <a:uLnTx/>
                <a:uFillTx/>
                <a:latin typeface="3M Circular TT Book"/>
                <a:ea typeface="+mn-ea"/>
                <a:cs typeface="3M Circular TT Light" panose="020B0404020101020102" pitchFamily="34" charset="0"/>
              </a:rPr>
              <a:t>Stamark</a:t>
            </a: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Pavement Marking Tape</a:t>
            </a:r>
          </a:p>
        </p:txBody>
      </p:sp>
      <p:sp>
        <p:nvSpPr>
          <p:cNvPr id="14" name="TextBox 13">
            <a:extLst>
              <a:ext uri="{FF2B5EF4-FFF2-40B4-BE49-F238E27FC236}">
                <a16:creationId xmlns:a16="http://schemas.microsoft.com/office/drawing/2014/main" id="{A6A3D2A2-20F8-40F4-B8C6-28EAF9F696E3}"/>
              </a:ext>
            </a:extLst>
          </p:cNvPr>
          <p:cNvSpPr txBox="1"/>
          <p:nvPr/>
        </p:nvSpPr>
        <p:spPr>
          <a:xfrm>
            <a:off x="1452728" y="2929110"/>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a:t>
            </a:r>
            <a:r>
              <a:rPr kumimoji="0" lang="en-GB" sz="1800" b="0" i="0" u="none" strike="noStrike" kern="1200" cap="none" spc="0" normalizeH="0" baseline="0" noProof="0" err="1">
                <a:ln>
                  <a:noFill/>
                </a:ln>
                <a:solidFill>
                  <a:prstClr val="black"/>
                </a:solidFill>
                <a:effectLst/>
                <a:uLnTx/>
                <a:uFillTx/>
                <a:latin typeface="3M Circular TT Book"/>
                <a:ea typeface="+mn-ea"/>
                <a:cs typeface="3M Circular TT Light" panose="020B0404020101020102" pitchFamily="34" charset="0"/>
              </a:rPr>
              <a:t>Stamark</a:t>
            </a: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Symbols and Legends</a:t>
            </a:r>
          </a:p>
        </p:txBody>
      </p:sp>
      <p:sp>
        <p:nvSpPr>
          <p:cNvPr id="15" name="TextBox 14">
            <a:extLst>
              <a:ext uri="{FF2B5EF4-FFF2-40B4-BE49-F238E27FC236}">
                <a16:creationId xmlns:a16="http://schemas.microsoft.com/office/drawing/2014/main" id="{BBBA9461-A1B8-40D0-9407-11A4A5A2A123}"/>
              </a:ext>
            </a:extLst>
          </p:cNvPr>
          <p:cNvSpPr txBox="1"/>
          <p:nvPr/>
        </p:nvSpPr>
        <p:spPr>
          <a:xfrm>
            <a:off x="1436625" y="5525083"/>
            <a:ext cx="434368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Diamond Grade™</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Flexible Work Zone Sheeting</a:t>
            </a:r>
            <a:endPar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pic>
        <p:nvPicPr>
          <p:cNvPr id="16" name="Picture 15">
            <a:extLst>
              <a:ext uri="{FF2B5EF4-FFF2-40B4-BE49-F238E27FC236}">
                <a16:creationId xmlns:a16="http://schemas.microsoft.com/office/drawing/2014/main" id="{5FDAFA05-A06A-4128-83F3-2ED0ECBC25F3}"/>
              </a:ext>
            </a:extLst>
          </p:cNvPr>
          <p:cNvPicPr>
            <a:picLocks noChangeAspect="1"/>
          </p:cNvPicPr>
          <p:nvPr/>
        </p:nvPicPr>
        <p:blipFill>
          <a:blip r:embed="rId3"/>
          <a:stretch>
            <a:fillRect/>
          </a:stretch>
        </p:blipFill>
        <p:spPr>
          <a:xfrm>
            <a:off x="482681" y="5436322"/>
            <a:ext cx="724313" cy="731520"/>
          </a:xfrm>
          <a:prstGeom prst="rect">
            <a:avLst/>
          </a:prstGeom>
        </p:spPr>
      </p:pic>
      <p:pic>
        <p:nvPicPr>
          <p:cNvPr id="17" name="Picture 16">
            <a:extLst>
              <a:ext uri="{FF2B5EF4-FFF2-40B4-BE49-F238E27FC236}">
                <a16:creationId xmlns:a16="http://schemas.microsoft.com/office/drawing/2014/main" id="{2782285F-1371-4CB0-ACF1-84A496D269EA}"/>
              </a:ext>
            </a:extLst>
          </p:cNvPr>
          <p:cNvPicPr>
            <a:picLocks noChangeAspect="1"/>
          </p:cNvPicPr>
          <p:nvPr/>
        </p:nvPicPr>
        <p:blipFill>
          <a:blip r:embed="rId4"/>
          <a:stretch>
            <a:fillRect/>
          </a:stretch>
        </p:blipFill>
        <p:spPr>
          <a:xfrm>
            <a:off x="479078" y="2877403"/>
            <a:ext cx="731520" cy="731520"/>
          </a:xfrm>
          <a:prstGeom prst="rect">
            <a:avLst/>
          </a:prstGeom>
        </p:spPr>
      </p:pic>
      <p:pic>
        <p:nvPicPr>
          <p:cNvPr id="18" name="Picture 17">
            <a:extLst>
              <a:ext uri="{FF2B5EF4-FFF2-40B4-BE49-F238E27FC236}">
                <a16:creationId xmlns:a16="http://schemas.microsoft.com/office/drawing/2014/main" id="{3383AD73-5DB0-4C9A-83ED-CBF32B40A1E7}"/>
              </a:ext>
            </a:extLst>
          </p:cNvPr>
          <p:cNvPicPr>
            <a:picLocks noChangeAspect="1"/>
          </p:cNvPicPr>
          <p:nvPr/>
        </p:nvPicPr>
        <p:blipFill>
          <a:blip r:embed="rId5"/>
          <a:stretch>
            <a:fillRect/>
          </a:stretch>
        </p:blipFill>
        <p:spPr>
          <a:xfrm>
            <a:off x="493636" y="1542362"/>
            <a:ext cx="702405" cy="731520"/>
          </a:xfrm>
          <a:prstGeom prst="rect">
            <a:avLst/>
          </a:prstGeom>
        </p:spPr>
      </p:pic>
      <p:sp>
        <p:nvSpPr>
          <p:cNvPr id="19" name="TextBox 18">
            <a:extLst>
              <a:ext uri="{FF2B5EF4-FFF2-40B4-BE49-F238E27FC236}">
                <a16:creationId xmlns:a16="http://schemas.microsoft.com/office/drawing/2014/main" id="{8FBF8369-B712-4D65-8ED6-AFFBB78646A2}"/>
              </a:ext>
            </a:extLst>
          </p:cNvPr>
          <p:cNvSpPr txBox="1"/>
          <p:nvPr/>
        </p:nvSpPr>
        <p:spPr>
          <a:xfrm>
            <a:off x="1447580" y="4245623"/>
            <a:ext cx="434368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Diamond Grade™</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Reflective Sheeting</a:t>
            </a:r>
            <a:endPar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pic>
        <p:nvPicPr>
          <p:cNvPr id="2" name="Picture 1" descr="A close up of a logo&#10;&#10;Description generated with very high confidence">
            <a:extLst>
              <a:ext uri="{FF2B5EF4-FFF2-40B4-BE49-F238E27FC236}">
                <a16:creationId xmlns:a16="http://schemas.microsoft.com/office/drawing/2014/main" id="{E184BD1E-4F7E-4194-BB4B-C76B46B65483}"/>
              </a:ext>
            </a:extLst>
          </p:cNvPr>
          <p:cNvPicPr>
            <a:picLocks noChangeAspect="1"/>
          </p:cNvPicPr>
          <p:nvPr/>
        </p:nvPicPr>
        <p:blipFill>
          <a:blip r:embed="rId6"/>
          <a:stretch>
            <a:fillRect/>
          </a:stretch>
        </p:blipFill>
        <p:spPr>
          <a:xfrm>
            <a:off x="387352" y="4070141"/>
            <a:ext cx="914400" cy="914400"/>
          </a:xfrm>
          <a:prstGeom prst="rect">
            <a:avLst/>
          </a:prstGeom>
        </p:spPr>
      </p:pic>
    </p:spTree>
    <p:extLst>
      <p:ext uri="{BB962C8B-B14F-4D97-AF65-F5344CB8AC3E}">
        <p14:creationId xmlns:p14="http://schemas.microsoft.com/office/powerpoint/2010/main" val="34247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FC4FA0-1116-464C-A487-25618E1589ED}"/>
              </a:ext>
            </a:extLst>
          </p:cNvPr>
          <p:cNvSpPr/>
          <p:nvPr/>
        </p:nvSpPr>
        <p:spPr>
          <a:xfrm>
            <a:off x="-1" y="0"/>
            <a:ext cx="5270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1371600" rIns="640080" bIns="18000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Help make pedestrians and/or crosswalks more visible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Inclement weather visibility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Permanent and Temporary options</a:t>
            </a:r>
            <a:endParaRPr kumimoji="0" lang="en-US" sz="1800" b="0" i="0" u="none" strike="noStrike" kern="1200" cap="none" spc="0" normalizeH="0" baseline="0" noProof="0">
              <a:ln>
                <a:noFill/>
              </a:ln>
              <a:solidFill>
                <a:prstClr val="black"/>
              </a:solidFill>
              <a:effectLst/>
              <a:uLnTx/>
              <a:uFillTx/>
              <a:latin typeface="3M Circular TT Book"/>
              <a:ea typeface="+mn-ea"/>
              <a:cs typeface="+mn-cs"/>
            </a:endParaRPr>
          </a:p>
        </p:txBody>
      </p:sp>
      <p:sp>
        <p:nvSpPr>
          <p:cNvPr id="4" name="Title 16">
            <a:extLst>
              <a:ext uri="{FF2B5EF4-FFF2-40B4-BE49-F238E27FC236}">
                <a16:creationId xmlns:a16="http://schemas.microsoft.com/office/drawing/2014/main" id="{C4FAA34E-E587-4867-959D-714EB5579892}"/>
              </a:ext>
            </a:extLst>
          </p:cNvPr>
          <p:cNvSpPr txBox="1">
            <a:spLocks/>
          </p:cNvSpPr>
          <p:nvPr/>
        </p:nvSpPr>
        <p:spPr>
          <a:xfrm>
            <a:off x="379412" y="380999"/>
            <a:ext cx="4205288"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High Visibility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Intersection</a:t>
            </a:r>
          </a:p>
        </p:txBody>
      </p:sp>
      <p:sp>
        <p:nvSpPr>
          <p:cNvPr id="5" name="Rectangle 4">
            <a:extLst>
              <a:ext uri="{FF2B5EF4-FFF2-40B4-BE49-F238E27FC236}">
                <a16:creationId xmlns:a16="http://schemas.microsoft.com/office/drawing/2014/main" id="{95635FBA-3765-48C5-B4CD-C4E8AB64ACDD}"/>
              </a:ext>
            </a:extLst>
          </p:cNvPr>
          <p:cNvSpPr/>
          <p:nvPr/>
        </p:nvSpPr>
        <p:spPr>
          <a:xfrm>
            <a:off x="467359" y="3130660"/>
            <a:ext cx="914400" cy="548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pic>
        <p:nvPicPr>
          <p:cNvPr id="7" name="Picture 6">
            <a:extLst>
              <a:ext uri="{FF2B5EF4-FFF2-40B4-BE49-F238E27FC236}">
                <a16:creationId xmlns:a16="http://schemas.microsoft.com/office/drawing/2014/main" id="{AF0F0446-B9E9-40C3-BBA3-30017EC984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7183" y="1096054"/>
            <a:ext cx="7107458" cy="4940210"/>
          </a:xfrm>
          <a:prstGeom prst="rect">
            <a:avLst/>
          </a:prstGeom>
        </p:spPr>
      </p:pic>
      <p:sp>
        <p:nvSpPr>
          <p:cNvPr id="2" name="TextBox 1">
            <a:extLst>
              <a:ext uri="{FF2B5EF4-FFF2-40B4-BE49-F238E27FC236}">
                <a16:creationId xmlns:a16="http://schemas.microsoft.com/office/drawing/2014/main" id="{68AE5A0D-E5EE-44EF-94B8-A62715FF188A}"/>
              </a:ext>
            </a:extLst>
          </p:cNvPr>
          <p:cNvSpPr txBox="1"/>
          <p:nvPr/>
        </p:nvSpPr>
        <p:spPr>
          <a:xfrm>
            <a:off x="379412" y="6089878"/>
            <a:ext cx="7035128" cy="215444"/>
          </a:xfrm>
          <a:prstGeom prst="rect">
            <a:avLst/>
          </a:prstGeom>
          <a:noFill/>
        </p:spPr>
        <p:txBody>
          <a:bodyPr wrap="square" lIns="0" tIns="0" rIns="0" bIns="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Calibri"/>
                <a:hlinkClick r:id="rId3"/>
              </a:rPr>
              <a:t>FHWA Crosswalk Visibility Enhancements</a:t>
            </a:r>
            <a:r>
              <a:rPr kumimoji="0" lang="en-US" sz="1400" b="0" i="0" u="none" strike="noStrike" kern="1200" cap="none" spc="0" normalizeH="0" baseline="0" noProof="0">
                <a:ln>
                  <a:noFill/>
                </a:ln>
                <a:solidFill>
                  <a:prstClr val="black"/>
                </a:solidFill>
                <a:effectLst/>
                <a:uLnTx/>
                <a:uFillTx/>
                <a:latin typeface="Calibri"/>
                <a:ea typeface="+mn-ea"/>
                <a:cs typeface="Calibri"/>
              </a:rPr>
              <a:t> </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74602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4064001" cy="240111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3M Circular TT Bold"/>
                <a:ea typeface="+mj-ea"/>
                <a:cs typeface="+mj-cs"/>
              </a:rPr>
              <a:t>Products</a:t>
            </a:r>
          </a:p>
        </p:txBody>
      </p:sp>
      <p:sp>
        <p:nvSpPr>
          <p:cNvPr id="13" name="TextBox 12">
            <a:extLst>
              <a:ext uri="{FF2B5EF4-FFF2-40B4-BE49-F238E27FC236}">
                <a16:creationId xmlns:a16="http://schemas.microsoft.com/office/drawing/2014/main" id="{192D56F8-8CC1-4B51-9E38-965CD457DF7C}"/>
              </a:ext>
            </a:extLst>
          </p:cNvPr>
          <p:cNvSpPr txBox="1"/>
          <p:nvPr/>
        </p:nvSpPr>
        <p:spPr>
          <a:xfrm>
            <a:off x="1452728" y="1631123"/>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a:t>
            </a:r>
            <a:r>
              <a:rPr kumimoji="0" lang="en-GB" sz="1800" b="0" i="0" u="none" strike="noStrike" kern="1200" cap="none" spc="0" normalizeH="0" baseline="0" noProof="0" err="1">
                <a:ln>
                  <a:noFill/>
                </a:ln>
                <a:solidFill>
                  <a:prstClr val="black"/>
                </a:solidFill>
                <a:effectLst/>
                <a:uLnTx/>
                <a:uFillTx/>
                <a:latin typeface="3M Circular TT Book"/>
                <a:ea typeface="+mn-ea"/>
                <a:cs typeface="3M Circular TT Light" panose="020B0404020101020102" pitchFamily="34" charset="0"/>
              </a:rPr>
              <a:t>Stamark</a:t>
            </a: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Pavement Marking Tape</a:t>
            </a:r>
          </a:p>
        </p:txBody>
      </p:sp>
      <p:sp>
        <p:nvSpPr>
          <p:cNvPr id="14" name="TextBox 13">
            <a:extLst>
              <a:ext uri="{FF2B5EF4-FFF2-40B4-BE49-F238E27FC236}">
                <a16:creationId xmlns:a16="http://schemas.microsoft.com/office/drawing/2014/main" id="{A6A3D2A2-20F8-40F4-B8C6-28EAF9F696E3}"/>
              </a:ext>
            </a:extLst>
          </p:cNvPr>
          <p:cNvSpPr txBox="1"/>
          <p:nvPr/>
        </p:nvSpPr>
        <p:spPr>
          <a:xfrm>
            <a:off x="1452728" y="2929110"/>
            <a:ext cx="2581488"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a:t>
            </a:r>
            <a:r>
              <a:rPr kumimoji="0" lang="en-GB" sz="1800" b="0" i="0" u="none" strike="noStrike" kern="1200" cap="none" spc="0" normalizeH="0" baseline="0" noProof="0" err="1">
                <a:ln>
                  <a:noFill/>
                </a:ln>
                <a:solidFill>
                  <a:prstClr val="black"/>
                </a:solidFill>
                <a:effectLst/>
                <a:uLnTx/>
                <a:uFillTx/>
                <a:latin typeface="3M Circular TT Book"/>
                <a:ea typeface="+mn-ea"/>
                <a:cs typeface="3M Circular TT Light" panose="020B0404020101020102" pitchFamily="34" charset="0"/>
              </a:rPr>
              <a:t>Stamark</a:t>
            </a: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Symbols and Legends</a:t>
            </a:r>
          </a:p>
        </p:txBody>
      </p:sp>
      <p:sp>
        <p:nvSpPr>
          <p:cNvPr id="15" name="TextBox 14">
            <a:extLst>
              <a:ext uri="{FF2B5EF4-FFF2-40B4-BE49-F238E27FC236}">
                <a16:creationId xmlns:a16="http://schemas.microsoft.com/office/drawing/2014/main" id="{BBBA9461-A1B8-40D0-9407-11A4A5A2A123}"/>
              </a:ext>
            </a:extLst>
          </p:cNvPr>
          <p:cNvSpPr txBox="1"/>
          <p:nvPr/>
        </p:nvSpPr>
        <p:spPr>
          <a:xfrm>
            <a:off x="1436625" y="5525083"/>
            <a:ext cx="434368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Diamond Grade™</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Flexible Work Zone Sheeting</a:t>
            </a:r>
            <a:endPar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pic>
        <p:nvPicPr>
          <p:cNvPr id="16" name="Picture 15">
            <a:extLst>
              <a:ext uri="{FF2B5EF4-FFF2-40B4-BE49-F238E27FC236}">
                <a16:creationId xmlns:a16="http://schemas.microsoft.com/office/drawing/2014/main" id="{5FDAFA05-A06A-4128-83F3-2ED0ECBC25F3}"/>
              </a:ext>
            </a:extLst>
          </p:cNvPr>
          <p:cNvPicPr>
            <a:picLocks noChangeAspect="1"/>
          </p:cNvPicPr>
          <p:nvPr/>
        </p:nvPicPr>
        <p:blipFill>
          <a:blip r:embed="rId2"/>
          <a:stretch>
            <a:fillRect/>
          </a:stretch>
        </p:blipFill>
        <p:spPr>
          <a:xfrm>
            <a:off x="482681" y="5436322"/>
            <a:ext cx="724313" cy="731520"/>
          </a:xfrm>
          <a:prstGeom prst="rect">
            <a:avLst/>
          </a:prstGeom>
        </p:spPr>
      </p:pic>
      <p:pic>
        <p:nvPicPr>
          <p:cNvPr id="17" name="Picture 16">
            <a:extLst>
              <a:ext uri="{FF2B5EF4-FFF2-40B4-BE49-F238E27FC236}">
                <a16:creationId xmlns:a16="http://schemas.microsoft.com/office/drawing/2014/main" id="{2782285F-1371-4CB0-ACF1-84A496D269EA}"/>
              </a:ext>
            </a:extLst>
          </p:cNvPr>
          <p:cNvPicPr>
            <a:picLocks noChangeAspect="1"/>
          </p:cNvPicPr>
          <p:nvPr/>
        </p:nvPicPr>
        <p:blipFill>
          <a:blip r:embed="rId3"/>
          <a:stretch>
            <a:fillRect/>
          </a:stretch>
        </p:blipFill>
        <p:spPr>
          <a:xfrm>
            <a:off x="479078" y="2877403"/>
            <a:ext cx="731520" cy="731520"/>
          </a:xfrm>
          <a:prstGeom prst="rect">
            <a:avLst/>
          </a:prstGeom>
        </p:spPr>
      </p:pic>
      <p:pic>
        <p:nvPicPr>
          <p:cNvPr id="18" name="Picture 17">
            <a:extLst>
              <a:ext uri="{FF2B5EF4-FFF2-40B4-BE49-F238E27FC236}">
                <a16:creationId xmlns:a16="http://schemas.microsoft.com/office/drawing/2014/main" id="{3383AD73-5DB0-4C9A-83ED-CBF32B40A1E7}"/>
              </a:ext>
            </a:extLst>
          </p:cNvPr>
          <p:cNvPicPr>
            <a:picLocks noChangeAspect="1"/>
          </p:cNvPicPr>
          <p:nvPr/>
        </p:nvPicPr>
        <p:blipFill>
          <a:blip r:embed="rId4"/>
          <a:stretch>
            <a:fillRect/>
          </a:stretch>
        </p:blipFill>
        <p:spPr>
          <a:xfrm>
            <a:off x="493636" y="1542362"/>
            <a:ext cx="702405" cy="731520"/>
          </a:xfrm>
          <a:prstGeom prst="rect">
            <a:avLst/>
          </a:prstGeom>
        </p:spPr>
      </p:pic>
      <p:sp>
        <p:nvSpPr>
          <p:cNvPr id="19" name="TextBox 18">
            <a:extLst>
              <a:ext uri="{FF2B5EF4-FFF2-40B4-BE49-F238E27FC236}">
                <a16:creationId xmlns:a16="http://schemas.microsoft.com/office/drawing/2014/main" id="{8FBF8369-B712-4D65-8ED6-AFFBB78646A2}"/>
              </a:ext>
            </a:extLst>
          </p:cNvPr>
          <p:cNvSpPr txBox="1"/>
          <p:nvPr/>
        </p:nvSpPr>
        <p:spPr>
          <a:xfrm>
            <a:off x="1447580" y="4245623"/>
            <a:ext cx="434368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3M™ Diamond Grade™</a:t>
            </a:r>
            <a:b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br>
            <a:r>
              <a:rPr kumimoji="0" lang="en-US"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rPr>
              <a:t>Reflective Sheeting</a:t>
            </a:r>
            <a:endParaRPr kumimoji="0" lang="en-GB" sz="1800" b="0" i="0" u="none" strike="noStrike" kern="1200" cap="none" spc="0" normalizeH="0" baseline="0" noProof="0">
              <a:ln>
                <a:noFill/>
              </a:ln>
              <a:solidFill>
                <a:prstClr val="black"/>
              </a:solidFill>
              <a:effectLst/>
              <a:uLnTx/>
              <a:uFillTx/>
              <a:latin typeface="3M Circular TT Book"/>
              <a:ea typeface="+mn-ea"/>
              <a:cs typeface="3M Circular TT Light" panose="020B0404020101020102" pitchFamily="34" charset="0"/>
            </a:endParaRPr>
          </a:p>
        </p:txBody>
      </p:sp>
      <p:pic>
        <p:nvPicPr>
          <p:cNvPr id="2" name="Picture 1" descr="A close up of a logo&#10;&#10;Description generated with very high confidence">
            <a:extLst>
              <a:ext uri="{FF2B5EF4-FFF2-40B4-BE49-F238E27FC236}">
                <a16:creationId xmlns:a16="http://schemas.microsoft.com/office/drawing/2014/main" id="{E184BD1E-4F7E-4194-BB4B-C76B46B65483}"/>
              </a:ext>
            </a:extLst>
          </p:cNvPr>
          <p:cNvPicPr>
            <a:picLocks noChangeAspect="1"/>
          </p:cNvPicPr>
          <p:nvPr/>
        </p:nvPicPr>
        <p:blipFill>
          <a:blip r:embed="rId5"/>
          <a:stretch>
            <a:fillRect/>
          </a:stretch>
        </p:blipFill>
        <p:spPr>
          <a:xfrm>
            <a:off x="387352" y="4070141"/>
            <a:ext cx="914400" cy="914400"/>
          </a:xfrm>
          <a:prstGeom prst="rect">
            <a:avLst/>
          </a:prstGeom>
        </p:spPr>
      </p:pic>
      <p:pic>
        <p:nvPicPr>
          <p:cNvPr id="4" name="Picture 3" descr="A picture containing toy&#10;&#10;Description generated with very high confidence">
            <a:extLst>
              <a:ext uri="{FF2B5EF4-FFF2-40B4-BE49-F238E27FC236}">
                <a16:creationId xmlns:a16="http://schemas.microsoft.com/office/drawing/2014/main" id="{23009744-6B63-4A16-9ADE-A008DF26A35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17183" y="1096054"/>
            <a:ext cx="7107458" cy="4940210"/>
          </a:xfrm>
          <a:prstGeom prst="rect">
            <a:avLst/>
          </a:prstGeom>
        </p:spPr>
      </p:pic>
    </p:spTree>
    <p:extLst>
      <p:ext uri="{BB962C8B-B14F-4D97-AF65-F5344CB8AC3E}">
        <p14:creationId xmlns:p14="http://schemas.microsoft.com/office/powerpoint/2010/main" val="270108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5713393" cy="983213"/>
          </a:xfrm>
          <a:prstGeom prst="rect">
            <a:avLst/>
          </a:prstGeom>
        </p:spPr>
        <p:txBody>
          <a:bodyPr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0"/>
              </a:spcAft>
            </a:pPr>
            <a:r>
              <a:rPr lang="en-US"/>
              <a:t>Safety Analytics</a:t>
            </a:r>
            <a:endParaRPr lang="en-US" sz="1800"/>
          </a:p>
        </p:txBody>
      </p:sp>
      <p:sp>
        <p:nvSpPr>
          <p:cNvPr id="6" name="TextBox 5">
            <a:extLst>
              <a:ext uri="{FF2B5EF4-FFF2-40B4-BE49-F238E27FC236}">
                <a16:creationId xmlns:a16="http://schemas.microsoft.com/office/drawing/2014/main" id="{286E6BFC-988E-40A1-8F42-740962BDCFF3}"/>
              </a:ext>
            </a:extLst>
          </p:cNvPr>
          <p:cNvSpPr txBox="1"/>
          <p:nvPr/>
        </p:nvSpPr>
        <p:spPr>
          <a:xfrm>
            <a:off x="488169" y="3251456"/>
            <a:ext cx="4066906" cy="553998"/>
          </a:xfrm>
          <a:prstGeom prst="rect">
            <a:avLst/>
          </a:prstGeom>
          <a:noFill/>
        </p:spPr>
        <p:txBody>
          <a:bodyPr wrap="square" lIns="0" tIns="0" rIns="0" bIns="0" rtlCol="0" anchor="ctr">
            <a:spAutoFit/>
          </a:bodyPr>
          <a:lstStyle/>
          <a:p>
            <a:pPr>
              <a:spcBef>
                <a:spcPts val="0"/>
              </a:spcBef>
              <a:spcAft>
                <a:spcPts val="0"/>
              </a:spcAft>
              <a:defRPr/>
            </a:pPr>
            <a:r>
              <a:rPr lang="en-GB">
                <a:latin typeface="+mn-lt"/>
              </a:rPr>
              <a:t>Quantify safety impact of changes and share improvements with stakeholders</a:t>
            </a:r>
            <a:endParaRPr lang="en-GB">
              <a:latin typeface="3M Circular TT Book"/>
            </a:endParaRPr>
          </a:p>
        </p:txBody>
      </p:sp>
      <p:sp>
        <p:nvSpPr>
          <p:cNvPr id="21" name="TextBox 20">
            <a:extLst>
              <a:ext uri="{FF2B5EF4-FFF2-40B4-BE49-F238E27FC236}">
                <a16:creationId xmlns:a16="http://schemas.microsoft.com/office/drawing/2014/main" id="{44D87232-B494-4955-A529-32DF687AB437}"/>
              </a:ext>
            </a:extLst>
          </p:cNvPr>
          <p:cNvSpPr txBox="1"/>
          <p:nvPr/>
        </p:nvSpPr>
        <p:spPr>
          <a:xfrm>
            <a:off x="488169" y="1991224"/>
            <a:ext cx="4066905" cy="553998"/>
          </a:xfrm>
          <a:prstGeom prst="rect">
            <a:avLst/>
          </a:prstGeom>
          <a:noFill/>
        </p:spPr>
        <p:txBody>
          <a:bodyPr wrap="square" lIns="0" tIns="0" rIns="0" bIns="0" rtlCol="0" anchor="ctr">
            <a:spAutoFit/>
          </a:bodyPr>
          <a:lstStyle/>
          <a:p>
            <a:pPr>
              <a:spcBef>
                <a:spcPts val="0"/>
              </a:spcBef>
              <a:spcAft>
                <a:spcPts val="0"/>
              </a:spcAft>
              <a:defRPr/>
            </a:pPr>
            <a:r>
              <a:rPr lang="en-GB">
                <a:latin typeface="+mn-lt"/>
              </a:rPr>
              <a:t>Visualize intersection and streets to help create pro-active solutions </a:t>
            </a:r>
            <a:endParaRPr lang="en-US"/>
          </a:p>
        </p:txBody>
      </p:sp>
      <p:sp>
        <p:nvSpPr>
          <p:cNvPr id="23" name="TextBox 22">
            <a:extLst>
              <a:ext uri="{FF2B5EF4-FFF2-40B4-BE49-F238E27FC236}">
                <a16:creationId xmlns:a16="http://schemas.microsoft.com/office/drawing/2014/main" id="{889C3180-5A2F-4B27-BA42-3B0C2D5DEA24}"/>
              </a:ext>
            </a:extLst>
          </p:cNvPr>
          <p:cNvSpPr txBox="1"/>
          <p:nvPr/>
        </p:nvSpPr>
        <p:spPr>
          <a:xfrm>
            <a:off x="488169" y="4502043"/>
            <a:ext cx="4066905" cy="830997"/>
          </a:xfrm>
          <a:prstGeom prst="rect">
            <a:avLst/>
          </a:prstGeom>
          <a:noFill/>
        </p:spPr>
        <p:txBody>
          <a:bodyPr wrap="square" lIns="0" tIns="0" rIns="0" bIns="0" rtlCol="0" anchor="ctr">
            <a:spAutoFit/>
          </a:bodyPr>
          <a:lstStyle/>
          <a:p>
            <a:pPr>
              <a:spcBef>
                <a:spcPts val="0"/>
              </a:spcBef>
              <a:spcAft>
                <a:spcPts val="0"/>
              </a:spcAft>
              <a:defRPr/>
            </a:pPr>
            <a:r>
              <a:rPr lang="en-GB">
                <a:latin typeface="+mn-lt"/>
              </a:rPr>
              <a:t>3M collaborates with data analytics technology leaders to provide data driven safety solutions</a:t>
            </a:r>
            <a:endParaRPr lang="en-US"/>
          </a:p>
        </p:txBody>
      </p:sp>
      <p:pic>
        <p:nvPicPr>
          <p:cNvPr id="4" name="Picture 3">
            <a:extLst>
              <a:ext uri="{FF2B5EF4-FFF2-40B4-BE49-F238E27FC236}">
                <a16:creationId xmlns:a16="http://schemas.microsoft.com/office/drawing/2014/main" id="{7BE25AE0-0DC0-40CE-94E1-432FD3C8196F}"/>
              </a:ext>
            </a:extLst>
          </p:cNvPr>
          <p:cNvPicPr>
            <a:picLocks noChangeAspect="1"/>
          </p:cNvPicPr>
          <p:nvPr/>
        </p:nvPicPr>
        <p:blipFill>
          <a:blip r:embed="rId2"/>
          <a:stretch>
            <a:fillRect/>
          </a:stretch>
        </p:blipFill>
        <p:spPr>
          <a:xfrm>
            <a:off x="5187635" y="1521969"/>
            <a:ext cx="6850455" cy="4566970"/>
          </a:xfrm>
          <a:prstGeom prst="rect">
            <a:avLst/>
          </a:prstGeom>
        </p:spPr>
      </p:pic>
    </p:spTree>
    <p:extLst>
      <p:ext uri="{BB962C8B-B14F-4D97-AF65-F5344CB8AC3E}">
        <p14:creationId xmlns:p14="http://schemas.microsoft.com/office/powerpoint/2010/main" val="73852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3BFB19-3BA9-4D3D-8792-39DF1A962F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98502" y="1693233"/>
            <a:ext cx="1097280" cy="1097280"/>
          </a:xfrm>
          <a:prstGeom prst="ellipse">
            <a:avLst/>
          </a:prstGeom>
        </p:spPr>
      </p:pic>
      <p:sp>
        <p:nvSpPr>
          <p:cNvPr id="39" name="Rectangle 38">
            <a:extLst>
              <a:ext uri="{FF2B5EF4-FFF2-40B4-BE49-F238E27FC236}">
                <a16:creationId xmlns:a16="http://schemas.microsoft.com/office/drawing/2014/main" id="{05B6F514-4A5D-497A-9817-B10D858FC3CF}"/>
              </a:ext>
            </a:extLst>
          </p:cNvPr>
          <p:cNvSpPr/>
          <p:nvPr/>
        </p:nvSpPr>
        <p:spPr>
          <a:xfrm>
            <a:off x="5860473" y="6409113"/>
            <a:ext cx="48213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3" name="Picture 2">
            <a:extLst>
              <a:ext uri="{FF2B5EF4-FFF2-40B4-BE49-F238E27FC236}">
                <a16:creationId xmlns:a16="http://schemas.microsoft.com/office/drawing/2014/main" id="{0FFC5B7F-268D-4DC8-BF50-49335DBAA2F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8348" y="5510216"/>
            <a:ext cx="1097280" cy="1097280"/>
          </a:xfrm>
          <a:prstGeom prst="ellipse">
            <a:avLst/>
          </a:prstGeom>
        </p:spPr>
      </p:pic>
      <p:sp>
        <p:nvSpPr>
          <p:cNvPr id="38" name="Rectangle 37">
            <a:extLst>
              <a:ext uri="{FF2B5EF4-FFF2-40B4-BE49-F238E27FC236}">
                <a16:creationId xmlns:a16="http://schemas.microsoft.com/office/drawing/2014/main" id="{759D72AC-CCB4-4E45-B106-AE1D384D56AF}"/>
              </a:ext>
            </a:extLst>
          </p:cNvPr>
          <p:cNvSpPr/>
          <p:nvPr/>
        </p:nvSpPr>
        <p:spPr>
          <a:xfrm flipH="1">
            <a:off x="0" y="0"/>
            <a:ext cx="440298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4" name="Picture 3">
            <a:extLst>
              <a:ext uri="{FF2B5EF4-FFF2-40B4-BE49-F238E27FC236}">
                <a16:creationId xmlns:a16="http://schemas.microsoft.com/office/drawing/2014/main" id="{3494914B-C414-4967-B436-117F9E021B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9781" y="1140403"/>
            <a:ext cx="5486400" cy="4330931"/>
          </a:xfrm>
          <a:prstGeom prst="rect">
            <a:avLst/>
          </a:prstGeom>
        </p:spPr>
      </p:pic>
      <p:sp>
        <p:nvSpPr>
          <p:cNvPr id="9" name="Rectangle 8">
            <a:extLst>
              <a:ext uri="{FF2B5EF4-FFF2-40B4-BE49-F238E27FC236}">
                <a16:creationId xmlns:a16="http://schemas.microsoft.com/office/drawing/2014/main" id="{19CAFF03-8818-4D87-B380-B581EEFE9CBF}"/>
              </a:ext>
            </a:extLst>
          </p:cNvPr>
          <p:cNvSpPr/>
          <p:nvPr/>
        </p:nvSpPr>
        <p:spPr>
          <a:xfrm>
            <a:off x="834043" y="0"/>
            <a:ext cx="99682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0" tIns="1371600" rIns="2560320" bIns="180000" rtlCol="0" anchor="t"/>
          <a:lstStyle/>
          <a:p>
            <a:pPr>
              <a:defRPr/>
            </a:pPr>
            <a:endParaRPr lang="en-US" sz="3600">
              <a:solidFill>
                <a:schemeClr val="tx1"/>
              </a:solidFill>
            </a:endParaRPr>
          </a:p>
        </p:txBody>
      </p:sp>
      <p:sp>
        <p:nvSpPr>
          <p:cNvPr id="20" name="Rectangle 19">
            <a:extLst>
              <a:ext uri="{FF2B5EF4-FFF2-40B4-BE49-F238E27FC236}">
                <a16:creationId xmlns:a16="http://schemas.microsoft.com/office/drawing/2014/main" id="{B5A77172-73B4-44F7-99C8-3C204306B2FD}"/>
              </a:ext>
            </a:extLst>
          </p:cNvPr>
          <p:cNvSpPr/>
          <p:nvPr/>
        </p:nvSpPr>
        <p:spPr>
          <a:xfrm>
            <a:off x="6524863" y="481704"/>
            <a:ext cx="3952326" cy="95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buFont typeface="Arial" panose="020B0604020202020204" pitchFamily="34" charset="0"/>
              <a:buChar char="•"/>
            </a:pPr>
            <a:r>
              <a:rPr lang="en-US" sz="1400" dirty="0">
                <a:solidFill>
                  <a:schemeClr val="tx1"/>
                </a:solidFill>
              </a:rPr>
              <a:t>Parking and wayfinding</a:t>
            </a:r>
            <a:endParaRPr lang="en-US" sz="2000" dirty="0">
              <a:solidFill>
                <a:schemeClr val="tx1"/>
              </a:solidFill>
            </a:endParaRPr>
          </a:p>
          <a:p>
            <a:pPr marL="285750" indent="-285750">
              <a:buFont typeface="Arial" panose="020B0604020202020204" pitchFamily="34" charset="0"/>
              <a:buChar char="•"/>
            </a:pPr>
            <a:r>
              <a:rPr lang="en-US" sz="1400" dirty="0">
                <a:solidFill>
                  <a:schemeClr val="tx1"/>
                </a:solidFill>
              </a:rPr>
              <a:t>Bike lane and scooters</a:t>
            </a:r>
          </a:p>
          <a:p>
            <a:pPr marL="285750" indent="-285750">
              <a:buFont typeface="Arial" panose="020B0604020202020204" pitchFamily="34" charset="0"/>
              <a:buChar char="•"/>
            </a:pPr>
            <a:r>
              <a:rPr lang="en-US" sz="1400" dirty="0">
                <a:solidFill>
                  <a:schemeClr val="tx1"/>
                </a:solidFill>
              </a:rPr>
              <a:t>Traffic light backplates</a:t>
            </a:r>
          </a:p>
          <a:p>
            <a:pPr marL="285750" indent="-285750">
              <a:buFont typeface="Arial" panose="020B0604020202020204" pitchFamily="34" charset="0"/>
              <a:buChar char="•"/>
            </a:pPr>
            <a:r>
              <a:rPr lang="en-US" sz="1400" dirty="0">
                <a:solidFill>
                  <a:schemeClr val="tx1"/>
                </a:solidFill>
              </a:rPr>
              <a:t>Anti-graffiti</a:t>
            </a:r>
          </a:p>
        </p:txBody>
      </p:sp>
      <p:sp>
        <p:nvSpPr>
          <p:cNvPr id="21" name="Rectangle 20">
            <a:extLst>
              <a:ext uri="{FF2B5EF4-FFF2-40B4-BE49-F238E27FC236}">
                <a16:creationId xmlns:a16="http://schemas.microsoft.com/office/drawing/2014/main" id="{7E0017DF-69D3-4582-8026-596C28F6E9C3}"/>
              </a:ext>
            </a:extLst>
          </p:cNvPr>
          <p:cNvSpPr/>
          <p:nvPr/>
        </p:nvSpPr>
        <p:spPr>
          <a:xfrm>
            <a:off x="7671067" y="1761096"/>
            <a:ext cx="3952326" cy="95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buFont typeface="Arial" panose="020B0604020202020204" pitchFamily="34" charset="0"/>
              <a:buChar char="•"/>
            </a:pPr>
            <a:r>
              <a:rPr lang="en-US" sz="1400">
                <a:solidFill>
                  <a:schemeClr val="tx1"/>
                </a:solidFill>
              </a:rPr>
              <a:t>Delineators between bicycle/scooter lanes and vehicle lanes</a:t>
            </a:r>
          </a:p>
          <a:p>
            <a:pPr marL="285750" indent="-285750">
              <a:buFont typeface="Arial" panose="020B0604020202020204" pitchFamily="34" charset="0"/>
              <a:buChar char="•"/>
            </a:pPr>
            <a:r>
              <a:rPr lang="en-US" sz="1400">
                <a:solidFill>
                  <a:schemeClr val="tx1"/>
                </a:solidFill>
              </a:rPr>
              <a:t>Sheeting for traffic cones and barrels</a:t>
            </a:r>
          </a:p>
          <a:p>
            <a:pPr marL="285750" indent="-285750">
              <a:buFont typeface="Arial" panose="020B0604020202020204" pitchFamily="34" charset="0"/>
              <a:buChar char="•"/>
            </a:pPr>
            <a:r>
              <a:rPr lang="en-US" sz="1400">
                <a:solidFill>
                  <a:schemeClr val="tx1"/>
                </a:solidFill>
              </a:rPr>
              <a:t>Bollard sheeting</a:t>
            </a:r>
          </a:p>
        </p:txBody>
      </p:sp>
      <p:sp>
        <p:nvSpPr>
          <p:cNvPr id="22" name="Rectangle 21">
            <a:extLst>
              <a:ext uri="{FF2B5EF4-FFF2-40B4-BE49-F238E27FC236}">
                <a16:creationId xmlns:a16="http://schemas.microsoft.com/office/drawing/2014/main" id="{8E3AD2E0-26E4-4FD0-8CDE-C4EB68D8B274}"/>
              </a:ext>
            </a:extLst>
          </p:cNvPr>
          <p:cNvSpPr/>
          <p:nvPr/>
        </p:nvSpPr>
        <p:spPr>
          <a:xfrm>
            <a:off x="8877128" y="2956013"/>
            <a:ext cx="3314872" cy="111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buFont typeface="Arial" panose="020B0604020202020204" pitchFamily="34" charset="0"/>
              <a:buChar char="•"/>
            </a:pPr>
            <a:r>
              <a:rPr lang="en-US" sz="1400" dirty="0">
                <a:solidFill>
                  <a:schemeClr val="tx1"/>
                </a:solidFill>
              </a:rPr>
              <a:t>Symbols and legends</a:t>
            </a:r>
          </a:p>
          <a:p>
            <a:pPr marL="285750" indent="-285750">
              <a:buFont typeface="Arial" panose="020B0604020202020204" pitchFamily="34" charset="0"/>
              <a:buChar char="•"/>
            </a:pPr>
            <a:r>
              <a:rPr lang="en-US" sz="1400" dirty="0">
                <a:solidFill>
                  <a:schemeClr val="tx1"/>
                </a:solidFill>
              </a:rPr>
              <a:t>Intersection markings</a:t>
            </a:r>
          </a:p>
          <a:p>
            <a:pPr marL="285750" indent="-285750">
              <a:buFont typeface="Arial" panose="020B0604020202020204" pitchFamily="34" charset="0"/>
              <a:buChar char="•"/>
            </a:pPr>
            <a:r>
              <a:rPr lang="en-US" sz="1400" dirty="0">
                <a:solidFill>
                  <a:schemeClr val="tx1"/>
                </a:solidFill>
              </a:rPr>
              <a:t>Raised pavement markers</a:t>
            </a:r>
          </a:p>
          <a:p>
            <a:pPr marL="285750" indent="-285750">
              <a:buFont typeface="Arial" panose="020B0604020202020204" pitchFamily="34" charset="0"/>
              <a:buChar char="•"/>
            </a:pPr>
            <a:r>
              <a:rPr lang="en-US" sz="1400" dirty="0">
                <a:solidFill>
                  <a:schemeClr val="tx1"/>
                </a:solidFill>
              </a:rPr>
              <a:t>Bike lanes</a:t>
            </a:r>
          </a:p>
          <a:p>
            <a:pPr marL="285750" indent="-285750">
              <a:buFont typeface="Arial" panose="020B0604020202020204" pitchFamily="34" charset="0"/>
              <a:buChar char="•"/>
            </a:pPr>
            <a:r>
              <a:rPr lang="en-US" sz="1400" dirty="0">
                <a:solidFill>
                  <a:schemeClr val="tx1"/>
                </a:solidFill>
              </a:rPr>
              <a:t>Parking for multi-modal transportation</a:t>
            </a:r>
          </a:p>
        </p:txBody>
      </p:sp>
      <p:sp>
        <p:nvSpPr>
          <p:cNvPr id="23" name="Rectangle 22">
            <a:extLst>
              <a:ext uri="{FF2B5EF4-FFF2-40B4-BE49-F238E27FC236}">
                <a16:creationId xmlns:a16="http://schemas.microsoft.com/office/drawing/2014/main" id="{B360FD57-1F92-4B67-94BA-98BF58FB74E5}"/>
              </a:ext>
            </a:extLst>
          </p:cNvPr>
          <p:cNvSpPr/>
          <p:nvPr/>
        </p:nvSpPr>
        <p:spPr>
          <a:xfrm>
            <a:off x="7854663" y="4370271"/>
            <a:ext cx="3952326" cy="95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buFont typeface="Arial" panose="020B0604020202020204" pitchFamily="34" charset="0"/>
              <a:buChar char="•"/>
            </a:pPr>
            <a:r>
              <a:rPr lang="en-US" sz="1400">
                <a:solidFill>
                  <a:schemeClr val="tx1"/>
                </a:solidFill>
              </a:rPr>
              <a:t>Bicycles</a:t>
            </a:r>
          </a:p>
          <a:p>
            <a:pPr marL="285750" indent="-285750">
              <a:buFont typeface="Arial" panose="020B0604020202020204" pitchFamily="34" charset="0"/>
              <a:buChar char="•"/>
            </a:pPr>
            <a:r>
              <a:rPr lang="en-US" sz="1400">
                <a:solidFill>
                  <a:schemeClr val="tx1"/>
                </a:solidFill>
              </a:rPr>
              <a:t>Scooters</a:t>
            </a:r>
          </a:p>
          <a:p>
            <a:pPr marL="285750" indent="-285750">
              <a:buFont typeface="Arial" panose="020B0604020202020204" pitchFamily="34" charset="0"/>
              <a:buChar char="•"/>
            </a:pPr>
            <a:r>
              <a:rPr lang="en-US" sz="1400">
                <a:solidFill>
                  <a:schemeClr val="tx1"/>
                </a:solidFill>
              </a:rPr>
              <a:t>School buses</a:t>
            </a:r>
          </a:p>
          <a:p>
            <a:pPr marL="285750" indent="-285750">
              <a:buFont typeface="Arial" panose="020B0604020202020204" pitchFamily="34" charset="0"/>
              <a:buChar char="•"/>
            </a:pPr>
            <a:r>
              <a:rPr lang="en-US" sz="1400">
                <a:solidFill>
                  <a:schemeClr val="tx1"/>
                </a:solidFill>
              </a:rPr>
              <a:t>Delivery vehicles and other small trucks</a:t>
            </a:r>
          </a:p>
          <a:p>
            <a:pPr marL="285750" indent="-285750">
              <a:buFont typeface="Arial" panose="020B0604020202020204" pitchFamily="34" charset="0"/>
              <a:buChar char="•"/>
            </a:pPr>
            <a:r>
              <a:rPr lang="en-US" sz="1400">
                <a:solidFill>
                  <a:schemeClr val="tx1"/>
                </a:solidFill>
              </a:rPr>
              <a:t>Public works vehicles</a:t>
            </a:r>
          </a:p>
        </p:txBody>
      </p:sp>
      <p:sp>
        <p:nvSpPr>
          <p:cNvPr id="24" name="Rectangle 23">
            <a:extLst>
              <a:ext uri="{FF2B5EF4-FFF2-40B4-BE49-F238E27FC236}">
                <a16:creationId xmlns:a16="http://schemas.microsoft.com/office/drawing/2014/main" id="{B28F0766-A2DA-4A55-AEE1-580DD7F5DDCB}"/>
              </a:ext>
            </a:extLst>
          </p:cNvPr>
          <p:cNvSpPr/>
          <p:nvPr/>
        </p:nvSpPr>
        <p:spPr>
          <a:xfrm>
            <a:off x="6406815" y="5834381"/>
            <a:ext cx="3952326" cy="444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buFont typeface="Arial" panose="020B0604020202020204" pitchFamily="34" charset="0"/>
              <a:buChar char="•"/>
            </a:pPr>
            <a:r>
              <a:rPr lang="en-US" sz="1400" dirty="0">
                <a:solidFill>
                  <a:schemeClr val="tx1"/>
                </a:solidFill>
              </a:rPr>
              <a:t>Intersection Analysis</a:t>
            </a:r>
          </a:p>
          <a:p>
            <a:pPr marL="285750" indent="-285750">
              <a:buFont typeface="Arial" panose="020B0604020202020204" pitchFamily="34" charset="0"/>
              <a:buChar char="•"/>
            </a:pPr>
            <a:r>
              <a:rPr lang="en-US" sz="1400" dirty="0">
                <a:solidFill>
                  <a:schemeClr val="tx1"/>
                </a:solidFill>
              </a:rPr>
              <a:t>Roadway Assets</a:t>
            </a:r>
          </a:p>
        </p:txBody>
      </p:sp>
      <p:sp>
        <p:nvSpPr>
          <p:cNvPr id="29" name="Title 16">
            <a:extLst>
              <a:ext uri="{FF2B5EF4-FFF2-40B4-BE49-F238E27FC236}">
                <a16:creationId xmlns:a16="http://schemas.microsoft.com/office/drawing/2014/main" id="{5B53728F-6DED-4912-807E-E07DB3CC2368}"/>
              </a:ext>
            </a:extLst>
          </p:cNvPr>
          <p:cNvSpPr txBox="1">
            <a:spLocks/>
          </p:cNvSpPr>
          <p:nvPr/>
        </p:nvSpPr>
        <p:spPr>
          <a:xfrm>
            <a:off x="379412" y="380999"/>
            <a:ext cx="4205288" cy="2401111"/>
          </a:xfrm>
          <a:prstGeom prst="rect">
            <a:avLst/>
          </a:prstGeom>
        </p:spPr>
        <p:txBody>
          <a:bodyPr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0"/>
              </a:spcAft>
            </a:pPr>
            <a:r>
              <a:rPr lang="en-US" sz="4800">
                <a:solidFill>
                  <a:schemeClr val="bg1"/>
                </a:solidFill>
              </a:rPr>
              <a:t>Urban Safety Solutions</a:t>
            </a:r>
          </a:p>
        </p:txBody>
      </p:sp>
      <p:pic>
        <p:nvPicPr>
          <p:cNvPr id="33" name="Picture 32">
            <a:extLst>
              <a:ext uri="{FF2B5EF4-FFF2-40B4-BE49-F238E27FC236}">
                <a16:creationId xmlns:a16="http://schemas.microsoft.com/office/drawing/2014/main" id="{AC020C69-BF8C-4EB5-9A4D-9D293BEB16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79157" y="2954739"/>
            <a:ext cx="1097280" cy="1097280"/>
          </a:xfrm>
          <a:prstGeom prst="ellipse">
            <a:avLst/>
          </a:prstGeom>
        </p:spPr>
      </p:pic>
      <p:pic>
        <p:nvPicPr>
          <p:cNvPr id="35" name="Picture 34">
            <a:extLst>
              <a:ext uri="{FF2B5EF4-FFF2-40B4-BE49-F238E27FC236}">
                <a16:creationId xmlns:a16="http://schemas.microsoft.com/office/drawing/2014/main" id="{9BE55D0C-8D08-4038-9333-62358BCBBAD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40035" y="408450"/>
            <a:ext cx="1097280" cy="1097280"/>
          </a:xfrm>
          <a:prstGeom prst="ellipse">
            <a:avLst/>
          </a:prstGeom>
        </p:spPr>
      </p:pic>
      <p:pic>
        <p:nvPicPr>
          <p:cNvPr id="37" name="Picture 36">
            <a:extLst>
              <a:ext uri="{FF2B5EF4-FFF2-40B4-BE49-F238E27FC236}">
                <a16:creationId xmlns:a16="http://schemas.microsoft.com/office/drawing/2014/main" id="{FE2B61EE-51B0-407E-8F14-30A901B70D5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450677" y="4308868"/>
            <a:ext cx="1097280" cy="1097280"/>
          </a:xfrm>
          <a:prstGeom prst="ellipse">
            <a:avLst/>
          </a:prstGeom>
        </p:spPr>
      </p:pic>
    </p:spTree>
    <p:extLst>
      <p:ext uri="{BB962C8B-B14F-4D97-AF65-F5344CB8AC3E}">
        <p14:creationId xmlns:p14="http://schemas.microsoft.com/office/powerpoint/2010/main" val="131789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11E99D-715D-46ED-A434-2F8F9DE9BB90}"/>
              </a:ext>
            </a:extLst>
          </p:cNvPr>
          <p:cNvSpPr/>
          <p:nvPr/>
        </p:nvSpPr>
        <p:spPr>
          <a:xfrm>
            <a:off x="0" y="1401948"/>
            <a:ext cx="12191999" cy="320020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5" name="Title 16">
            <a:extLst>
              <a:ext uri="{FF2B5EF4-FFF2-40B4-BE49-F238E27FC236}">
                <a16:creationId xmlns:a16="http://schemas.microsoft.com/office/drawing/2014/main" id="{06670868-843C-4CED-B4C3-32EEA279CB50}"/>
              </a:ext>
            </a:extLst>
          </p:cNvPr>
          <p:cNvSpPr txBox="1">
            <a:spLocks/>
          </p:cNvSpPr>
          <p:nvPr/>
        </p:nvSpPr>
        <p:spPr>
          <a:xfrm>
            <a:off x="379412" y="380999"/>
            <a:ext cx="11328679" cy="721469"/>
          </a:xfrm>
          <a:prstGeom prst="rect">
            <a:avLst/>
          </a:prstGeom>
        </p:spPr>
        <p:txBody>
          <a:bodyPr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3M Circular TT Bold"/>
                <a:ea typeface="+mj-ea"/>
                <a:cs typeface="+mj-cs"/>
              </a:rPr>
              <a:t>3M’s Mission on Increasing Safety on Roadways</a:t>
            </a:r>
            <a:endParaRPr kumimoji="0" lang="en-US" b="0" i="0" u="none" strike="noStrike" kern="1200" cap="none" spc="0" normalizeH="0" baseline="0" noProof="0">
              <a:ln>
                <a:noFill/>
              </a:ln>
              <a:solidFill>
                <a:prstClr val="black"/>
              </a:solidFill>
              <a:effectLst/>
              <a:uLnTx/>
              <a:uFillTx/>
              <a:latin typeface="3M Circular TT Bold"/>
              <a:ea typeface="+mj-ea"/>
              <a:cs typeface="+mj-cs"/>
            </a:endParaRPr>
          </a:p>
        </p:txBody>
      </p:sp>
      <p:grpSp>
        <p:nvGrpSpPr>
          <p:cNvPr id="17" name="Group 16">
            <a:extLst>
              <a:ext uri="{FF2B5EF4-FFF2-40B4-BE49-F238E27FC236}">
                <a16:creationId xmlns:a16="http://schemas.microsoft.com/office/drawing/2014/main" id="{81CBBF70-E635-4C47-8D8F-0E605C03ABB6}"/>
              </a:ext>
            </a:extLst>
          </p:cNvPr>
          <p:cNvGrpSpPr/>
          <p:nvPr/>
        </p:nvGrpSpPr>
        <p:grpSpPr>
          <a:xfrm>
            <a:off x="211273" y="1655683"/>
            <a:ext cx="2103120" cy="2751458"/>
            <a:chOff x="431163" y="1391946"/>
            <a:chExt cx="2103120" cy="2751458"/>
          </a:xfrm>
        </p:grpSpPr>
        <p:sp>
          <p:nvSpPr>
            <p:cNvPr id="6" name="Oval 5">
              <a:extLst>
                <a:ext uri="{FF2B5EF4-FFF2-40B4-BE49-F238E27FC236}">
                  <a16:creationId xmlns:a16="http://schemas.microsoft.com/office/drawing/2014/main" id="{F9D2CAE7-8ED2-4239-92AC-E87838FCFC2B}"/>
                </a:ext>
              </a:extLst>
            </p:cNvPr>
            <p:cNvSpPr/>
            <p:nvPr/>
          </p:nvSpPr>
          <p:spPr>
            <a:xfrm>
              <a:off x="431163" y="1391946"/>
              <a:ext cx="2103120" cy="210312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1" name="TextBox 10">
              <a:extLst>
                <a:ext uri="{FF2B5EF4-FFF2-40B4-BE49-F238E27FC236}">
                  <a16:creationId xmlns:a16="http://schemas.microsoft.com/office/drawing/2014/main" id="{CD0C9C08-DB05-44D6-A40F-019CDD8295EE}"/>
                </a:ext>
              </a:extLst>
            </p:cNvPr>
            <p:cNvSpPr txBox="1"/>
            <p:nvPr/>
          </p:nvSpPr>
          <p:spPr>
            <a:xfrm>
              <a:off x="431163" y="3650961"/>
              <a:ext cx="2103120" cy="492443"/>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ok"/>
                  <a:ea typeface="+mn-ea"/>
                  <a:cs typeface="+mn-cs"/>
                </a:rPr>
                <a:t>Action to halve road fatalities</a:t>
              </a:r>
            </a:p>
          </p:txBody>
        </p:sp>
      </p:grpSp>
      <p:grpSp>
        <p:nvGrpSpPr>
          <p:cNvPr id="21" name="Group 20">
            <a:extLst>
              <a:ext uri="{FF2B5EF4-FFF2-40B4-BE49-F238E27FC236}">
                <a16:creationId xmlns:a16="http://schemas.microsoft.com/office/drawing/2014/main" id="{902AEB58-D932-43C7-945C-85A863C85540}"/>
              </a:ext>
            </a:extLst>
          </p:cNvPr>
          <p:cNvGrpSpPr/>
          <p:nvPr/>
        </p:nvGrpSpPr>
        <p:grpSpPr>
          <a:xfrm>
            <a:off x="9877607" y="1655683"/>
            <a:ext cx="2103120" cy="2751458"/>
            <a:chOff x="2713587" y="1391946"/>
            <a:chExt cx="2103120" cy="2751458"/>
          </a:xfrm>
        </p:grpSpPr>
        <p:sp>
          <p:nvSpPr>
            <p:cNvPr id="7" name="Oval 6">
              <a:extLst>
                <a:ext uri="{FF2B5EF4-FFF2-40B4-BE49-F238E27FC236}">
                  <a16:creationId xmlns:a16="http://schemas.microsoft.com/office/drawing/2014/main" id="{9D2FC470-231D-45AE-89BA-9EE503A0CDF5}"/>
                </a:ext>
              </a:extLst>
            </p:cNvPr>
            <p:cNvSpPr/>
            <p:nvPr/>
          </p:nvSpPr>
          <p:spPr>
            <a:xfrm>
              <a:off x="2713587" y="1391946"/>
              <a:ext cx="2103120" cy="210312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2" name="TextBox 11">
              <a:extLst>
                <a:ext uri="{FF2B5EF4-FFF2-40B4-BE49-F238E27FC236}">
                  <a16:creationId xmlns:a16="http://schemas.microsoft.com/office/drawing/2014/main" id="{820D3E9F-755C-416C-9BBD-D599544B3B28}"/>
                </a:ext>
              </a:extLst>
            </p:cNvPr>
            <p:cNvSpPr txBox="1"/>
            <p:nvPr/>
          </p:nvSpPr>
          <p:spPr>
            <a:xfrm>
              <a:off x="2713587" y="3650961"/>
              <a:ext cx="2103120" cy="492443"/>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ok"/>
                  <a:ea typeface="+mn-ea"/>
                  <a:cs typeface="+mn-cs"/>
                </a:rPr>
                <a:t>National Complete Streets Coalition</a:t>
              </a:r>
            </a:p>
          </p:txBody>
        </p:sp>
      </p:grpSp>
      <p:grpSp>
        <p:nvGrpSpPr>
          <p:cNvPr id="20" name="Group 19">
            <a:extLst>
              <a:ext uri="{FF2B5EF4-FFF2-40B4-BE49-F238E27FC236}">
                <a16:creationId xmlns:a16="http://schemas.microsoft.com/office/drawing/2014/main" id="{065BA6AE-6278-4487-BD1E-F4136F12D2EF}"/>
              </a:ext>
            </a:extLst>
          </p:cNvPr>
          <p:cNvGrpSpPr/>
          <p:nvPr/>
        </p:nvGrpSpPr>
        <p:grpSpPr>
          <a:xfrm>
            <a:off x="5044441" y="1655683"/>
            <a:ext cx="2103120" cy="2751458"/>
            <a:chOff x="4996011" y="1391946"/>
            <a:chExt cx="2103120" cy="2751458"/>
          </a:xfrm>
        </p:grpSpPr>
        <p:sp>
          <p:nvSpPr>
            <p:cNvPr id="8" name="Oval 7">
              <a:extLst>
                <a:ext uri="{FF2B5EF4-FFF2-40B4-BE49-F238E27FC236}">
                  <a16:creationId xmlns:a16="http://schemas.microsoft.com/office/drawing/2014/main" id="{F3449062-51AB-411B-82D3-9C649E312EBD}"/>
                </a:ext>
              </a:extLst>
            </p:cNvPr>
            <p:cNvSpPr/>
            <p:nvPr/>
          </p:nvSpPr>
          <p:spPr>
            <a:xfrm>
              <a:off x="4996011" y="1391946"/>
              <a:ext cx="2103120" cy="210312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3" name="TextBox 12">
              <a:extLst>
                <a:ext uri="{FF2B5EF4-FFF2-40B4-BE49-F238E27FC236}">
                  <a16:creationId xmlns:a16="http://schemas.microsoft.com/office/drawing/2014/main" id="{DD2BCBF0-EFD0-4733-A0EE-3B1B68E8671A}"/>
                </a:ext>
              </a:extLst>
            </p:cNvPr>
            <p:cNvSpPr txBox="1"/>
            <p:nvPr/>
          </p:nvSpPr>
          <p:spPr>
            <a:xfrm>
              <a:off x="4996011" y="3650961"/>
              <a:ext cx="2103120" cy="492443"/>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ok"/>
                  <a:ea typeface="+mn-ea"/>
                  <a:cs typeface="+mn-cs"/>
                </a:rPr>
                <a:t>ROSS Center for Sustainable Cities</a:t>
              </a:r>
            </a:p>
          </p:txBody>
        </p:sp>
      </p:grpSp>
      <p:grpSp>
        <p:nvGrpSpPr>
          <p:cNvPr id="19" name="Group 18">
            <a:extLst>
              <a:ext uri="{FF2B5EF4-FFF2-40B4-BE49-F238E27FC236}">
                <a16:creationId xmlns:a16="http://schemas.microsoft.com/office/drawing/2014/main" id="{E2EDDF97-D857-4715-95CE-163F1E68DA89}"/>
              </a:ext>
            </a:extLst>
          </p:cNvPr>
          <p:cNvGrpSpPr/>
          <p:nvPr/>
        </p:nvGrpSpPr>
        <p:grpSpPr>
          <a:xfrm>
            <a:off x="7461025" y="1655683"/>
            <a:ext cx="2103120" cy="2751458"/>
            <a:chOff x="7330187" y="1391946"/>
            <a:chExt cx="2103120" cy="2751458"/>
          </a:xfrm>
        </p:grpSpPr>
        <p:sp>
          <p:nvSpPr>
            <p:cNvPr id="9" name="Oval 8">
              <a:extLst>
                <a:ext uri="{FF2B5EF4-FFF2-40B4-BE49-F238E27FC236}">
                  <a16:creationId xmlns:a16="http://schemas.microsoft.com/office/drawing/2014/main" id="{91E4EF3D-42D6-4EE8-933C-4B6641D7CC24}"/>
                </a:ext>
              </a:extLst>
            </p:cNvPr>
            <p:cNvSpPr/>
            <p:nvPr/>
          </p:nvSpPr>
          <p:spPr>
            <a:xfrm>
              <a:off x="7330187" y="1391946"/>
              <a:ext cx="2103120" cy="210312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4" name="TextBox 13">
              <a:extLst>
                <a:ext uri="{FF2B5EF4-FFF2-40B4-BE49-F238E27FC236}">
                  <a16:creationId xmlns:a16="http://schemas.microsoft.com/office/drawing/2014/main" id="{04122F54-E376-44CB-894E-3FEC387A8F7B}"/>
                </a:ext>
              </a:extLst>
            </p:cNvPr>
            <p:cNvSpPr txBox="1"/>
            <p:nvPr/>
          </p:nvSpPr>
          <p:spPr>
            <a:xfrm>
              <a:off x="7330187" y="3650961"/>
              <a:ext cx="2103120" cy="492443"/>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ok"/>
                  <a:ea typeface="+mn-ea"/>
                  <a:cs typeface="+mn-cs"/>
                </a:rPr>
                <a:t>Support TZD Virtual Pledge Wall</a:t>
              </a:r>
            </a:p>
          </p:txBody>
        </p:sp>
      </p:grpSp>
      <p:grpSp>
        <p:nvGrpSpPr>
          <p:cNvPr id="18" name="Group 17">
            <a:extLst>
              <a:ext uri="{FF2B5EF4-FFF2-40B4-BE49-F238E27FC236}">
                <a16:creationId xmlns:a16="http://schemas.microsoft.com/office/drawing/2014/main" id="{F77EC310-949A-40FF-8B17-2ACECDF0840E}"/>
              </a:ext>
            </a:extLst>
          </p:cNvPr>
          <p:cNvGrpSpPr/>
          <p:nvPr/>
        </p:nvGrpSpPr>
        <p:grpSpPr>
          <a:xfrm>
            <a:off x="2627857" y="1655683"/>
            <a:ext cx="2103120" cy="2751458"/>
            <a:chOff x="9612612" y="1391946"/>
            <a:chExt cx="2103120" cy="2751458"/>
          </a:xfrm>
        </p:grpSpPr>
        <p:sp>
          <p:nvSpPr>
            <p:cNvPr id="10" name="Oval 9">
              <a:extLst>
                <a:ext uri="{FF2B5EF4-FFF2-40B4-BE49-F238E27FC236}">
                  <a16:creationId xmlns:a16="http://schemas.microsoft.com/office/drawing/2014/main" id="{C007C6CA-FD46-4FE6-B5C4-6618B3B9E14F}"/>
                </a:ext>
              </a:extLst>
            </p:cNvPr>
            <p:cNvSpPr/>
            <p:nvPr/>
          </p:nvSpPr>
          <p:spPr>
            <a:xfrm>
              <a:off x="9612612" y="1391946"/>
              <a:ext cx="2103120" cy="210312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5" name="TextBox 14">
              <a:extLst>
                <a:ext uri="{FF2B5EF4-FFF2-40B4-BE49-F238E27FC236}">
                  <a16:creationId xmlns:a16="http://schemas.microsoft.com/office/drawing/2014/main" id="{B1F61200-98F7-4311-9093-3DF431FEDBA0}"/>
                </a:ext>
              </a:extLst>
            </p:cNvPr>
            <p:cNvSpPr txBox="1"/>
            <p:nvPr/>
          </p:nvSpPr>
          <p:spPr>
            <a:xfrm>
              <a:off x="9612612" y="3650961"/>
              <a:ext cx="2103120" cy="492443"/>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ok"/>
                  <a:ea typeface="+mn-ea"/>
                  <a:cs typeface="+mn-cs"/>
                </a:rPr>
                <a:t>Road Safety Trust Fund Founding Partner</a:t>
              </a:r>
            </a:p>
          </p:txBody>
        </p:sp>
      </p:grpSp>
      <p:sp>
        <p:nvSpPr>
          <p:cNvPr id="22" name="Rectangle 21">
            <a:extLst>
              <a:ext uri="{FF2B5EF4-FFF2-40B4-BE49-F238E27FC236}">
                <a16:creationId xmlns:a16="http://schemas.microsoft.com/office/drawing/2014/main" id="{92E68EF0-4DAC-464D-A685-4E10A791563A}"/>
              </a:ext>
            </a:extLst>
          </p:cNvPr>
          <p:cNvSpPr/>
          <p:nvPr/>
        </p:nvSpPr>
        <p:spPr>
          <a:xfrm>
            <a:off x="1351278" y="5102109"/>
            <a:ext cx="9672322" cy="707886"/>
          </a:xfrm>
          <a:prstGeom prst="rect">
            <a:avLst/>
          </a:prstGeom>
        </p:spPr>
        <p:txBody>
          <a:bodyPr wrap="square">
            <a:spAutoFit/>
          </a:bodyPr>
          <a:lstStyle/>
          <a:p>
            <a:pPr marL="0" marR="0" lvl="0" indent="0" algn="ctr" defTabSz="914400" rtl="0" eaLnBrk="0" fontAlgn="base" latinLnBrk="0" hangingPunct="0">
              <a:spcBef>
                <a:spcPct val="0"/>
              </a:spcBef>
              <a:spcAft>
                <a:spcPct val="0"/>
              </a:spcAft>
              <a:buClrTx/>
              <a:buSzTx/>
              <a:buFontTx/>
              <a:buNone/>
              <a:tabLst/>
              <a:defRPr/>
            </a:pPr>
            <a:r>
              <a:rPr kumimoji="0" lang="en-US" sz="2000" i="0" u="none" strike="noStrike" kern="1200" cap="none" spc="0" normalizeH="0" baseline="0" noProof="0">
                <a:ln>
                  <a:noFill/>
                </a:ln>
                <a:solidFill>
                  <a:prstClr val="black"/>
                </a:solidFill>
                <a:effectLst/>
                <a:uLnTx/>
                <a:uFillTx/>
                <a:latin typeface="+mn-lt"/>
                <a:ea typeface="+mn-ea"/>
                <a:cs typeface="+mn-cs"/>
              </a:rPr>
              <a:t>By working with leading global organizations, 3M’s mission is to improve road safety and realize zero fatalities through the deployment of advanced technologies</a:t>
            </a:r>
          </a:p>
        </p:txBody>
      </p:sp>
    </p:spTree>
    <p:extLst>
      <p:ext uri="{BB962C8B-B14F-4D97-AF65-F5344CB8AC3E}">
        <p14:creationId xmlns:p14="http://schemas.microsoft.com/office/powerpoint/2010/main" val="4833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C0157-08F3-40EE-A3F3-22722CC2DEB8}"/>
              </a:ext>
            </a:extLst>
          </p:cNvPr>
          <p:cNvPicPr>
            <a:picLocks noChangeAspect="1"/>
          </p:cNvPicPr>
          <p:nvPr/>
        </p:nvPicPr>
        <p:blipFill rotWithShape="1">
          <a:blip r:embed="rId2"/>
          <a:srcRect l="19644"/>
          <a:stretch/>
        </p:blipFill>
        <p:spPr>
          <a:xfrm>
            <a:off x="4064000" y="0"/>
            <a:ext cx="8128000" cy="6858000"/>
          </a:xfrm>
          <a:prstGeom prst="rect">
            <a:avLst/>
          </a:prstGeom>
        </p:spPr>
      </p:pic>
      <p:sp>
        <p:nvSpPr>
          <p:cNvPr id="4" name="Rectangle 3">
            <a:extLst>
              <a:ext uri="{FF2B5EF4-FFF2-40B4-BE49-F238E27FC236}">
                <a16:creationId xmlns:a16="http://schemas.microsoft.com/office/drawing/2014/main" id="{4C207C36-599D-46F3-AB9B-7A567DCCA049}"/>
              </a:ext>
            </a:extLst>
          </p:cNvPr>
          <p:cNvSpPr/>
          <p:nvPr/>
        </p:nvSpPr>
        <p:spPr>
          <a:xfrm>
            <a:off x="-1" y="0"/>
            <a:ext cx="40640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tIns="1371600" rIns="822960" bIns="180000" rtlCol="0" anchor="t"/>
          <a:lstStyle/>
          <a:p>
            <a:pPr lvl="0" eaLnBrk="1" fontAlgn="auto" hangingPunct="1">
              <a:spcBef>
                <a:spcPts val="0"/>
              </a:spcBef>
              <a:spcAft>
                <a:spcPts val="0"/>
              </a:spcAft>
              <a:defRPr/>
            </a:pPr>
            <a:r>
              <a:rPr lang="en-US" sz="3600">
                <a:solidFill>
                  <a:schemeClr val="tx1"/>
                </a:solidFill>
                <a:latin typeface="3M Circular TT Bold"/>
              </a:rPr>
              <a:t>A mission toward Zero</a:t>
            </a:r>
            <a:endParaRPr kumimoji="0" lang="en-US" sz="2800" b="0" i="0" u="none" strike="noStrike" kern="1200" cap="none" spc="0" normalizeH="0" baseline="0" noProof="0">
              <a:ln>
                <a:noFill/>
              </a:ln>
              <a:solidFill>
                <a:schemeClr val="tx1"/>
              </a:solidFill>
              <a:effectLst/>
              <a:uLnTx/>
              <a:uFillTx/>
              <a:latin typeface="3M Circular T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tx1"/>
              </a:solidFill>
              <a:effectLst/>
              <a:uLnTx/>
              <a:uFillTx/>
              <a:latin typeface="3M Circular T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tx1"/>
              </a:solidFill>
              <a:effectLst/>
              <a:uLnTx/>
              <a:uFillTx/>
              <a:latin typeface="3M Circular TT Book"/>
              <a:ea typeface="+mn-ea"/>
              <a:cs typeface="+mn-cs"/>
            </a:endParaRPr>
          </a:p>
          <a:p>
            <a:r>
              <a:rPr lang="en-US" sz="2400">
                <a:solidFill>
                  <a:schemeClr val="tx1"/>
                </a:solidFill>
                <a:cs typeface="3M Circular TT Light" panose="020B0404020101020102" pitchFamily="34" charset="0"/>
              </a:rPr>
              <a:t>Our goal is to help drive roadway deaths to zero using a suite of products that address safety concerns on every facet of the road</a:t>
            </a:r>
          </a:p>
        </p:txBody>
      </p:sp>
      <p:sp>
        <p:nvSpPr>
          <p:cNvPr id="5" name="Rectangle 4">
            <a:extLst>
              <a:ext uri="{FF2B5EF4-FFF2-40B4-BE49-F238E27FC236}">
                <a16:creationId xmlns:a16="http://schemas.microsoft.com/office/drawing/2014/main" id="{0D0CEB60-CECE-47CB-B1E4-4188A18067EC}"/>
              </a:ext>
            </a:extLst>
          </p:cNvPr>
          <p:cNvSpPr/>
          <p:nvPr/>
        </p:nvSpPr>
        <p:spPr>
          <a:xfrm>
            <a:off x="467359" y="3130660"/>
            <a:ext cx="914400" cy="548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93669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EB15-5FF9-4549-B515-E1D90A9287EC}"/>
              </a:ext>
            </a:extLst>
          </p:cNvPr>
          <p:cNvSpPr>
            <a:spLocks noGrp="1"/>
          </p:cNvSpPr>
          <p:nvPr>
            <p:ph type="ctrTitle" idx="4294967295"/>
          </p:nvPr>
        </p:nvSpPr>
        <p:spPr>
          <a:xfrm>
            <a:off x="434051" y="1749044"/>
            <a:ext cx="6278563" cy="1038989"/>
          </a:xfrm>
        </p:spPr>
        <p:txBody>
          <a:bodyPr/>
          <a:lstStyle/>
          <a:p>
            <a:pPr>
              <a:spcAft>
                <a:spcPts val="2400"/>
              </a:spcAft>
            </a:pPr>
            <a:r>
              <a:rPr lang="en-US" sz="6000">
                <a:latin typeface="3M Circular TT Bold"/>
              </a:rPr>
              <a:t>Thank you</a:t>
            </a:r>
            <a:endParaRPr lang="en-US"/>
          </a:p>
        </p:txBody>
      </p:sp>
    </p:spTree>
    <p:extLst>
      <p:ext uri="{BB962C8B-B14F-4D97-AF65-F5344CB8AC3E}">
        <p14:creationId xmlns:p14="http://schemas.microsoft.com/office/powerpoint/2010/main" val="357643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14465-A922-4C4B-85A0-1E30669CFC12}"/>
              </a:ext>
            </a:extLst>
          </p:cNvPr>
          <p:cNvPicPr>
            <a:picLocks noChangeAspect="1"/>
          </p:cNvPicPr>
          <p:nvPr/>
        </p:nvPicPr>
        <p:blipFill rotWithShape="1">
          <a:blip r:embed="rId2"/>
          <a:srcRect l="83" t="14125" r="83" b="141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74AF4A7-A90D-4D1D-8FA8-21B889AE336E}"/>
              </a:ext>
            </a:extLst>
          </p:cNvPr>
          <p:cNvSpPr/>
          <p:nvPr/>
        </p:nvSpPr>
        <p:spPr>
          <a:xfrm>
            <a:off x="0" y="-2"/>
            <a:ext cx="12192000" cy="6858000"/>
          </a:xfrm>
          <a:prstGeom prst="rect">
            <a:avLst/>
          </a:prstGeom>
          <a:solidFill>
            <a:schemeClr val="tx1">
              <a:lumMod val="85000"/>
              <a:lumOff val="1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 name="Rectangle 4">
            <a:extLst>
              <a:ext uri="{FF2B5EF4-FFF2-40B4-BE49-F238E27FC236}">
                <a16:creationId xmlns:a16="http://schemas.microsoft.com/office/drawing/2014/main" id="{B4E87014-E94E-42D8-8E68-451A038747BC}"/>
              </a:ext>
            </a:extLst>
          </p:cNvPr>
          <p:cNvSpPr/>
          <p:nvPr/>
        </p:nvSpPr>
        <p:spPr>
          <a:xfrm>
            <a:off x="1047078" y="1822267"/>
            <a:ext cx="10097844" cy="3213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600">
                <a:solidFill>
                  <a:schemeClr val="bg1"/>
                </a:solidFill>
                <a:effectLst>
                  <a:outerShdw blurRad="50800" dist="38100" dir="5400000" algn="t" rotWithShape="0">
                    <a:prstClr val="black">
                      <a:alpha val="40000"/>
                    </a:prstClr>
                  </a:outerShdw>
                </a:effectLst>
                <a:latin typeface="3M Circular TT Bold"/>
              </a:rPr>
              <a:t>And we have been doing it for a long time.</a:t>
            </a:r>
          </a:p>
        </p:txBody>
      </p:sp>
    </p:spTree>
    <p:extLst>
      <p:ext uri="{BB962C8B-B14F-4D97-AF65-F5344CB8AC3E}">
        <p14:creationId xmlns:p14="http://schemas.microsoft.com/office/powerpoint/2010/main" val="23071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48A9CB-88D1-437D-835E-140DE723CE70}"/>
              </a:ext>
            </a:extLst>
          </p:cNvPr>
          <p:cNvSpPr>
            <a:spLocks noGrp="1"/>
          </p:cNvSpPr>
          <p:nvPr>
            <p:ph type="title"/>
          </p:nvPr>
        </p:nvSpPr>
        <p:spPr/>
        <p:txBody>
          <a:bodyPr/>
          <a:lstStyle/>
          <a:p>
            <a:r>
              <a:rPr lang="en-US"/>
              <a:t>3M Transportation Safety Division History</a:t>
            </a:r>
          </a:p>
        </p:txBody>
      </p:sp>
      <p:pic>
        <p:nvPicPr>
          <p:cNvPr id="56" name="Picture Placeholder 15">
            <a:extLst>
              <a:ext uri="{FF2B5EF4-FFF2-40B4-BE49-F238E27FC236}">
                <a16:creationId xmlns:a16="http://schemas.microsoft.com/office/drawing/2014/main" id="{1549E883-F213-4FAA-8CE7-84988D42323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47301" y="3086042"/>
            <a:ext cx="1097280" cy="696942"/>
          </a:xfrm>
          <a:prstGeom prst="rect">
            <a:avLst/>
          </a:prstGeom>
        </p:spPr>
      </p:pic>
      <p:sp>
        <p:nvSpPr>
          <p:cNvPr id="61" name="TextBox 60">
            <a:extLst>
              <a:ext uri="{FF2B5EF4-FFF2-40B4-BE49-F238E27FC236}">
                <a16:creationId xmlns:a16="http://schemas.microsoft.com/office/drawing/2014/main" id="{EF7CBB3B-87DE-4CA5-B7D2-938DAE89E084}"/>
              </a:ext>
            </a:extLst>
          </p:cNvPr>
          <p:cNvSpPr txBox="1"/>
          <p:nvPr/>
        </p:nvSpPr>
        <p:spPr>
          <a:xfrm>
            <a:off x="447682" y="1262904"/>
            <a:ext cx="578685"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3M Circular TT Book"/>
                <a:ea typeface="+mn-ea"/>
                <a:cs typeface="+mn-cs"/>
              </a:rPr>
              <a:t>1930</a:t>
            </a:r>
          </a:p>
        </p:txBody>
      </p:sp>
      <p:sp>
        <p:nvSpPr>
          <p:cNvPr id="62" name="TextBox 61">
            <a:extLst>
              <a:ext uri="{FF2B5EF4-FFF2-40B4-BE49-F238E27FC236}">
                <a16:creationId xmlns:a16="http://schemas.microsoft.com/office/drawing/2014/main" id="{77559484-7E2F-412C-9547-39AB4A362B1F}"/>
              </a:ext>
            </a:extLst>
          </p:cNvPr>
          <p:cNvSpPr txBox="1"/>
          <p:nvPr/>
        </p:nvSpPr>
        <p:spPr>
          <a:xfrm>
            <a:off x="373034" y="5920324"/>
            <a:ext cx="641201"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3M Circular TT Book"/>
                <a:ea typeface="+mn-ea"/>
                <a:cs typeface="+mn-cs"/>
              </a:rPr>
              <a:t>2020</a:t>
            </a:r>
          </a:p>
        </p:txBody>
      </p:sp>
      <p:pic>
        <p:nvPicPr>
          <p:cNvPr id="64" name="Picture Placeholder 15">
            <a:extLst>
              <a:ext uri="{FF2B5EF4-FFF2-40B4-BE49-F238E27FC236}">
                <a16:creationId xmlns:a16="http://schemas.microsoft.com/office/drawing/2014/main" id="{05AE3202-9160-4361-955D-DF20F52C8E5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62479" y="1504006"/>
            <a:ext cx="1096137" cy="696215"/>
          </a:xfrm>
          <a:prstGeom prst="rect">
            <a:avLst/>
          </a:prstGeom>
        </p:spPr>
      </p:pic>
      <p:pic>
        <p:nvPicPr>
          <p:cNvPr id="65" name="Picture Placeholder 17">
            <a:extLst>
              <a:ext uri="{FF2B5EF4-FFF2-40B4-BE49-F238E27FC236}">
                <a16:creationId xmlns:a16="http://schemas.microsoft.com/office/drawing/2014/main" id="{E73342E6-AF45-44E3-A50C-F0A3564BEBA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511294" y="1504006"/>
            <a:ext cx="1099847" cy="698571"/>
          </a:xfrm>
          <a:prstGeom prst="rect">
            <a:avLst/>
          </a:prstGeom>
        </p:spPr>
      </p:pic>
      <p:pic>
        <p:nvPicPr>
          <p:cNvPr id="66" name="Picture Placeholder 19">
            <a:extLst>
              <a:ext uri="{FF2B5EF4-FFF2-40B4-BE49-F238E27FC236}">
                <a16:creationId xmlns:a16="http://schemas.microsoft.com/office/drawing/2014/main" id="{D2DFA9F7-C1E2-4A00-B2AB-10BD38573EA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663819" y="1504006"/>
            <a:ext cx="1096137" cy="696215"/>
          </a:xfrm>
          <a:prstGeom prst="rect">
            <a:avLst/>
          </a:prstGeom>
        </p:spPr>
      </p:pic>
      <p:pic>
        <p:nvPicPr>
          <p:cNvPr id="67" name="Picture Placeholder 23">
            <a:extLst>
              <a:ext uri="{FF2B5EF4-FFF2-40B4-BE49-F238E27FC236}">
                <a16:creationId xmlns:a16="http://schemas.microsoft.com/office/drawing/2014/main" id="{4755413E-F3BE-4F88-9F80-979E73FF638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812634" y="1504006"/>
            <a:ext cx="1093224" cy="696215"/>
          </a:xfrm>
          <a:prstGeom prst="rect">
            <a:avLst/>
          </a:prstGeom>
        </p:spPr>
      </p:pic>
      <p:grpSp>
        <p:nvGrpSpPr>
          <p:cNvPr id="2" name="Group 1">
            <a:extLst>
              <a:ext uri="{FF2B5EF4-FFF2-40B4-BE49-F238E27FC236}">
                <a16:creationId xmlns:a16="http://schemas.microsoft.com/office/drawing/2014/main" id="{2CE033AF-6821-4F76-B83B-88DF6D657944}"/>
              </a:ext>
            </a:extLst>
          </p:cNvPr>
          <p:cNvGrpSpPr/>
          <p:nvPr/>
        </p:nvGrpSpPr>
        <p:grpSpPr>
          <a:xfrm>
            <a:off x="1026367" y="1206918"/>
            <a:ext cx="9888958" cy="5066523"/>
            <a:chOff x="1026367" y="1206918"/>
            <a:chExt cx="9888958" cy="5066523"/>
          </a:xfrm>
        </p:grpSpPr>
        <p:cxnSp>
          <p:nvCxnSpPr>
            <p:cNvPr id="58" name="Straight Connector 57">
              <a:extLst>
                <a:ext uri="{FF2B5EF4-FFF2-40B4-BE49-F238E27FC236}">
                  <a16:creationId xmlns:a16="http://schemas.microsoft.com/office/drawing/2014/main" id="{0CD45CB7-96BF-43AF-B0C3-BBB56F84A561}"/>
                </a:ext>
              </a:extLst>
            </p:cNvPr>
            <p:cNvCxnSpPr/>
            <p:nvPr/>
          </p:nvCxnSpPr>
          <p:spPr>
            <a:xfrm>
              <a:off x="1125861" y="1206918"/>
              <a:ext cx="0" cy="5066523"/>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F8B1579-D71F-4E47-9D09-EA36E0CDEF32}"/>
                </a:ext>
              </a:extLst>
            </p:cNvPr>
            <p:cNvCxnSpPr/>
            <p:nvPr/>
          </p:nvCxnSpPr>
          <p:spPr>
            <a:xfrm>
              <a:off x="1026367" y="1206918"/>
              <a:ext cx="195943"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CA32DD2-2ECF-44D4-BF23-118CB034AD74}"/>
                </a:ext>
              </a:extLst>
            </p:cNvPr>
            <p:cNvCxnSpPr/>
            <p:nvPr/>
          </p:nvCxnSpPr>
          <p:spPr>
            <a:xfrm>
              <a:off x="1026367" y="6273441"/>
              <a:ext cx="195943"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BAFD441-F19E-4909-888D-E8E66D07AF00}"/>
                </a:ext>
              </a:extLst>
            </p:cNvPr>
            <p:cNvCxnSpPr>
              <a:cxnSpLocks/>
            </p:cNvCxnSpPr>
            <p:nvPr/>
          </p:nvCxnSpPr>
          <p:spPr>
            <a:xfrm>
              <a:off x="1125861" y="1416792"/>
              <a:ext cx="5174455" cy="0"/>
            </a:xfrm>
            <a:prstGeom prst="line">
              <a:avLst/>
            </a:prstGeom>
            <a:ln w="19050">
              <a:solidFill>
                <a:schemeClr val="tx1">
                  <a:lumMod val="65000"/>
                  <a:lumOff val="3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572C468-06E6-417F-8197-31EA1132EE19}"/>
                </a:ext>
              </a:extLst>
            </p:cNvPr>
            <p:cNvCxnSpPr>
              <a:cxnSpLocks/>
            </p:cNvCxnSpPr>
            <p:nvPr/>
          </p:nvCxnSpPr>
          <p:spPr>
            <a:xfrm>
              <a:off x="1124338" y="2939566"/>
              <a:ext cx="7470351" cy="0"/>
            </a:xfrm>
            <a:prstGeom prst="line">
              <a:avLst/>
            </a:prstGeom>
            <a:ln w="19050">
              <a:solidFill>
                <a:schemeClr val="tx1">
                  <a:lumMod val="65000"/>
                  <a:lumOff val="3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BE10DC4-9637-48EA-B547-8A0DB1952415}"/>
                </a:ext>
              </a:extLst>
            </p:cNvPr>
            <p:cNvCxnSpPr>
              <a:cxnSpLocks/>
            </p:cNvCxnSpPr>
            <p:nvPr/>
          </p:nvCxnSpPr>
          <p:spPr>
            <a:xfrm>
              <a:off x="1124338" y="4690481"/>
              <a:ext cx="9790987" cy="0"/>
            </a:xfrm>
            <a:prstGeom prst="line">
              <a:avLst/>
            </a:prstGeom>
            <a:ln w="19050">
              <a:solidFill>
                <a:schemeClr val="tx1">
                  <a:lumMod val="65000"/>
                  <a:lumOff val="35000"/>
                </a:schemeClr>
              </a:solidFill>
              <a:tailEnd type="oval" w="sm" len="sm"/>
            </a:ln>
          </p:spPr>
          <p:style>
            <a:lnRef idx="1">
              <a:schemeClr val="accent1"/>
            </a:lnRef>
            <a:fillRef idx="0">
              <a:schemeClr val="accent1"/>
            </a:fillRef>
            <a:effectRef idx="0">
              <a:schemeClr val="accent1"/>
            </a:effectRef>
            <a:fontRef idx="minor">
              <a:schemeClr val="tx1"/>
            </a:fontRef>
          </p:style>
        </p:cxnSp>
      </p:grpSp>
      <p:pic>
        <p:nvPicPr>
          <p:cNvPr id="70" name="Picture Placeholder 21">
            <a:extLst>
              <a:ext uri="{FF2B5EF4-FFF2-40B4-BE49-F238E27FC236}">
                <a16:creationId xmlns:a16="http://schemas.microsoft.com/office/drawing/2014/main" id="{B48F7EAB-303C-4059-8505-4E6B28A0EC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17286" y="3086041"/>
            <a:ext cx="1093856" cy="695850"/>
          </a:xfrm>
          <a:prstGeom prst="rect">
            <a:avLst/>
          </a:prstGeom>
        </p:spPr>
      </p:pic>
      <p:pic>
        <p:nvPicPr>
          <p:cNvPr id="71" name="Picture Placeholder 17">
            <a:extLst>
              <a:ext uri="{FF2B5EF4-FFF2-40B4-BE49-F238E27FC236}">
                <a16:creationId xmlns:a16="http://schemas.microsoft.com/office/drawing/2014/main" id="{0546F4D6-8BEA-4559-B62C-B19CA40F714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812634" y="3084350"/>
            <a:ext cx="1098224" cy="697541"/>
          </a:xfrm>
          <a:prstGeom prst="rect">
            <a:avLst/>
          </a:prstGeom>
        </p:spPr>
      </p:pic>
      <p:pic>
        <p:nvPicPr>
          <p:cNvPr id="72" name="Picture Placeholder 23">
            <a:extLst>
              <a:ext uri="{FF2B5EF4-FFF2-40B4-BE49-F238E27FC236}">
                <a16:creationId xmlns:a16="http://schemas.microsoft.com/office/drawing/2014/main" id="{A371579B-5032-47EA-90D4-DC14520C9A96}"/>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3663819" y="3085877"/>
            <a:ext cx="1096137" cy="698070"/>
          </a:xfrm>
          <a:prstGeom prst="rect">
            <a:avLst/>
          </a:prstGeom>
        </p:spPr>
      </p:pic>
      <p:pic>
        <p:nvPicPr>
          <p:cNvPr id="73" name="Picture Placeholder 19">
            <a:extLst>
              <a:ext uri="{FF2B5EF4-FFF2-40B4-BE49-F238E27FC236}">
                <a16:creationId xmlns:a16="http://schemas.microsoft.com/office/drawing/2014/main" id="{CE1985F0-A07E-4410-90CE-66F5F210B5E6}"/>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5961449" y="3084350"/>
            <a:ext cx="1098224" cy="697541"/>
          </a:xfrm>
          <a:prstGeom prst="rect">
            <a:avLst/>
          </a:prstGeom>
        </p:spPr>
      </p:pic>
      <p:pic>
        <p:nvPicPr>
          <p:cNvPr id="74" name="Picture Placeholder 25">
            <a:extLst>
              <a:ext uri="{FF2B5EF4-FFF2-40B4-BE49-F238E27FC236}">
                <a16:creationId xmlns:a16="http://schemas.microsoft.com/office/drawing/2014/main" id="{FF842FDC-3F2A-4999-8002-6CD9E3531A54}"/>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7110265" y="3084350"/>
            <a:ext cx="1095306" cy="697541"/>
          </a:xfrm>
          <a:prstGeom prst="rect">
            <a:avLst/>
          </a:prstGeom>
        </p:spPr>
      </p:pic>
      <p:pic>
        <p:nvPicPr>
          <p:cNvPr id="75" name="Picture Placeholder 21">
            <a:extLst>
              <a:ext uri="{FF2B5EF4-FFF2-40B4-BE49-F238E27FC236}">
                <a16:creationId xmlns:a16="http://schemas.microsoft.com/office/drawing/2014/main" id="{645CAAC3-4A44-46B5-B188-47686B4B11A4}"/>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2511294" y="4856552"/>
            <a:ext cx="1097280" cy="698029"/>
          </a:xfrm>
          <a:prstGeom prst="rect">
            <a:avLst/>
          </a:prstGeom>
        </p:spPr>
      </p:pic>
      <p:pic>
        <p:nvPicPr>
          <p:cNvPr id="76" name="Picture Placeholder 19">
            <a:extLst>
              <a:ext uri="{FF2B5EF4-FFF2-40B4-BE49-F238E27FC236}">
                <a16:creationId xmlns:a16="http://schemas.microsoft.com/office/drawing/2014/main" id="{68E540A6-2209-4972-BC79-84B9A0681C3A}"/>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7104872" y="4870462"/>
            <a:ext cx="1097280" cy="696941"/>
          </a:xfrm>
          <a:prstGeom prst="rect">
            <a:avLst/>
          </a:prstGeom>
        </p:spPr>
      </p:pic>
      <p:pic>
        <p:nvPicPr>
          <p:cNvPr id="77" name="Picture Placeholder 23">
            <a:extLst>
              <a:ext uri="{FF2B5EF4-FFF2-40B4-BE49-F238E27FC236}">
                <a16:creationId xmlns:a16="http://schemas.microsoft.com/office/drawing/2014/main" id="{A481DF1F-79F3-484D-92E4-8247085585EB}"/>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3660109" y="4855783"/>
            <a:ext cx="1097280" cy="698798"/>
          </a:xfrm>
          <a:prstGeom prst="rect">
            <a:avLst/>
          </a:prstGeom>
        </p:spPr>
      </p:pic>
      <p:pic>
        <p:nvPicPr>
          <p:cNvPr id="78" name="Picture Placeholder 17">
            <a:extLst>
              <a:ext uri="{FF2B5EF4-FFF2-40B4-BE49-F238E27FC236}">
                <a16:creationId xmlns:a16="http://schemas.microsoft.com/office/drawing/2014/main" id="{FB09BA1A-F46D-41B8-ACBF-D5B9B6ABB1F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810606" y="4855783"/>
            <a:ext cx="1097280" cy="696941"/>
          </a:xfrm>
          <a:prstGeom prst="rect">
            <a:avLst/>
          </a:prstGeom>
        </p:spPr>
      </p:pic>
      <p:pic>
        <p:nvPicPr>
          <p:cNvPr id="79" name="Picture Placeholder 25">
            <a:extLst>
              <a:ext uri="{FF2B5EF4-FFF2-40B4-BE49-F238E27FC236}">
                <a16:creationId xmlns:a16="http://schemas.microsoft.com/office/drawing/2014/main" id="{D072A175-E5EF-4078-BB08-977F778520BD}"/>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5957739" y="4869534"/>
            <a:ext cx="1097280" cy="698798"/>
          </a:xfrm>
          <a:prstGeom prst="rect">
            <a:avLst/>
          </a:prstGeom>
        </p:spPr>
      </p:pic>
      <p:pic>
        <p:nvPicPr>
          <p:cNvPr id="80" name="Picture Placeholder 29">
            <a:extLst>
              <a:ext uri="{FF2B5EF4-FFF2-40B4-BE49-F238E27FC236}">
                <a16:creationId xmlns:a16="http://schemas.microsoft.com/office/drawing/2014/main" id="{E11B2A28-4E75-4D75-AD6B-B5455BDDF0C9}"/>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1362479" y="4857640"/>
            <a:ext cx="1097280" cy="696941"/>
          </a:xfrm>
          <a:prstGeom prst="rect">
            <a:avLst/>
          </a:prstGeom>
        </p:spPr>
      </p:pic>
      <p:pic>
        <p:nvPicPr>
          <p:cNvPr id="81" name="Picture Placeholder 19">
            <a:extLst>
              <a:ext uri="{FF2B5EF4-FFF2-40B4-BE49-F238E27FC236}">
                <a16:creationId xmlns:a16="http://schemas.microsoft.com/office/drawing/2014/main" id="{CA46488E-1714-4136-9B63-AD375083BD35}"/>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18211" t="28247" r="18211" b="8419"/>
          <a:stretch/>
        </p:blipFill>
        <p:spPr>
          <a:xfrm>
            <a:off x="9399138" y="4866934"/>
            <a:ext cx="1097280" cy="694944"/>
          </a:xfrm>
          <a:prstGeom prst="rect">
            <a:avLst/>
          </a:prstGeom>
        </p:spPr>
      </p:pic>
      <p:pic>
        <p:nvPicPr>
          <p:cNvPr id="82" name="Picture Placeholder 17">
            <a:extLst>
              <a:ext uri="{FF2B5EF4-FFF2-40B4-BE49-F238E27FC236}">
                <a16:creationId xmlns:a16="http://schemas.microsoft.com/office/drawing/2014/main" id="{C2DC1F7B-24C0-42DD-B001-AC82A4944AFB}"/>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18211" t="19258" r="18211" b="17408"/>
          <a:stretch/>
        </p:blipFill>
        <p:spPr>
          <a:xfrm>
            <a:off x="8252005" y="4866934"/>
            <a:ext cx="1097280" cy="694944"/>
          </a:xfrm>
          <a:prstGeom prst="rect">
            <a:avLst/>
          </a:prstGeom>
        </p:spPr>
      </p:pic>
      <p:sp>
        <p:nvSpPr>
          <p:cNvPr id="83" name="TextBox 82">
            <a:extLst>
              <a:ext uri="{FF2B5EF4-FFF2-40B4-BE49-F238E27FC236}">
                <a16:creationId xmlns:a16="http://schemas.microsoft.com/office/drawing/2014/main" id="{7846D721-AC73-4FAE-B0C4-D16B685C5C90}"/>
              </a:ext>
            </a:extLst>
          </p:cNvPr>
          <p:cNvSpPr txBox="1"/>
          <p:nvPr/>
        </p:nvSpPr>
        <p:spPr>
          <a:xfrm>
            <a:off x="1362479" y="2287434"/>
            <a:ext cx="640079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3M Circular TT Book"/>
                <a:ea typeface="+mn-ea"/>
                <a:cs typeface="+mn-cs"/>
              </a:rPr>
              <a:t>3M invents reflective sheeting and installs the first fully-reflective traffic</a:t>
            </a:r>
            <a:br>
              <a:rPr kumimoji="0" lang="en-US" sz="1400" b="0" i="0" u="none" strike="noStrike" kern="1200" cap="none" spc="0" normalizeH="0" baseline="0" noProof="0">
                <a:ln>
                  <a:noFill/>
                </a:ln>
                <a:solidFill>
                  <a:srgbClr val="FFFFFF"/>
                </a:solidFill>
                <a:effectLst/>
                <a:uLnTx/>
                <a:uFillTx/>
                <a:latin typeface="3M Circular TT Book"/>
                <a:ea typeface="+mn-ea"/>
                <a:cs typeface="+mn-cs"/>
              </a:rPr>
            </a:br>
            <a:r>
              <a:rPr kumimoji="0" lang="en-US" sz="1400" b="0" i="0" u="none" strike="noStrike" kern="1200" cap="none" spc="0" normalizeH="0" baseline="0" noProof="0">
                <a:ln>
                  <a:noFill/>
                </a:ln>
                <a:solidFill>
                  <a:srgbClr val="FFFFFF"/>
                </a:solidFill>
                <a:effectLst/>
                <a:uLnTx/>
                <a:uFillTx/>
                <a:latin typeface="3M Circular TT Book"/>
                <a:ea typeface="+mn-ea"/>
                <a:cs typeface="+mn-cs"/>
              </a:rPr>
              <a:t>sign in 1939; reflective technology expands to road markings and license plates.</a:t>
            </a:r>
          </a:p>
        </p:txBody>
      </p:sp>
      <p:sp>
        <p:nvSpPr>
          <p:cNvPr id="84" name="TextBox 83">
            <a:extLst>
              <a:ext uri="{FF2B5EF4-FFF2-40B4-BE49-F238E27FC236}">
                <a16:creationId xmlns:a16="http://schemas.microsoft.com/office/drawing/2014/main" id="{2CDE3751-8E26-4DCE-A6EA-7497C3FE84EB}"/>
              </a:ext>
            </a:extLst>
          </p:cNvPr>
          <p:cNvSpPr txBox="1"/>
          <p:nvPr/>
        </p:nvSpPr>
        <p:spPr>
          <a:xfrm>
            <a:off x="1362479" y="5686856"/>
            <a:ext cx="979098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3M Circular TT Book"/>
                <a:ea typeface="+mn-ea"/>
                <a:cs typeface="+mn-cs"/>
              </a:rPr>
              <a:t>Wet reflective technology makes road markings visible in the rain; conspicuity markings make trucks and vehicles more visible; digital printing innovations enable enhanced graphics and more efficient traffic sign and license plate production.</a:t>
            </a:r>
          </a:p>
        </p:txBody>
      </p:sp>
      <p:sp>
        <p:nvSpPr>
          <p:cNvPr id="85" name="Rectangle 84">
            <a:extLst>
              <a:ext uri="{FF2B5EF4-FFF2-40B4-BE49-F238E27FC236}">
                <a16:creationId xmlns:a16="http://schemas.microsoft.com/office/drawing/2014/main" id="{81349B3C-81EF-45DB-9CE8-8C680F42A259}"/>
              </a:ext>
            </a:extLst>
          </p:cNvPr>
          <p:cNvSpPr/>
          <p:nvPr/>
        </p:nvSpPr>
        <p:spPr>
          <a:xfrm>
            <a:off x="1289976" y="3823961"/>
            <a:ext cx="794504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3M Circular TT Book"/>
                <a:ea typeface="+mn-ea"/>
                <a:cs typeface="+mn-cs"/>
              </a:rPr>
              <a:t>Microreplication technology improves retro reflectivity and increases day and nighttime sign visibility. Fluorescent technology makes work zone signs and devices and pedestrian crossings more visible during dusk, dawn, and inclement weather. </a:t>
            </a:r>
          </a:p>
        </p:txBody>
      </p:sp>
      <p:sp>
        <p:nvSpPr>
          <p:cNvPr id="3" name="Rectangle 2">
            <a:extLst>
              <a:ext uri="{FF2B5EF4-FFF2-40B4-BE49-F238E27FC236}">
                <a16:creationId xmlns:a16="http://schemas.microsoft.com/office/drawing/2014/main" id="{92D905F5-AC55-47BF-BB17-68B3FDEE13A4}"/>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Tree>
    <p:extLst>
      <p:ext uri="{BB962C8B-B14F-4D97-AF65-F5344CB8AC3E}">
        <p14:creationId xmlns:p14="http://schemas.microsoft.com/office/powerpoint/2010/main" val="61593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2D416-D704-4A1A-AE6D-368CC5698AF4}"/>
              </a:ext>
            </a:extLst>
          </p:cNvPr>
          <p:cNvSpPr>
            <a:spLocks noGrp="1"/>
          </p:cNvSpPr>
          <p:nvPr>
            <p:ph type="title"/>
          </p:nvPr>
        </p:nvSpPr>
        <p:spPr/>
        <p:txBody>
          <a:bodyPr/>
          <a:lstStyle/>
          <a:p>
            <a:endParaRPr lang="en-US"/>
          </a:p>
        </p:txBody>
      </p:sp>
      <p:pic>
        <p:nvPicPr>
          <p:cNvPr id="4" name="Picture 4" descr="A close up of a car&#10;&#10;Description generated with high confidence">
            <a:extLst>
              <a:ext uri="{FF2B5EF4-FFF2-40B4-BE49-F238E27FC236}">
                <a16:creationId xmlns:a16="http://schemas.microsoft.com/office/drawing/2014/main" id="{758FB5E3-AE86-4990-89BC-113AC41874FF}"/>
              </a:ext>
            </a:extLst>
          </p:cNvPr>
          <p:cNvPicPr>
            <a:picLocks noChangeAspect="1"/>
          </p:cNvPicPr>
          <p:nvPr/>
        </p:nvPicPr>
        <p:blipFill>
          <a:blip r:embed="rId2"/>
          <a:stretch>
            <a:fillRect/>
          </a:stretch>
        </p:blipFill>
        <p:spPr>
          <a:xfrm>
            <a:off x="0" y="3735"/>
            <a:ext cx="12192000" cy="6482977"/>
          </a:xfrm>
          <a:prstGeom prst="rect">
            <a:avLst/>
          </a:prstGeom>
        </p:spPr>
      </p:pic>
    </p:spTree>
    <p:extLst>
      <p:ext uri="{BB962C8B-B14F-4D97-AF65-F5344CB8AC3E}">
        <p14:creationId xmlns:p14="http://schemas.microsoft.com/office/powerpoint/2010/main" val="37939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009CADE-E803-4A61-BA16-543DE4365580}"/>
              </a:ext>
            </a:extLst>
          </p:cNvPr>
          <p:cNvSpPr>
            <a:spLocks noGrp="1"/>
          </p:cNvSpPr>
          <p:nvPr>
            <p:ph type="title"/>
          </p:nvPr>
        </p:nvSpPr>
        <p:spPr/>
        <p:txBody>
          <a:bodyPr/>
          <a:lstStyle/>
          <a:p>
            <a:r>
              <a:rPr lang="en-US"/>
              <a:t>Science of Safety and Retro-reflectivity</a:t>
            </a:r>
          </a:p>
        </p:txBody>
      </p:sp>
      <p:sp>
        <p:nvSpPr>
          <p:cNvPr id="7" name="Content Placeholder 4">
            <a:extLst>
              <a:ext uri="{FF2B5EF4-FFF2-40B4-BE49-F238E27FC236}">
                <a16:creationId xmlns:a16="http://schemas.microsoft.com/office/drawing/2014/main" id="{430DF66D-CD63-4002-9AF0-0C58E1BA682A}"/>
              </a:ext>
            </a:extLst>
          </p:cNvPr>
          <p:cNvSpPr txBox="1">
            <a:spLocks/>
          </p:cNvSpPr>
          <p:nvPr/>
        </p:nvSpPr>
        <p:spPr>
          <a:xfrm>
            <a:off x="379412" y="3550163"/>
            <a:ext cx="2838905" cy="2809700"/>
          </a:xfrm>
          <a:prstGeom prst="rect">
            <a:avLst/>
          </a:prstGeom>
        </p:spPr>
        <p:txBody>
          <a:bodyPr rIns="0"/>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1600"/>
              <a:t>Studies have found that where more-visible signs are installed, </a:t>
            </a:r>
            <a:r>
              <a:rPr lang="en-GB" sz="1600">
                <a:latin typeface="+mj-lt"/>
              </a:rPr>
              <a:t>crash numbers have fallen</a:t>
            </a:r>
          </a:p>
          <a:p>
            <a:pPr fontAlgn="auto">
              <a:spcAft>
                <a:spcPts val="0"/>
              </a:spcAft>
            </a:pPr>
            <a:r>
              <a:rPr lang="en-GB" sz="3600">
                <a:latin typeface="+mj-lt"/>
              </a:rPr>
              <a:t>25% to 46%</a:t>
            </a:r>
          </a:p>
          <a:p>
            <a:pPr fontAlgn="auto"/>
            <a:r>
              <a:rPr lang="en-GB" sz="1600"/>
              <a:t>In three to six years</a:t>
            </a:r>
          </a:p>
        </p:txBody>
      </p:sp>
      <p:grpSp>
        <p:nvGrpSpPr>
          <p:cNvPr id="25" name="Group 24">
            <a:extLst>
              <a:ext uri="{FF2B5EF4-FFF2-40B4-BE49-F238E27FC236}">
                <a16:creationId xmlns:a16="http://schemas.microsoft.com/office/drawing/2014/main" id="{66D00EC1-8D57-436B-B6EC-C6059DE873B8}"/>
              </a:ext>
            </a:extLst>
          </p:cNvPr>
          <p:cNvGrpSpPr/>
          <p:nvPr/>
        </p:nvGrpSpPr>
        <p:grpSpPr>
          <a:xfrm>
            <a:off x="3370847" y="3640249"/>
            <a:ext cx="2603459" cy="2237955"/>
            <a:chOff x="3686329" y="3533549"/>
            <a:chExt cx="2603459" cy="2237955"/>
          </a:xfrm>
        </p:grpSpPr>
        <p:grpSp>
          <p:nvGrpSpPr>
            <p:cNvPr id="8" name="Group 7">
              <a:extLst>
                <a:ext uri="{FF2B5EF4-FFF2-40B4-BE49-F238E27FC236}">
                  <a16:creationId xmlns:a16="http://schemas.microsoft.com/office/drawing/2014/main" id="{310640FE-C1A2-4519-BC32-3B329680687C}"/>
                </a:ext>
              </a:extLst>
            </p:cNvPr>
            <p:cNvGrpSpPr/>
            <p:nvPr/>
          </p:nvGrpSpPr>
          <p:grpSpPr>
            <a:xfrm>
              <a:off x="3686329" y="3904938"/>
              <a:ext cx="1183016" cy="1299572"/>
              <a:chOff x="300538" y="1340521"/>
              <a:chExt cx="1183016" cy="1299572"/>
            </a:xfrm>
          </p:grpSpPr>
          <p:sp>
            <p:nvSpPr>
              <p:cNvPr id="9" name="TextBox 8">
                <a:extLst>
                  <a:ext uri="{FF2B5EF4-FFF2-40B4-BE49-F238E27FC236}">
                    <a16:creationId xmlns:a16="http://schemas.microsoft.com/office/drawing/2014/main" id="{7773A726-5650-4E0B-ABCB-015282C9966F}"/>
                  </a:ext>
                </a:extLst>
              </p:cNvPr>
              <p:cNvSpPr txBox="1"/>
              <p:nvPr/>
            </p:nvSpPr>
            <p:spPr>
              <a:xfrm>
                <a:off x="300538" y="1340521"/>
                <a:ext cx="1183016" cy="123110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effectLst/>
                    <a:uLnTx/>
                    <a:uFillTx/>
                    <a:latin typeface="3M Circular TT Bold"/>
                    <a:ea typeface="+mn-ea"/>
                    <a:cs typeface="+mn-cs"/>
                  </a:rPr>
                  <a:t>3x</a:t>
                </a:r>
              </a:p>
            </p:txBody>
          </p:sp>
          <p:sp>
            <p:nvSpPr>
              <p:cNvPr id="10" name="TextBox 9">
                <a:extLst>
                  <a:ext uri="{FF2B5EF4-FFF2-40B4-BE49-F238E27FC236}">
                    <a16:creationId xmlns:a16="http://schemas.microsoft.com/office/drawing/2014/main" id="{A8D79252-968C-497B-8F2A-387179026A74}"/>
                  </a:ext>
                </a:extLst>
              </p:cNvPr>
              <p:cNvSpPr txBox="1"/>
              <p:nvPr/>
            </p:nvSpPr>
            <p:spPr>
              <a:xfrm>
                <a:off x="378264" y="2363094"/>
                <a:ext cx="87203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3M Circular TT Bold"/>
                    <a:ea typeface="+mn-ea"/>
                    <a:cs typeface="+mn-cs"/>
                  </a:rPr>
                  <a:t>brighter</a:t>
                </a:r>
              </a:p>
            </p:txBody>
          </p:sp>
        </p:grpSp>
        <p:sp>
          <p:nvSpPr>
            <p:cNvPr id="11" name="TextBox 10">
              <a:extLst>
                <a:ext uri="{FF2B5EF4-FFF2-40B4-BE49-F238E27FC236}">
                  <a16:creationId xmlns:a16="http://schemas.microsoft.com/office/drawing/2014/main" id="{9EA4C0BF-29F7-4CC4-8C86-60973831AA2D}"/>
                </a:ext>
              </a:extLst>
            </p:cNvPr>
            <p:cNvSpPr txBox="1"/>
            <p:nvPr/>
          </p:nvSpPr>
          <p:spPr>
            <a:xfrm>
              <a:off x="3764057" y="3533549"/>
              <a:ext cx="219967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3M Circular TT Book"/>
                  <a:ea typeface="+mn-ea"/>
                  <a:cs typeface="+mn-cs"/>
                </a:rPr>
                <a:t>Durable Pavement Marking Tape</a:t>
              </a:r>
            </a:p>
          </p:txBody>
        </p:sp>
        <p:sp>
          <p:nvSpPr>
            <p:cNvPr id="12" name="TextBox 11">
              <a:extLst>
                <a:ext uri="{FF2B5EF4-FFF2-40B4-BE49-F238E27FC236}">
                  <a16:creationId xmlns:a16="http://schemas.microsoft.com/office/drawing/2014/main" id="{B095700B-4F16-449E-8D9D-52786A4EC100}"/>
                </a:ext>
              </a:extLst>
            </p:cNvPr>
            <p:cNvSpPr txBox="1"/>
            <p:nvPr/>
          </p:nvSpPr>
          <p:spPr>
            <a:xfrm>
              <a:off x="3764055" y="5279061"/>
              <a:ext cx="2525733"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3M Circular TT Book"/>
                  <a:ea typeface="+mn-ea"/>
                  <a:cs typeface="+mn-cs"/>
                </a:rPr>
                <a:t>Than standard markings after 15 months</a:t>
              </a:r>
            </a:p>
          </p:txBody>
        </p:sp>
      </p:grpSp>
      <p:grpSp>
        <p:nvGrpSpPr>
          <p:cNvPr id="30" name="Group 29">
            <a:extLst>
              <a:ext uri="{FF2B5EF4-FFF2-40B4-BE49-F238E27FC236}">
                <a16:creationId xmlns:a16="http://schemas.microsoft.com/office/drawing/2014/main" id="{199811AB-65A3-479A-838D-9A130F7944FB}"/>
              </a:ext>
            </a:extLst>
          </p:cNvPr>
          <p:cNvGrpSpPr/>
          <p:nvPr/>
        </p:nvGrpSpPr>
        <p:grpSpPr>
          <a:xfrm>
            <a:off x="6321557" y="3640249"/>
            <a:ext cx="2135200" cy="1452584"/>
            <a:chOff x="6383320" y="3533549"/>
            <a:chExt cx="2135200" cy="1452584"/>
          </a:xfrm>
        </p:grpSpPr>
        <p:sp>
          <p:nvSpPr>
            <p:cNvPr id="21" name="Content Placeholder 10">
              <a:extLst>
                <a:ext uri="{FF2B5EF4-FFF2-40B4-BE49-F238E27FC236}">
                  <a16:creationId xmlns:a16="http://schemas.microsoft.com/office/drawing/2014/main" id="{92C547BE-3E6D-450F-AC7D-7497F33431F0}"/>
                </a:ext>
              </a:extLst>
            </p:cNvPr>
            <p:cNvSpPr txBox="1">
              <a:spLocks/>
            </p:cNvSpPr>
            <p:nvPr/>
          </p:nvSpPr>
          <p:spPr>
            <a:xfrm>
              <a:off x="6383320" y="3533549"/>
              <a:ext cx="2135200" cy="246221"/>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600"/>
                <a:t>Truck collisions down</a:t>
              </a:r>
            </a:p>
          </p:txBody>
        </p:sp>
        <p:sp>
          <p:nvSpPr>
            <p:cNvPr id="22" name="TextBox 21">
              <a:extLst>
                <a:ext uri="{FF2B5EF4-FFF2-40B4-BE49-F238E27FC236}">
                  <a16:creationId xmlns:a16="http://schemas.microsoft.com/office/drawing/2014/main" id="{D6159314-BC83-4E4B-A752-137FB3EC43B3}"/>
                </a:ext>
              </a:extLst>
            </p:cNvPr>
            <p:cNvSpPr txBox="1"/>
            <p:nvPr/>
          </p:nvSpPr>
          <p:spPr>
            <a:xfrm>
              <a:off x="6383320" y="3645078"/>
              <a:ext cx="2135200" cy="123110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effectLst/>
                  <a:uLnTx/>
                  <a:uFillTx/>
                  <a:latin typeface="3M Circular TT Bold"/>
                  <a:ea typeface="+mn-ea"/>
                  <a:cs typeface="+mn-cs"/>
                </a:rPr>
                <a:t>58%</a:t>
              </a:r>
            </a:p>
          </p:txBody>
        </p:sp>
        <p:sp>
          <p:nvSpPr>
            <p:cNvPr id="23" name="TextBox 22">
              <a:extLst>
                <a:ext uri="{FF2B5EF4-FFF2-40B4-BE49-F238E27FC236}">
                  <a16:creationId xmlns:a16="http://schemas.microsoft.com/office/drawing/2014/main" id="{726B272B-A1D4-42E1-A7DB-CBFE0F816A34}"/>
                </a:ext>
              </a:extLst>
            </p:cNvPr>
            <p:cNvSpPr txBox="1"/>
            <p:nvPr/>
          </p:nvSpPr>
          <p:spPr>
            <a:xfrm>
              <a:off x="6383320" y="4739912"/>
              <a:ext cx="101790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3M Circular TT Book"/>
                  <a:ea typeface="+mn-ea"/>
                  <a:cs typeface="+mn-cs"/>
                </a:rPr>
                <a:t>In 22 years</a:t>
              </a:r>
            </a:p>
          </p:txBody>
        </p:sp>
      </p:grpSp>
      <p:sp>
        <p:nvSpPr>
          <p:cNvPr id="26" name="Rectangle 25">
            <a:extLst>
              <a:ext uri="{FF2B5EF4-FFF2-40B4-BE49-F238E27FC236}">
                <a16:creationId xmlns:a16="http://schemas.microsoft.com/office/drawing/2014/main" id="{D7C0FA5B-8DED-4244-873D-45F8B64B40EE}"/>
              </a:ext>
            </a:extLst>
          </p:cNvPr>
          <p:cNvSpPr/>
          <p:nvPr/>
        </p:nvSpPr>
        <p:spPr>
          <a:xfrm>
            <a:off x="379412" y="1052919"/>
            <a:ext cx="2838905"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ld"/>
                <a:ea typeface="+mn-ea"/>
                <a:cs typeface="+mn-cs"/>
              </a:rPr>
              <a:t>Traffic</a:t>
            </a:r>
            <a:br>
              <a:rPr kumimoji="0" lang="en-US" sz="1600" b="0" i="0" u="none" strike="noStrike" kern="1200" cap="none" spc="0" normalizeH="0" baseline="0" noProof="0">
                <a:ln>
                  <a:noFill/>
                </a:ln>
                <a:solidFill>
                  <a:srgbClr val="FFFFFF"/>
                </a:solidFill>
                <a:effectLst/>
                <a:uLnTx/>
                <a:uFillTx/>
                <a:latin typeface="3M Circular TT Bold"/>
                <a:ea typeface="+mn-ea"/>
                <a:cs typeface="+mn-cs"/>
              </a:rPr>
            </a:br>
            <a:r>
              <a:rPr kumimoji="0" lang="en-US" sz="1600" b="0" i="0" u="none" strike="noStrike" kern="1200" cap="none" spc="0" normalizeH="0" baseline="0" noProof="0">
                <a:ln>
                  <a:noFill/>
                </a:ln>
                <a:solidFill>
                  <a:srgbClr val="FFFFFF"/>
                </a:solidFill>
                <a:effectLst/>
                <a:uLnTx/>
                <a:uFillTx/>
                <a:latin typeface="3M Circular TT Bold"/>
                <a:ea typeface="+mn-ea"/>
                <a:cs typeface="+mn-cs"/>
              </a:rPr>
              <a:t>Signs</a:t>
            </a:r>
          </a:p>
        </p:txBody>
      </p:sp>
      <p:sp>
        <p:nvSpPr>
          <p:cNvPr id="27" name="Rectangle 26">
            <a:extLst>
              <a:ext uri="{FF2B5EF4-FFF2-40B4-BE49-F238E27FC236}">
                <a16:creationId xmlns:a16="http://schemas.microsoft.com/office/drawing/2014/main" id="{EACB9DF2-A45C-44D7-8923-A02285F48684}"/>
              </a:ext>
            </a:extLst>
          </p:cNvPr>
          <p:cNvSpPr/>
          <p:nvPr/>
        </p:nvSpPr>
        <p:spPr>
          <a:xfrm>
            <a:off x="3253125" y="1054098"/>
            <a:ext cx="2838905"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ld"/>
                <a:ea typeface="+mn-ea"/>
                <a:cs typeface="+mn-cs"/>
              </a:rPr>
              <a:t>Pavement</a:t>
            </a:r>
            <a:br>
              <a:rPr kumimoji="0" lang="en-US" sz="1600" b="0" i="0" u="none" strike="noStrike" kern="1200" cap="none" spc="0" normalizeH="0" baseline="0" noProof="0">
                <a:ln>
                  <a:noFill/>
                </a:ln>
                <a:solidFill>
                  <a:srgbClr val="FFFFFF"/>
                </a:solidFill>
                <a:effectLst/>
                <a:uLnTx/>
                <a:uFillTx/>
                <a:latin typeface="3M Circular TT Bold"/>
                <a:ea typeface="+mn-ea"/>
                <a:cs typeface="+mn-cs"/>
              </a:rPr>
            </a:br>
            <a:r>
              <a:rPr kumimoji="0" lang="en-US" sz="1600" b="0" i="0" u="none" strike="noStrike" kern="1200" cap="none" spc="0" normalizeH="0" baseline="0" noProof="0">
                <a:ln>
                  <a:noFill/>
                </a:ln>
                <a:solidFill>
                  <a:srgbClr val="FFFFFF"/>
                </a:solidFill>
                <a:effectLst/>
                <a:uLnTx/>
                <a:uFillTx/>
                <a:latin typeface="3M Circular TT Bold"/>
                <a:ea typeface="+mn-ea"/>
                <a:cs typeface="+mn-cs"/>
              </a:rPr>
              <a:t>Markings</a:t>
            </a:r>
          </a:p>
        </p:txBody>
      </p:sp>
      <p:sp>
        <p:nvSpPr>
          <p:cNvPr id="28" name="Rectangle 27">
            <a:extLst>
              <a:ext uri="{FF2B5EF4-FFF2-40B4-BE49-F238E27FC236}">
                <a16:creationId xmlns:a16="http://schemas.microsoft.com/office/drawing/2014/main" id="{ED2F53E1-5D57-42E8-B558-C38A41E9F550}"/>
              </a:ext>
            </a:extLst>
          </p:cNvPr>
          <p:cNvSpPr/>
          <p:nvPr/>
        </p:nvSpPr>
        <p:spPr>
          <a:xfrm>
            <a:off x="6126838" y="1054098"/>
            <a:ext cx="2838905"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ld"/>
                <a:ea typeface="+mn-ea"/>
                <a:cs typeface="+mn-cs"/>
              </a:rPr>
              <a:t>Vehicle</a:t>
            </a:r>
            <a:br>
              <a:rPr kumimoji="0" lang="en-US" sz="1600" b="0" i="0" u="none" strike="noStrike" kern="1200" cap="none" spc="0" normalizeH="0" baseline="0" noProof="0">
                <a:ln>
                  <a:noFill/>
                </a:ln>
                <a:solidFill>
                  <a:srgbClr val="FFFFFF"/>
                </a:solidFill>
                <a:effectLst/>
                <a:uLnTx/>
                <a:uFillTx/>
                <a:latin typeface="3M Circular TT Bold"/>
                <a:ea typeface="+mn-ea"/>
                <a:cs typeface="+mn-cs"/>
              </a:rPr>
            </a:br>
            <a:r>
              <a:rPr kumimoji="0" lang="en-US" sz="1600" b="0" i="0" u="none" strike="noStrike" kern="1200" cap="none" spc="0" normalizeH="0" baseline="0" noProof="0">
                <a:ln>
                  <a:noFill/>
                </a:ln>
                <a:solidFill>
                  <a:srgbClr val="FFFFFF"/>
                </a:solidFill>
                <a:effectLst/>
                <a:uLnTx/>
                <a:uFillTx/>
                <a:latin typeface="3M Circular TT Bold"/>
                <a:ea typeface="+mn-ea"/>
                <a:cs typeface="+mn-cs"/>
              </a:rPr>
              <a:t>Markings</a:t>
            </a:r>
          </a:p>
        </p:txBody>
      </p:sp>
      <p:sp>
        <p:nvSpPr>
          <p:cNvPr id="29" name="Rectangle 28">
            <a:extLst>
              <a:ext uri="{FF2B5EF4-FFF2-40B4-BE49-F238E27FC236}">
                <a16:creationId xmlns:a16="http://schemas.microsoft.com/office/drawing/2014/main" id="{7C340129-B406-4CE1-84CC-7F7829805BB0}"/>
              </a:ext>
            </a:extLst>
          </p:cNvPr>
          <p:cNvSpPr/>
          <p:nvPr/>
        </p:nvSpPr>
        <p:spPr>
          <a:xfrm>
            <a:off x="9000552" y="1052919"/>
            <a:ext cx="2838905"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ld"/>
                <a:ea typeface="+mn-ea"/>
                <a:cs typeface="+mn-cs"/>
              </a:rPr>
              <a:t>Wet</a:t>
            </a:r>
            <a:br>
              <a:rPr kumimoji="0" lang="en-US" sz="1600" b="0" i="0" u="none" strike="noStrike" kern="1200" cap="none" spc="0" normalizeH="0" baseline="0" noProof="0">
                <a:ln>
                  <a:noFill/>
                </a:ln>
                <a:solidFill>
                  <a:srgbClr val="FFFFFF"/>
                </a:solidFill>
                <a:effectLst/>
                <a:uLnTx/>
                <a:uFillTx/>
                <a:latin typeface="3M Circular TT Bold"/>
                <a:ea typeface="+mn-ea"/>
                <a:cs typeface="+mn-cs"/>
              </a:rPr>
            </a:br>
            <a:r>
              <a:rPr kumimoji="0" lang="en-US" sz="1600" b="0" i="0" u="none" strike="noStrike" kern="1200" cap="none" spc="0" normalizeH="0" baseline="0" noProof="0">
                <a:ln>
                  <a:noFill/>
                </a:ln>
                <a:solidFill>
                  <a:srgbClr val="FFFFFF"/>
                </a:solidFill>
                <a:effectLst/>
                <a:uLnTx/>
                <a:uFillTx/>
                <a:latin typeface="3M Circular TT Bold"/>
                <a:ea typeface="+mn-ea"/>
                <a:cs typeface="+mn-cs"/>
              </a:rPr>
              <a:t>Reflectivity</a:t>
            </a:r>
          </a:p>
        </p:txBody>
      </p:sp>
      <p:grpSp>
        <p:nvGrpSpPr>
          <p:cNvPr id="32" name="Group 31">
            <a:extLst>
              <a:ext uri="{FF2B5EF4-FFF2-40B4-BE49-F238E27FC236}">
                <a16:creationId xmlns:a16="http://schemas.microsoft.com/office/drawing/2014/main" id="{C5E2A70F-8341-4FFC-9B56-6DD3357B88B1}"/>
              </a:ext>
            </a:extLst>
          </p:cNvPr>
          <p:cNvGrpSpPr/>
          <p:nvPr/>
        </p:nvGrpSpPr>
        <p:grpSpPr>
          <a:xfrm>
            <a:off x="9130066" y="5129572"/>
            <a:ext cx="2743199" cy="1313176"/>
            <a:chOff x="379412" y="2432735"/>
            <a:chExt cx="2743199" cy="1313176"/>
          </a:xfrm>
        </p:grpSpPr>
        <p:sp>
          <p:nvSpPr>
            <p:cNvPr id="33" name="Rectangle 32">
              <a:extLst>
                <a:ext uri="{FF2B5EF4-FFF2-40B4-BE49-F238E27FC236}">
                  <a16:creationId xmlns:a16="http://schemas.microsoft.com/office/drawing/2014/main" id="{FFB6EED2-3C64-4236-B2C6-2E47218C6990}"/>
                </a:ext>
              </a:extLst>
            </p:cNvPr>
            <p:cNvSpPr/>
            <p:nvPr/>
          </p:nvSpPr>
          <p:spPr>
            <a:xfrm>
              <a:off x="379412" y="2432735"/>
              <a:ext cx="2743199" cy="851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ysClr val="windowText" lastClr="000000"/>
                  </a:solidFill>
                  <a:effectLst/>
                  <a:uLnTx/>
                  <a:uFillTx/>
                  <a:latin typeface="3M Circular TT Bold"/>
                  <a:ea typeface="+mn-ea"/>
                  <a:cs typeface="+mn-cs"/>
                </a:rPr>
                <a:t>32%</a:t>
              </a:r>
            </a:p>
          </p:txBody>
        </p:sp>
        <p:sp>
          <p:nvSpPr>
            <p:cNvPr id="34" name="Rectangle 33">
              <a:extLst>
                <a:ext uri="{FF2B5EF4-FFF2-40B4-BE49-F238E27FC236}">
                  <a16:creationId xmlns:a16="http://schemas.microsoft.com/office/drawing/2014/main" id="{C49FA530-FDF7-4A00-92A3-30CD7BD6809F}"/>
                </a:ext>
              </a:extLst>
            </p:cNvPr>
            <p:cNvSpPr/>
            <p:nvPr/>
          </p:nvSpPr>
          <p:spPr>
            <a:xfrm>
              <a:off x="379412" y="3253468"/>
              <a:ext cx="2743199"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ea typeface="+mn-ea"/>
                  <a:cs typeface="3M Circular TT Light" panose="020B0404020101020102" pitchFamily="34" charset="0"/>
                </a:rPr>
                <a:t>Reduction in</a:t>
              </a:r>
              <a:br>
                <a:rPr kumimoji="0" lang="en-US" sz="1600" b="0" i="0" u="none" strike="noStrike" kern="1200" cap="none" spc="0" normalizeH="0" baseline="0" noProof="0">
                  <a:ln>
                    <a:noFill/>
                  </a:ln>
                  <a:solidFill>
                    <a:sysClr val="windowText" lastClr="000000"/>
                  </a:solidFill>
                  <a:effectLst/>
                  <a:uLnTx/>
                  <a:uFillTx/>
                  <a:ea typeface="+mn-ea"/>
                  <a:cs typeface="3M Circular TT Light" panose="020B0404020101020102" pitchFamily="34" charset="0"/>
                </a:rPr>
              </a:br>
              <a:r>
                <a:rPr kumimoji="0" lang="en-US" sz="1600" b="0" i="0" u="none" strike="noStrike" kern="1200" cap="none" spc="0" normalizeH="0" baseline="0" noProof="0">
                  <a:ln>
                    <a:noFill/>
                  </a:ln>
                  <a:solidFill>
                    <a:sysClr val="windowText" lastClr="000000"/>
                  </a:solidFill>
                  <a:effectLst/>
                  <a:uLnTx/>
                  <a:uFillTx/>
                  <a:ea typeface="+mn-ea"/>
                  <a:cs typeface="3M Circular TT Light" panose="020B0404020101020102" pitchFamily="34" charset="0"/>
                </a:rPr>
                <a:t>Wet – Night Crashes</a:t>
              </a:r>
            </a:p>
          </p:txBody>
        </p:sp>
      </p:grpSp>
      <p:grpSp>
        <p:nvGrpSpPr>
          <p:cNvPr id="35" name="Group 34">
            <a:extLst>
              <a:ext uri="{FF2B5EF4-FFF2-40B4-BE49-F238E27FC236}">
                <a16:creationId xmlns:a16="http://schemas.microsoft.com/office/drawing/2014/main" id="{5AF9733F-1A31-417C-AB93-28A2D91B434E}"/>
              </a:ext>
            </a:extLst>
          </p:cNvPr>
          <p:cNvGrpSpPr/>
          <p:nvPr/>
        </p:nvGrpSpPr>
        <p:grpSpPr>
          <a:xfrm>
            <a:off x="9130065" y="3550163"/>
            <a:ext cx="2743199" cy="1406235"/>
            <a:chOff x="3376242" y="2360749"/>
            <a:chExt cx="2743199" cy="1406235"/>
          </a:xfrm>
        </p:grpSpPr>
        <p:sp>
          <p:nvSpPr>
            <p:cNvPr id="36" name="Rectangle 35">
              <a:extLst>
                <a:ext uri="{FF2B5EF4-FFF2-40B4-BE49-F238E27FC236}">
                  <a16:creationId xmlns:a16="http://schemas.microsoft.com/office/drawing/2014/main" id="{6FA273D7-B3B8-452B-A8DE-35DA5FCC5CD9}"/>
                </a:ext>
              </a:extLst>
            </p:cNvPr>
            <p:cNvSpPr/>
            <p:nvPr/>
          </p:nvSpPr>
          <p:spPr>
            <a:xfrm>
              <a:off x="3376242" y="2360749"/>
              <a:ext cx="274319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ysClr val="windowText" lastClr="000000"/>
                  </a:solidFill>
                  <a:effectLst/>
                  <a:uLnTx/>
                  <a:uFillTx/>
                  <a:latin typeface="3M Circular TT Bold"/>
                  <a:ea typeface="+mn-ea"/>
                  <a:cs typeface="+mn-cs"/>
                </a:rPr>
                <a:t>49%</a:t>
              </a:r>
            </a:p>
          </p:txBody>
        </p:sp>
        <p:sp>
          <p:nvSpPr>
            <p:cNvPr id="37" name="Rectangle 36">
              <a:extLst>
                <a:ext uri="{FF2B5EF4-FFF2-40B4-BE49-F238E27FC236}">
                  <a16:creationId xmlns:a16="http://schemas.microsoft.com/office/drawing/2014/main" id="{A88E6BB1-74E0-42F8-B28B-C9E94F6D79AE}"/>
                </a:ext>
              </a:extLst>
            </p:cNvPr>
            <p:cNvSpPr/>
            <p:nvPr/>
          </p:nvSpPr>
          <p:spPr>
            <a:xfrm>
              <a:off x="3376242" y="3228315"/>
              <a:ext cx="2743199" cy="53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ea typeface="+mn-ea"/>
                  <a:cs typeface="3M Circular TT Light" panose="020B0404020101020102" pitchFamily="34" charset="0"/>
                </a:rPr>
                <a:t>Reduction in</a:t>
              </a:r>
              <a:br>
                <a:rPr kumimoji="0" lang="en-US" sz="1600" b="0" i="0" u="none" strike="noStrike" kern="1200" cap="none" spc="0" normalizeH="0" baseline="0" noProof="0">
                  <a:ln>
                    <a:noFill/>
                  </a:ln>
                  <a:solidFill>
                    <a:sysClr val="windowText" lastClr="000000"/>
                  </a:solidFill>
                  <a:effectLst/>
                  <a:uLnTx/>
                  <a:uFillTx/>
                  <a:ea typeface="+mn-ea"/>
                  <a:cs typeface="3M Circular TT Light" panose="020B0404020101020102" pitchFamily="34" charset="0"/>
                </a:rPr>
              </a:br>
              <a:r>
                <a:rPr kumimoji="0" lang="en-US" sz="1600" b="0" i="0" u="none" strike="noStrike" kern="1200" cap="none" spc="0" normalizeH="0" baseline="0" noProof="0">
                  <a:ln>
                    <a:noFill/>
                  </a:ln>
                  <a:solidFill>
                    <a:sysClr val="windowText" lastClr="000000"/>
                  </a:solidFill>
                  <a:effectLst/>
                  <a:uLnTx/>
                  <a:uFillTx/>
                  <a:ea typeface="+mn-ea"/>
                  <a:cs typeface="3M Circular TT Light" panose="020B0404020101020102" pitchFamily="34" charset="0"/>
                </a:rPr>
                <a:t>Wet – Night Fatalities</a:t>
              </a:r>
            </a:p>
          </p:txBody>
        </p:sp>
      </p:grpSp>
      <p:pic>
        <p:nvPicPr>
          <p:cNvPr id="43" name="Picture 42">
            <a:extLst>
              <a:ext uri="{FF2B5EF4-FFF2-40B4-BE49-F238E27FC236}">
                <a16:creationId xmlns:a16="http://schemas.microsoft.com/office/drawing/2014/main" id="{B39A66A2-4C3A-41A3-9BBB-1ECCF8F20C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3" t="29979" r="1499" b="24194"/>
          <a:stretch/>
        </p:blipFill>
        <p:spPr>
          <a:xfrm>
            <a:off x="9000551" y="2008655"/>
            <a:ext cx="2838906" cy="1476145"/>
          </a:xfrm>
          <a:prstGeom prst="rect">
            <a:avLst/>
          </a:prstGeom>
        </p:spPr>
      </p:pic>
      <p:pic>
        <p:nvPicPr>
          <p:cNvPr id="44" name="Picture Placeholder 4">
            <a:extLst>
              <a:ext uri="{FF2B5EF4-FFF2-40B4-BE49-F238E27FC236}">
                <a16:creationId xmlns:a16="http://schemas.microsoft.com/office/drawing/2014/main" id="{875A9CFC-0152-41DC-A3D6-2A77321A0E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11" t="13626" b="26469"/>
          <a:stretch/>
        </p:blipFill>
        <p:spPr>
          <a:xfrm>
            <a:off x="378959" y="2008655"/>
            <a:ext cx="2839358" cy="1476145"/>
          </a:xfrm>
          <a:prstGeom prst="rect">
            <a:avLst/>
          </a:prstGeom>
        </p:spPr>
      </p:pic>
      <p:pic>
        <p:nvPicPr>
          <p:cNvPr id="45" name="Picture Placeholder 18">
            <a:extLst>
              <a:ext uri="{FF2B5EF4-FFF2-40B4-BE49-F238E27FC236}">
                <a16:creationId xmlns:a16="http://schemas.microsoft.com/office/drawing/2014/main" id="{FB4E3FF1-CA0E-4EFC-845A-A325B6AB14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12" t="52369" r="32090" b="2292"/>
          <a:stretch/>
        </p:blipFill>
        <p:spPr>
          <a:xfrm>
            <a:off x="3252898" y="2008655"/>
            <a:ext cx="2839358" cy="1476145"/>
          </a:xfrm>
          <a:prstGeom prst="rect">
            <a:avLst/>
          </a:prstGeom>
        </p:spPr>
      </p:pic>
      <p:pic>
        <p:nvPicPr>
          <p:cNvPr id="46" name="Picture Placeholder 2">
            <a:extLst>
              <a:ext uri="{FF2B5EF4-FFF2-40B4-BE49-F238E27FC236}">
                <a16:creationId xmlns:a16="http://schemas.microsoft.com/office/drawing/2014/main" id="{BC22D5F6-96ED-423C-B2CA-801407E43A57}"/>
              </a:ext>
            </a:extLst>
          </p:cNvPr>
          <p:cNvPicPr>
            <a:picLocks noChangeAspect="1"/>
          </p:cNvPicPr>
          <p:nvPr/>
        </p:nvPicPr>
        <p:blipFill rotWithShape="1">
          <a:blip r:embed="rId6"/>
          <a:srcRect l="16076" t="42600" r="1" b="28307"/>
          <a:stretch/>
        </p:blipFill>
        <p:spPr>
          <a:xfrm>
            <a:off x="6122705" y="2008655"/>
            <a:ext cx="2838907" cy="1476146"/>
          </a:xfrm>
          <a:prstGeom prst="rect">
            <a:avLst/>
          </a:prstGeom>
        </p:spPr>
      </p:pic>
    </p:spTree>
    <p:extLst>
      <p:ext uri="{BB962C8B-B14F-4D97-AF65-F5344CB8AC3E}">
        <p14:creationId xmlns:p14="http://schemas.microsoft.com/office/powerpoint/2010/main" val="130842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D7B82-C53F-415A-B230-B01D041C72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42085" y="2568301"/>
            <a:ext cx="2125333" cy="3319272"/>
          </a:xfrm>
          <a:prstGeom prst="rect">
            <a:avLst/>
          </a:prstGeom>
        </p:spPr>
      </p:pic>
      <p:pic>
        <p:nvPicPr>
          <p:cNvPr id="3" name="Picture 2">
            <a:extLst>
              <a:ext uri="{FF2B5EF4-FFF2-40B4-BE49-F238E27FC236}">
                <a16:creationId xmlns:a16="http://schemas.microsoft.com/office/drawing/2014/main" id="{78FF609E-AB89-4646-B056-C1E9999478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201" t="27065" r="50133" b="24776"/>
          <a:stretch/>
        </p:blipFill>
        <p:spPr>
          <a:xfrm>
            <a:off x="383117" y="2568300"/>
            <a:ext cx="1632205" cy="3319272"/>
          </a:xfrm>
          <a:prstGeom prst="rect">
            <a:avLst/>
          </a:prstGeom>
        </p:spPr>
      </p:pic>
      <p:pic>
        <p:nvPicPr>
          <p:cNvPr id="7" name="Picture 6">
            <a:extLst>
              <a:ext uri="{FF2B5EF4-FFF2-40B4-BE49-F238E27FC236}">
                <a16:creationId xmlns:a16="http://schemas.microsoft.com/office/drawing/2014/main" id="{32294EF3-698E-43B3-B3DC-EB4E0C5EE9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679" t="51542" r="18401"/>
          <a:stretch/>
        </p:blipFill>
        <p:spPr>
          <a:xfrm>
            <a:off x="4394182" y="2568300"/>
            <a:ext cx="2087224" cy="3319272"/>
          </a:xfrm>
          <a:prstGeom prst="rect">
            <a:avLst/>
          </a:prstGeom>
        </p:spPr>
      </p:pic>
      <p:pic>
        <p:nvPicPr>
          <p:cNvPr id="9" name="Picture 8">
            <a:extLst>
              <a:ext uri="{FF2B5EF4-FFF2-40B4-BE49-F238E27FC236}">
                <a16:creationId xmlns:a16="http://schemas.microsoft.com/office/drawing/2014/main" id="{721B699A-EE2B-4A97-984F-552921F638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367" r="16654"/>
          <a:stretch/>
        </p:blipFill>
        <p:spPr>
          <a:xfrm>
            <a:off x="8849449" y="2568300"/>
            <a:ext cx="1476766" cy="3319272"/>
          </a:xfrm>
          <a:prstGeom prst="rect">
            <a:avLst/>
          </a:prstGeom>
        </p:spPr>
      </p:pic>
      <p:pic>
        <p:nvPicPr>
          <p:cNvPr id="11" name="Picture 10">
            <a:extLst>
              <a:ext uri="{FF2B5EF4-FFF2-40B4-BE49-F238E27FC236}">
                <a16:creationId xmlns:a16="http://schemas.microsoft.com/office/drawing/2014/main" id="{6E81FD12-9DCF-43BA-AC43-AB35F74FD5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8032" t="8868" r="19772" b="9375"/>
          <a:stretch/>
        </p:blipFill>
        <p:spPr>
          <a:xfrm>
            <a:off x="10452979" y="2568300"/>
            <a:ext cx="1351670" cy="3319272"/>
          </a:xfrm>
          <a:prstGeom prst="rect">
            <a:avLst/>
          </a:prstGeom>
        </p:spPr>
      </p:pic>
      <p:pic>
        <p:nvPicPr>
          <p:cNvPr id="13" name="Picture 12">
            <a:extLst>
              <a:ext uri="{FF2B5EF4-FFF2-40B4-BE49-F238E27FC236}">
                <a16:creationId xmlns:a16="http://schemas.microsoft.com/office/drawing/2014/main" id="{12B08610-DFE5-4D47-85A7-378BEBCF29BF}"/>
              </a:ext>
            </a:extLst>
          </p:cNvPr>
          <p:cNvPicPr>
            <a:picLocks noChangeAspect="1"/>
          </p:cNvPicPr>
          <p:nvPr/>
        </p:nvPicPr>
        <p:blipFill rotWithShape="1">
          <a:blip r:embed="rId7"/>
          <a:srcRect l="23664" t="33335" r="35774"/>
          <a:stretch/>
        </p:blipFill>
        <p:spPr>
          <a:xfrm>
            <a:off x="6608169" y="2568300"/>
            <a:ext cx="2114517" cy="3319272"/>
          </a:xfrm>
          <a:prstGeom prst="rect">
            <a:avLst/>
          </a:prstGeom>
        </p:spPr>
      </p:pic>
      <p:sp>
        <p:nvSpPr>
          <p:cNvPr id="14" name="Rectangle 13">
            <a:extLst>
              <a:ext uri="{FF2B5EF4-FFF2-40B4-BE49-F238E27FC236}">
                <a16:creationId xmlns:a16="http://schemas.microsoft.com/office/drawing/2014/main" id="{CEC6A369-33E5-4746-A61D-3D9D85A0B5A6}"/>
              </a:ext>
            </a:extLst>
          </p:cNvPr>
          <p:cNvSpPr/>
          <p:nvPr/>
        </p:nvSpPr>
        <p:spPr>
          <a:xfrm>
            <a:off x="1428514" y="1558365"/>
            <a:ext cx="2838905"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ld"/>
                <a:ea typeface="+mn-ea"/>
                <a:cs typeface="+mn-cs"/>
              </a:rPr>
              <a:t>Wayfinding and Safety Signage</a:t>
            </a:r>
          </a:p>
        </p:txBody>
      </p:sp>
      <p:sp>
        <p:nvSpPr>
          <p:cNvPr id="15" name="Rectangle 14">
            <a:extLst>
              <a:ext uri="{FF2B5EF4-FFF2-40B4-BE49-F238E27FC236}">
                <a16:creationId xmlns:a16="http://schemas.microsoft.com/office/drawing/2014/main" id="{B98B8131-F584-435E-8658-A67B80851FFE}"/>
              </a:ext>
            </a:extLst>
          </p:cNvPr>
          <p:cNvSpPr/>
          <p:nvPr/>
        </p:nvSpPr>
        <p:spPr>
          <a:xfrm>
            <a:off x="5435344" y="1558365"/>
            <a:ext cx="3287341"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ld"/>
                <a:ea typeface="+mn-ea"/>
                <a:cs typeface="+mn-cs"/>
              </a:rPr>
              <a:t>Markings, Symbols, and Crosswalks</a:t>
            </a:r>
          </a:p>
        </p:txBody>
      </p:sp>
      <p:sp>
        <p:nvSpPr>
          <p:cNvPr id="16" name="Rectangle 15">
            <a:extLst>
              <a:ext uri="{FF2B5EF4-FFF2-40B4-BE49-F238E27FC236}">
                <a16:creationId xmlns:a16="http://schemas.microsoft.com/office/drawing/2014/main" id="{D4D59064-ACF7-42D3-BE84-F5EC487D1649}"/>
              </a:ext>
            </a:extLst>
          </p:cNvPr>
          <p:cNvSpPr/>
          <p:nvPr/>
        </p:nvSpPr>
        <p:spPr>
          <a:xfrm>
            <a:off x="9881603" y="1558365"/>
            <a:ext cx="1923045"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3M Circular TT Bold"/>
                <a:ea typeface="+mn-ea"/>
                <a:cs typeface="+mn-cs"/>
              </a:rPr>
              <a:t>Delineation Markings</a:t>
            </a:r>
          </a:p>
        </p:txBody>
      </p:sp>
      <p:sp>
        <p:nvSpPr>
          <p:cNvPr id="17" name="Title 16">
            <a:extLst>
              <a:ext uri="{FF2B5EF4-FFF2-40B4-BE49-F238E27FC236}">
                <a16:creationId xmlns:a16="http://schemas.microsoft.com/office/drawing/2014/main" id="{E009CADE-E803-4A61-BA16-543DE4365580}"/>
              </a:ext>
            </a:extLst>
          </p:cNvPr>
          <p:cNvSpPr>
            <a:spLocks noGrp="1"/>
          </p:cNvSpPr>
          <p:nvPr>
            <p:ph type="title"/>
          </p:nvPr>
        </p:nvSpPr>
        <p:spPr/>
        <p:txBody>
          <a:bodyPr/>
          <a:lstStyle/>
          <a:p>
            <a:r>
              <a:rPr lang="en-US"/>
              <a:t>Holistic solutions to help enable safer urban mobility</a:t>
            </a:r>
          </a:p>
        </p:txBody>
      </p:sp>
      <p:pic>
        <p:nvPicPr>
          <p:cNvPr id="8" name="Picture 7">
            <a:extLst>
              <a:ext uri="{FF2B5EF4-FFF2-40B4-BE49-F238E27FC236}">
                <a16:creationId xmlns:a16="http://schemas.microsoft.com/office/drawing/2014/main" id="{D83AEFEE-8131-45EA-B4DA-20C01F1F2611}"/>
              </a:ext>
            </a:extLst>
          </p:cNvPr>
          <p:cNvPicPr>
            <a:picLocks noChangeAspect="1"/>
          </p:cNvPicPr>
          <p:nvPr/>
        </p:nvPicPr>
        <p:blipFill>
          <a:blip r:embed="rId8"/>
          <a:stretch>
            <a:fillRect/>
          </a:stretch>
        </p:blipFill>
        <p:spPr>
          <a:xfrm>
            <a:off x="387352" y="1558364"/>
            <a:ext cx="914400" cy="914400"/>
          </a:xfrm>
          <a:prstGeom prst="rect">
            <a:avLst/>
          </a:prstGeom>
        </p:spPr>
      </p:pic>
      <p:pic>
        <p:nvPicPr>
          <p:cNvPr id="12" name="Picture 11">
            <a:extLst>
              <a:ext uri="{FF2B5EF4-FFF2-40B4-BE49-F238E27FC236}">
                <a16:creationId xmlns:a16="http://schemas.microsoft.com/office/drawing/2014/main" id="{221E7DF3-B8C0-4602-B4AC-83C8EFCAC991}"/>
              </a:ext>
            </a:extLst>
          </p:cNvPr>
          <p:cNvPicPr>
            <a:picLocks noChangeAspect="1"/>
          </p:cNvPicPr>
          <p:nvPr/>
        </p:nvPicPr>
        <p:blipFill>
          <a:blip r:embed="rId9"/>
          <a:stretch>
            <a:fillRect/>
          </a:stretch>
        </p:blipFill>
        <p:spPr>
          <a:xfrm>
            <a:off x="4394182" y="1558364"/>
            <a:ext cx="914400" cy="914400"/>
          </a:xfrm>
          <a:prstGeom prst="rect">
            <a:avLst/>
          </a:prstGeom>
        </p:spPr>
      </p:pic>
      <p:pic>
        <p:nvPicPr>
          <p:cNvPr id="20" name="Picture 19">
            <a:extLst>
              <a:ext uri="{FF2B5EF4-FFF2-40B4-BE49-F238E27FC236}">
                <a16:creationId xmlns:a16="http://schemas.microsoft.com/office/drawing/2014/main" id="{EAD59187-9255-4265-811F-ADF82C495903}"/>
              </a:ext>
            </a:extLst>
          </p:cNvPr>
          <p:cNvPicPr>
            <a:picLocks noChangeAspect="1"/>
          </p:cNvPicPr>
          <p:nvPr/>
        </p:nvPicPr>
        <p:blipFill>
          <a:blip r:embed="rId10"/>
          <a:stretch>
            <a:fillRect/>
          </a:stretch>
        </p:blipFill>
        <p:spPr>
          <a:xfrm>
            <a:off x="8849449" y="1558364"/>
            <a:ext cx="905391" cy="914400"/>
          </a:xfrm>
          <a:prstGeom prst="rect">
            <a:avLst/>
          </a:prstGeom>
        </p:spPr>
      </p:pic>
    </p:spTree>
    <p:extLst>
      <p:ext uri="{BB962C8B-B14F-4D97-AF65-F5344CB8AC3E}">
        <p14:creationId xmlns:p14="http://schemas.microsoft.com/office/powerpoint/2010/main" val="333206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978260C-0D98-4978-95CA-2BB5B6EBF572}"/>
              </a:ext>
            </a:extLst>
          </p:cNvPr>
          <p:cNvSpPr/>
          <p:nvPr/>
        </p:nvSpPr>
        <p:spPr>
          <a:xfrm>
            <a:off x="1" y="-2"/>
            <a:ext cx="12192000" cy="3429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n-US" sz="4800">
              <a:latin typeface="+mj-lt"/>
            </a:endParaRPr>
          </a:p>
        </p:txBody>
      </p:sp>
      <p:sp>
        <p:nvSpPr>
          <p:cNvPr id="19" name="Rectangle 18">
            <a:extLst>
              <a:ext uri="{FF2B5EF4-FFF2-40B4-BE49-F238E27FC236}">
                <a16:creationId xmlns:a16="http://schemas.microsoft.com/office/drawing/2014/main" id="{C9D61DF0-B2E3-4254-B3EC-F5FB40F69BC4}"/>
              </a:ext>
            </a:extLst>
          </p:cNvPr>
          <p:cNvSpPr/>
          <p:nvPr/>
        </p:nvSpPr>
        <p:spPr>
          <a:xfrm>
            <a:off x="1" y="0"/>
            <a:ext cx="12192000" cy="21182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3200">
                <a:latin typeface="+mj-lt"/>
              </a:rPr>
              <a:t>Four Current Revolutions in the</a:t>
            </a:r>
          </a:p>
          <a:p>
            <a:pPr algn="ctr"/>
            <a:r>
              <a:rPr lang="en-US" sz="3200">
                <a:latin typeface="+mj-lt"/>
              </a:rPr>
              <a:t> Transportation Industry</a:t>
            </a:r>
            <a:endParaRPr lang="en-US" sz="3200">
              <a:latin typeface="+mj-lt"/>
              <a:cs typeface="3M Circular TT Light" panose="020B0404020101020102" pitchFamily="34" charset="0"/>
            </a:endParaRPr>
          </a:p>
        </p:txBody>
      </p:sp>
      <p:graphicFrame>
        <p:nvGraphicFramePr>
          <p:cNvPr id="4" name="Object 3" hidden="1">
            <a:extLst>
              <a:ext uri="{FF2B5EF4-FFF2-40B4-BE49-F238E27FC236}">
                <a16:creationId xmlns:a16="http://schemas.microsoft.com/office/drawing/2014/main" id="{084FBCE8-8F0D-4320-98D2-511BC9100012}"/>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1321" name="think-cell Slide" r:id="rId7" imgW="270" imgH="270" progId="TCLayout.ActiveDocument.1">
                  <p:embed/>
                </p:oleObj>
              </mc:Choice>
              <mc:Fallback>
                <p:oleObj name="think-cell Slide" r:id="rId7" imgW="270" imgH="270" progId="TCLayout.ActiveDocument.1">
                  <p:embed/>
                  <p:pic>
                    <p:nvPicPr>
                      <p:cNvPr id="4" name="Object 3" hidden="1">
                        <a:extLst>
                          <a:ext uri="{FF2B5EF4-FFF2-40B4-BE49-F238E27FC236}">
                            <a16:creationId xmlns:a16="http://schemas.microsoft.com/office/drawing/2014/main" id="{084FBCE8-8F0D-4320-98D2-511BC910001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1926E18-E58C-40EA-A017-7DDB0B6515B8}"/>
              </a:ext>
            </a:extLst>
          </p:cNvPr>
          <p:cNvSpPr/>
          <p:nvPr>
            <p:custDataLst>
              <p:tags r:id="rId4"/>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3M Circular TT Bold" panose="020B0804020101010102" pitchFamily="34" charset="0"/>
              <a:ea typeface="+mn-ea"/>
              <a:cs typeface="+mn-cs"/>
              <a:sym typeface="3M Circular TT Bold" panose="020B0804020101010102" pitchFamily="34" charset="0"/>
            </a:endParaRPr>
          </a:p>
        </p:txBody>
      </p:sp>
      <p:sp>
        <p:nvSpPr>
          <p:cNvPr id="17" name="TextBox 16">
            <a:extLst>
              <a:ext uri="{FF2B5EF4-FFF2-40B4-BE49-F238E27FC236}">
                <a16:creationId xmlns:a16="http://schemas.microsoft.com/office/drawing/2014/main" id="{019C570F-BB90-4B2D-ACB4-E90A419A5245}"/>
              </a:ext>
            </a:extLst>
          </p:cNvPr>
          <p:cNvSpPr txBox="1"/>
          <p:nvPr/>
        </p:nvSpPr>
        <p:spPr>
          <a:xfrm>
            <a:off x="9393599" y="4451477"/>
            <a:ext cx="2286000" cy="738664"/>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prstClr val="black"/>
                </a:solidFill>
                <a:effectLst/>
                <a:uLnTx/>
                <a:uFillTx/>
                <a:latin typeface="3M Circular TT Book" panose="020B0604020101020102" pitchFamily="34" charset="0"/>
                <a:cs typeface="3M Circular TT Book" panose="020B0604020101020102" pitchFamily="34" charset="0"/>
              </a:rPr>
              <a:t>Vehicle Electrification</a:t>
            </a:r>
          </a:p>
        </p:txBody>
      </p:sp>
      <p:sp>
        <p:nvSpPr>
          <p:cNvPr id="15" name="TextBox 14">
            <a:extLst>
              <a:ext uri="{FF2B5EF4-FFF2-40B4-BE49-F238E27FC236}">
                <a16:creationId xmlns:a16="http://schemas.microsoft.com/office/drawing/2014/main" id="{569F4E7A-0C21-4FF5-9ACD-883D87AEEBF5}"/>
              </a:ext>
            </a:extLst>
          </p:cNvPr>
          <p:cNvSpPr txBox="1"/>
          <p:nvPr/>
        </p:nvSpPr>
        <p:spPr>
          <a:xfrm>
            <a:off x="3472801" y="4451477"/>
            <a:ext cx="2286000" cy="738664"/>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prstClr val="black"/>
                </a:solidFill>
                <a:effectLst/>
                <a:uLnTx/>
                <a:uFillTx/>
                <a:latin typeface="3M Circular TT Book" panose="020B0604020101020102" pitchFamily="34" charset="0"/>
                <a:cs typeface="3M Circular TT Book" panose="020B0604020101020102" pitchFamily="34" charset="0"/>
              </a:rPr>
              <a:t>Ride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prstClr val="black"/>
                </a:solidFill>
                <a:effectLst/>
                <a:uLnTx/>
                <a:uFillTx/>
                <a:latin typeface="3M Circular TT Book" panose="020B0604020101020102" pitchFamily="34" charset="0"/>
                <a:cs typeface="3M Circular TT Book" panose="020B0604020101020102" pitchFamily="34" charset="0"/>
              </a:rPr>
              <a:t>Sharing</a:t>
            </a:r>
          </a:p>
        </p:txBody>
      </p:sp>
      <p:sp>
        <p:nvSpPr>
          <p:cNvPr id="13" name="TextBox 12">
            <a:extLst>
              <a:ext uri="{FF2B5EF4-FFF2-40B4-BE49-F238E27FC236}">
                <a16:creationId xmlns:a16="http://schemas.microsoft.com/office/drawing/2014/main" id="{4FAF8384-1856-419B-A753-4BA284F5B768}"/>
              </a:ext>
            </a:extLst>
          </p:cNvPr>
          <p:cNvSpPr txBox="1"/>
          <p:nvPr/>
        </p:nvSpPr>
        <p:spPr>
          <a:xfrm>
            <a:off x="6285456" y="4448812"/>
            <a:ext cx="2581488" cy="738664"/>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prstClr val="black"/>
                </a:solidFill>
                <a:effectLst/>
                <a:uLnTx/>
                <a:uFillTx/>
                <a:latin typeface="3M Circular TT Book" panose="020B0604020101020102" pitchFamily="34" charset="0"/>
                <a:cs typeface="3M Circular TT Book" panose="020B0604020101020102" pitchFamily="34" charset="0"/>
              </a:rPr>
              <a:t>Connected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prstClr val="black"/>
                </a:solidFill>
                <a:effectLst/>
                <a:uLnTx/>
                <a:uFillTx/>
                <a:latin typeface="3M Circular TT Book" panose="020B0604020101020102" pitchFamily="34" charset="0"/>
                <a:cs typeface="3M Circular TT Book" panose="020B0604020101020102" pitchFamily="34" charset="0"/>
              </a:rPr>
              <a:t>&amp; Automated Vehicles</a:t>
            </a:r>
          </a:p>
        </p:txBody>
      </p:sp>
      <p:sp>
        <p:nvSpPr>
          <p:cNvPr id="12" name="TextBox 11">
            <a:extLst>
              <a:ext uri="{FF2B5EF4-FFF2-40B4-BE49-F238E27FC236}">
                <a16:creationId xmlns:a16="http://schemas.microsoft.com/office/drawing/2014/main" id="{9ED9DCF6-4F5E-49FA-92AF-855BA03E3D91}"/>
              </a:ext>
            </a:extLst>
          </p:cNvPr>
          <p:cNvSpPr txBox="1"/>
          <p:nvPr/>
        </p:nvSpPr>
        <p:spPr>
          <a:xfrm>
            <a:off x="921533" y="4541124"/>
            <a:ext cx="1467737" cy="738664"/>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prstClr val="black"/>
                </a:solidFill>
                <a:effectLst/>
                <a:uLnTx/>
                <a:uFillTx/>
                <a:latin typeface="3M Circular TT Book" panose="020B0604020101020102" pitchFamily="34" charset="0"/>
                <a:cs typeface="3M Circular TT Book" panose="020B0604020101020102" pitchFamily="34" charset="0"/>
              </a:rPr>
              <a:t>Micro Mobility</a:t>
            </a:r>
          </a:p>
        </p:txBody>
      </p:sp>
      <p:pic>
        <p:nvPicPr>
          <p:cNvPr id="16" name="Picture 15">
            <a:extLst>
              <a:ext uri="{FF2B5EF4-FFF2-40B4-BE49-F238E27FC236}">
                <a16:creationId xmlns:a16="http://schemas.microsoft.com/office/drawing/2014/main" id="{713AB52C-75D6-45E8-8588-7E3B54503DF6}"/>
              </a:ext>
            </a:extLst>
          </p:cNvPr>
          <p:cNvPicPr>
            <a:picLocks noChangeAspect="1"/>
          </p:cNvPicPr>
          <p:nvPr/>
        </p:nvPicPr>
        <p:blipFill rotWithShape="1">
          <a:blip r:embed="rId9"/>
          <a:srcRect r="33333"/>
          <a:stretch/>
        </p:blipFill>
        <p:spPr>
          <a:xfrm>
            <a:off x="741002" y="2514599"/>
            <a:ext cx="1828800" cy="1828800"/>
          </a:xfrm>
          <a:prstGeom prst="ellipse">
            <a:avLst/>
          </a:prstGeom>
        </p:spPr>
      </p:pic>
      <p:pic>
        <p:nvPicPr>
          <p:cNvPr id="10" name="Picture 9">
            <a:extLst>
              <a:ext uri="{FF2B5EF4-FFF2-40B4-BE49-F238E27FC236}">
                <a16:creationId xmlns:a16="http://schemas.microsoft.com/office/drawing/2014/main" id="{A04C8D15-E034-4734-927F-4CB683D1E0E0}"/>
              </a:ext>
            </a:extLst>
          </p:cNvPr>
          <p:cNvPicPr>
            <a:picLocks noChangeAspect="1"/>
          </p:cNvPicPr>
          <p:nvPr/>
        </p:nvPicPr>
        <p:blipFill rotWithShape="1">
          <a:blip r:embed="rId10"/>
          <a:srcRect l="28912" r="7084" b="3659"/>
          <a:stretch/>
        </p:blipFill>
        <p:spPr>
          <a:xfrm>
            <a:off x="3701401" y="2514599"/>
            <a:ext cx="1828800" cy="1828800"/>
          </a:xfrm>
          <a:prstGeom prst="ellipse">
            <a:avLst/>
          </a:prstGeom>
        </p:spPr>
      </p:pic>
      <p:pic>
        <p:nvPicPr>
          <p:cNvPr id="20" name="Picture 19">
            <a:extLst>
              <a:ext uri="{FF2B5EF4-FFF2-40B4-BE49-F238E27FC236}">
                <a16:creationId xmlns:a16="http://schemas.microsoft.com/office/drawing/2014/main" id="{94FC8B42-5D93-4306-BDCE-41F940EC57E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622198" y="2514599"/>
            <a:ext cx="1828800" cy="1828800"/>
          </a:xfrm>
          <a:prstGeom prst="ellipse">
            <a:avLst/>
          </a:prstGeom>
        </p:spPr>
      </p:pic>
      <p:pic>
        <p:nvPicPr>
          <p:cNvPr id="5" name="Picture 4">
            <a:extLst>
              <a:ext uri="{FF2B5EF4-FFF2-40B4-BE49-F238E27FC236}">
                <a16:creationId xmlns:a16="http://schemas.microsoft.com/office/drawing/2014/main" id="{38B14262-27A5-4D74-8A24-CAC39C2EB03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2400" t="6403" r="26087" b="1611"/>
          <a:stretch/>
        </p:blipFill>
        <p:spPr>
          <a:xfrm>
            <a:off x="6661800" y="2514599"/>
            <a:ext cx="1828800" cy="1828800"/>
          </a:xfrm>
          <a:prstGeom prst="ellipse">
            <a:avLst/>
          </a:prstGeom>
        </p:spPr>
      </p:pic>
    </p:spTree>
    <p:custDataLst>
      <p:tags r:id="rId2"/>
    </p:custDataLst>
    <p:extLst>
      <p:ext uri="{BB962C8B-B14F-4D97-AF65-F5344CB8AC3E}">
        <p14:creationId xmlns:p14="http://schemas.microsoft.com/office/powerpoint/2010/main" val="43445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VPeKTQndSheDgaR4Q9xaZ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5TVU3FEAsEljJ4G3pJEEe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ck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2.xml><?xml version="1.0" encoding="utf-8"?>
<a:theme xmlns:a="http://schemas.openxmlformats.org/drawingml/2006/main" name="1_Blank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3.xml><?xml version="1.0" encoding="utf-8"?>
<a:theme xmlns:a="http://schemas.openxmlformats.org/drawingml/2006/main" name="Gradient Strip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31D74F548C904E9AC23799A8982829" ma:contentTypeVersion="13" ma:contentTypeDescription="Create a new document." ma:contentTypeScope="" ma:versionID="66ef2b62da10cc03d1f22e3051ec4fe6">
  <xsd:schema xmlns:xsd="http://www.w3.org/2001/XMLSchema" xmlns:xs="http://www.w3.org/2001/XMLSchema" xmlns:p="http://schemas.microsoft.com/office/2006/metadata/properties" xmlns:ns3="331113d1-efab-4ed3-8d74-6d3428346afb" xmlns:ns4="c988b7e4-811a-4e8a-9594-f4f99fa1f01a" targetNamespace="http://schemas.microsoft.com/office/2006/metadata/properties" ma:root="true" ma:fieldsID="02938f0e707c74a746366f472219d21f" ns3:_="" ns4:_="">
    <xsd:import namespace="331113d1-efab-4ed3-8d74-6d3428346afb"/>
    <xsd:import namespace="c988b7e4-811a-4e8a-9594-f4f99fa1f01a"/>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113d1-efab-4ed3-8d74-6d3428346af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988b7e4-811a-4e8a-9594-f4f99fa1f01a"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5B60EB-D95E-4FCF-9FDD-96DD1C9AC65D}">
  <ds:schemaRefs>
    <ds:schemaRef ds:uri="http://purl.org/dc/elements/1.1/"/>
    <ds:schemaRef ds:uri="http://schemas.microsoft.com/office/2006/documentManagement/types"/>
    <ds:schemaRef ds:uri="c988b7e4-811a-4e8a-9594-f4f99fa1f01a"/>
    <ds:schemaRef ds:uri="http://purl.org/dc/terms/"/>
    <ds:schemaRef ds:uri="http://purl.org/dc/dcmitype/"/>
    <ds:schemaRef ds:uri="http://schemas.openxmlformats.org/package/2006/metadata/core-properties"/>
    <ds:schemaRef ds:uri="http://schemas.microsoft.com/office/infopath/2007/PartnerControls"/>
    <ds:schemaRef ds:uri="331113d1-efab-4ed3-8d74-6d3428346afb"/>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76751E2-B5C4-419B-8B74-245941A78E6F}">
  <ds:schemaRefs>
    <ds:schemaRef ds:uri="http://schemas.microsoft.com/sharepoint/v3/contenttype/forms"/>
  </ds:schemaRefs>
</ds:datastoreItem>
</file>

<file path=customXml/itemProps3.xml><?xml version="1.0" encoding="utf-8"?>
<ds:datastoreItem xmlns:ds="http://schemas.openxmlformats.org/officeDocument/2006/customXml" ds:itemID="{9170D0CC-D56A-44F7-B6AC-4D9481793F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1113d1-efab-4ed3-8d74-6d3428346afb"/>
    <ds:schemaRef ds:uri="c988b7e4-811a-4e8a-9594-f4f99fa1f0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1366</Words>
  <Application>Microsoft Office PowerPoint</Application>
  <PresentationFormat>Widescreen</PresentationFormat>
  <Paragraphs>265</Paragraphs>
  <Slides>31</Slides>
  <Notes>11</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43" baseType="lpstr">
      <vt:lpstr>3M Circular TT Bold</vt:lpstr>
      <vt:lpstr>3M Circular TT Book</vt:lpstr>
      <vt:lpstr>3M Circular TT Light</vt:lpstr>
      <vt:lpstr>3MCircularTT-Book</vt:lpstr>
      <vt:lpstr>Arial</vt:lpstr>
      <vt:lpstr>Arial Narrow</vt:lpstr>
      <vt:lpstr>Calibri</vt:lpstr>
      <vt:lpstr>Wingdings</vt:lpstr>
      <vt:lpstr>Black Background</vt:lpstr>
      <vt:lpstr>1_Blank Background</vt:lpstr>
      <vt:lpstr>Gradient Strip Background</vt:lpstr>
      <vt:lpstr>think-cell Slide</vt:lpstr>
      <vt:lpstr>Urban Safety and Mobility </vt:lpstr>
      <vt:lpstr>PowerPoint Presentation</vt:lpstr>
      <vt:lpstr>PowerPoint Presentation</vt:lpstr>
      <vt:lpstr>PowerPoint Presentation</vt:lpstr>
      <vt:lpstr>3M Transportation Safety Division History</vt:lpstr>
      <vt:lpstr>PowerPoint Presentation</vt:lpstr>
      <vt:lpstr>Science of Safety and Retro-reflectivity</vt:lpstr>
      <vt:lpstr>Holistic solutions to help enable safer urban mobility</vt:lpstr>
      <vt:lpstr>PowerPoint Presentation</vt:lpstr>
      <vt:lpstr>PowerPoint Presentation</vt:lpstr>
      <vt:lpstr>PowerPoint Presentation</vt:lpstr>
      <vt:lpstr>PowerPoint Presentation</vt:lpstr>
      <vt:lpstr>03. Transportation Equity</vt:lpstr>
      <vt:lpstr>02. Congestion and Air Quality</vt:lpstr>
      <vt:lpstr>01. Improving Safety</vt:lpstr>
      <vt:lpstr>01. Improving Safety</vt:lpstr>
      <vt:lpstr>PowerPoint Presentation</vt:lpstr>
      <vt:lpstr>PowerPoint Presentation</vt:lpstr>
      <vt:lpstr>Proven Infrastructure Countermeasures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Ramsey</dc:creator>
  <cp:lastModifiedBy>Andrew Baussan</cp:lastModifiedBy>
  <cp:revision>8</cp:revision>
  <dcterms:created xsi:type="dcterms:W3CDTF">2019-08-07T13:44:06Z</dcterms:created>
  <dcterms:modified xsi:type="dcterms:W3CDTF">2020-06-09T17:22:26Z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0x0101004931D74F548C904E9AC23799A8982829</vt:lpwstr>
  </property>
</Properties>
</file>