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53" r:id="rId2"/>
    <p:sldId id="385" r:id="rId3"/>
    <p:sldId id="386" r:id="rId4"/>
    <p:sldId id="388" r:id="rId5"/>
    <p:sldId id="389" r:id="rId6"/>
    <p:sldId id="391" r:id="rId7"/>
    <p:sldId id="393" r:id="rId8"/>
    <p:sldId id="305" r:id="rId9"/>
    <p:sldId id="306" r:id="rId10"/>
    <p:sldId id="38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E47"/>
    <a:srgbClr val="65553C"/>
    <a:srgbClr val="686963"/>
    <a:srgbClr val="03060D"/>
    <a:srgbClr val="68942C"/>
    <a:srgbClr val="629324"/>
    <a:srgbClr val="939393"/>
    <a:srgbClr val="1E1E96"/>
    <a:srgbClr val="00C8E6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C68AF-0414-4A9F-93AE-41BF86B57833}" v="2" dt="2019-02-01T18:33:2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9003" autoAdjust="0"/>
  </p:normalViewPr>
  <p:slideViewPr>
    <p:cSldViewPr snapToGrid="0">
      <p:cViewPr varScale="1">
        <p:scale>
          <a:sx n="50" d="100"/>
          <a:sy n="50" d="100"/>
        </p:scale>
        <p:origin x="1168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01/02/2019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867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859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981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822342"/>
            <a:ext cx="3816000" cy="2427527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822904"/>
            <a:ext cx="3816000" cy="243020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822904"/>
            <a:ext cx="3816000" cy="243020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 userDrawn="1"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 userDrawn="1"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 userDrawn="1"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 dirty="0"/>
              <a:t>s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 userDrawn="1"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 userDrawn="1"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 userDrawn="1"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 userDrawn="1"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 userDrawn="1"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 userDrawn="1"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 userDrawn="1"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 userDrawn="1"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 userDrawn="1"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 userDrawn="1"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 userDrawn="1"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 userDrawn="1"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 userDrawn="1"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 userDrawn="1"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 userDrawn="1"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 userDrawn="1"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 dirty="0"/>
                <a:t>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7327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1874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52428"/>
            <a:ext cx="8210550" cy="1994392"/>
          </a:xfrm>
          <a:prstGeom prst="rect">
            <a:avLst/>
          </a:prstGeom>
          <a:gradFill>
            <a:gsLst>
              <a:gs pos="0">
                <a:srgbClr val="65553C">
                  <a:alpha val="37000"/>
                </a:srgbClr>
              </a:gs>
              <a:gs pos="70000">
                <a:srgbClr val="654E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761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500850"/>
            <a:ext cx="8210550" cy="2145970"/>
          </a:xfrm>
          <a:prstGeom prst="rect">
            <a:avLst/>
          </a:prstGeom>
          <a:gradFill>
            <a:gsLst>
              <a:gs pos="0">
                <a:srgbClr val="629324">
                  <a:alpha val="66000"/>
                </a:srgbClr>
              </a:gs>
              <a:gs pos="70000">
                <a:srgbClr val="68942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/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5705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2649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52428"/>
            <a:ext cx="8210550" cy="1994392"/>
          </a:xfrm>
          <a:prstGeom prst="rect">
            <a:avLst/>
          </a:prstGeom>
          <a:gradFill>
            <a:gsLst>
              <a:gs pos="0">
                <a:srgbClr val="03060D">
                  <a:alpha val="34000"/>
                </a:srgbClr>
              </a:gs>
              <a:gs pos="70000">
                <a:srgbClr val="68696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7200" b="0" kern="1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ea typeface="+mj-ea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6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7"/>
          <p:cNvSpPr>
            <a:spLocks/>
          </p:cNvSpPr>
          <p:nvPr userDrawn="1"/>
        </p:nvSpPr>
        <p:spPr bwMode="auto">
          <a:xfrm rot="19218002">
            <a:off x="582337" y="2537728"/>
            <a:ext cx="10928210" cy="6096374"/>
          </a:xfrm>
          <a:custGeom>
            <a:avLst/>
            <a:gdLst>
              <a:gd name="T0" fmla="*/ 3982 w 4136"/>
              <a:gd name="T1" fmla="*/ 0 h 2304"/>
              <a:gd name="T2" fmla="*/ 4136 w 4136"/>
              <a:gd name="T3" fmla="*/ 2304 h 2304"/>
              <a:gd name="T4" fmla="*/ 0 w 4136"/>
              <a:gd name="T5" fmla="*/ 77 h 2304"/>
              <a:gd name="T6" fmla="*/ 3982 w 4136"/>
              <a:gd name="T7" fmla="*/ 0 h 2304"/>
              <a:gd name="connsiteX0" fmla="*/ 9628 w 9990"/>
              <a:gd name="connsiteY0" fmla="*/ 0 h 10197"/>
              <a:gd name="connsiteX1" fmla="*/ 9990 w 9990"/>
              <a:gd name="connsiteY1" fmla="*/ 10197 h 10197"/>
              <a:gd name="connsiteX2" fmla="*/ 0 w 9990"/>
              <a:gd name="connsiteY2" fmla="*/ 334 h 10197"/>
              <a:gd name="connsiteX3" fmla="*/ 9628 w 9990"/>
              <a:gd name="connsiteY3" fmla="*/ 0 h 10197"/>
              <a:gd name="connsiteX0" fmla="*/ 9649 w 10000"/>
              <a:gd name="connsiteY0" fmla="*/ 0 h 10005"/>
              <a:gd name="connsiteX1" fmla="*/ 10000 w 10000"/>
              <a:gd name="connsiteY1" fmla="*/ 10005 h 10005"/>
              <a:gd name="connsiteX2" fmla="*/ 0 w 10000"/>
              <a:gd name="connsiteY2" fmla="*/ 333 h 10005"/>
              <a:gd name="connsiteX3" fmla="*/ 9649 w 10000"/>
              <a:gd name="connsiteY3" fmla="*/ 0 h 10005"/>
              <a:gd name="connsiteX0" fmla="*/ 9598 w 9949"/>
              <a:gd name="connsiteY0" fmla="*/ 0 h 10005"/>
              <a:gd name="connsiteX1" fmla="*/ 9949 w 9949"/>
              <a:gd name="connsiteY1" fmla="*/ 10005 h 10005"/>
              <a:gd name="connsiteX2" fmla="*/ 1 w 9949"/>
              <a:gd name="connsiteY2" fmla="*/ 263 h 10005"/>
              <a:gd name="connsiteX3" fmla="*/ 9598 w 9949"/>
              <a:gd name="connsiteY3" fmla="*/ 0 h 10005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1 w 10000"/>
              <a:gd name="connsiteY2" fmla="*/ 263 h 10000"/>
              <a:gd name="connsiteX3" fmla="*/ 9647 w 10000"/>
              <a:gd name="connsiteY3" fmla="*/ 0 h 10000"/>
              <a:gd name="connsiteX0" fmla="*/ 9646 w 9999"/>
              <a:gd name="connsiteY0" fmla="*/ 0 h 10000"/>
              <a:gd name="connsiteX1" fmla="*/ 9999 w 9999"/>
              <a:gd name="connsiteY1" fmla="*/ 10000 h 10000"/>
              <a:gd name="connsiteX2" fmla="*/ 0 w 9999"/>
              <a:gd name="connsiteY2" fmla="*/ 263 h 10000"/>
              <a:gd name="connsiteX3" fmla="*/ 9646 w 9999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  <a:gd name="connsiteX0" fmla="*/ 9647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263 h 10000"/>
              <a:gd name="connsiteX3" fmla="*/ 9647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9647" y="0"/>
                </a:moveTo>
                <a:cubicBezTo>
                  <a:pt x="9645" y="-3"/>
                  <a:pt x="10000" y="10000"/>
                  <a:pt x="10000" y="10000"/>
                </a:cubicBezTo>
                <a:cubicBezTo>
                  <a:pt x="9999" y="9998"/>
                  <a:pt x="0" y="263"/>
                  <a:pt x="0" y="263"/>
                </a:cubicBezTo>
                <a:lnTo>
                  <a:pt x="96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baseline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321901"/>
            <a:ext cx="9521825" cy="1033548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/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391318" y="384100"/>
            <a:ext cx="2361407" cy="427748"/>
            <a:chOff x="593725" y="633413"/>
            <a:chExt cx="13435013" cy="2433637"/>
          </a:xfrm>
        </p:grpSpPr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505450" y="695325"/>
              <a:ext cx="614363" cy="866775"/>
            </a:xfrm>
            <a:custGeom>
              <a:avLst/>
              <a:gdLst>
                <a:gd name="T0" fmla="*/ 31 w 41"/>
                <a:gd name="T1" fmla="*/ 17 h 57"/>
                <a:gd name="T2" fmla="*/ 21 w 41"/>
                <a:gd name="T3" fmla="*/ 9 h 57"/>
                <a:gd name="T4" fmla="*/ 12 w 41"/>
                <a:gd name="T5" fmla="*/ 16 h 57"/>
                <a:gd name="T6" fmla="*/ 18 w 41"/>
                <a:gd name="T7" fmla="*/ 23 h 57"/>
                <a:gd name="T8" fmla="*/ 26 w 41"/>
                <a:gd name="T9" fmla="*/ 24 h 57"/>
                <a:gd name="T10" fmla="*/ 41 w 41"/>
                <a:gd name="T11" fmla="*/ 40 h 57"/>
                <a:gd name="T12" fmla="*/ 22 w 41"/>
                <a:gd name="T13" fmla="*/ 57 h 57"/>
                <a:gd name="T14" fmla="*/ 0 w 41"/>
                <a:gd name="T15" fmla="*/ 40 h 57"/>
                <a:gd name="T16" fmla="*/ 10 w 41"/>
                <a:gd name="T17" fmla="*/ 37 h 57"/>
                <a:gd name="T18" fmla="*/ 22 w 41"/>
                <a:gd name="T19" fmla="*/ 48 h 57"/>
                <a:gd name="T20" fmla="*/ 31 w 41"/>
                <a:gd name="T21" fmla="*/ 41 h 57"/>
                <a:gd name="T22" fmla="*/ 24 w 41"/>
                <a:gd name="T23" fmla="*/ 34 h 57"/>
                <a:gd name="T24" fmla="*/ 16 w 41"/>
                <a:gd name="T25" fmla="*/ 33 h 57"/>
                <a:gd name="T26" fmla="*/ 2 w 41"/>
                <a:gd name="T27" fmla="*/ 17 h 57"/>
                <a:gd name="T28" fmla="*/ 21 w 41"/>
                <a:gd name="T29" fmla="*/ 0 h 57"/>
                <a:gd name="T30" fmla="*/ 41 w 41"/>
                <a:gd name="T31" fmla="*/ 14 h 57"/>
                <a:gd name="T32" fmla="*/ 31 w 41"/>
                <a:gd name="T33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7">
                  <a:moveTo>
                    <a:pt x="31" y="17"/>
                  </a:moveTo>
                  <a:cubicBezTo>
                    <a:pt x="30" y="14"/>
                    <a:pt x="28" y="9"/>
                    <a:pt x="21" y="9"/>
                  </a:cubicBezTo>
                  <a:cubicBezTo>
                    <a:pt x="16" y="9"/>
                    <a:pt x="12" y="13"/>
                    <a:pt x="12" y="16"/>
                  </a:cubicBezTo>
                  <a:cubicBezTo>
                    <a:pt x="12" y="19"/>
                    <a:pt x="14" y="22"/>
                    <a:pt x="1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26"/>
                    <a:pt x="41" y="33"/>
                    <a:pt x="41" y="40"/>
                  </a:cubicBezTo>
                  <a:cubicBezTo>
                    <a:pt x="41" y="49"/>
                    <a:pt x="34" y="57"/>
                    <a:pt x="22" y="57"/>
                  </a:cubicBezTo>
                  <a:cubicBezTo>
                    <a:pt x="7" y="57"/>
                    <a:pt x="1" y="48"/>
                    <a:pt x="0" y="4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3"/>
                    <a:pt x="14" y="48"/>
                    <a:pt x="22" y="48"/>
                  </a:cubicBezTo>
                  <a:cubicBezTo>
                    <a:pt x="27" y="48"/>
                    <a:pt x="31" y="45"/>
                    <a:pt x="31" y="41"/>
                  </a:cubicBezTo>
                  <a:cubicBezTo>
                    <a:pt x="31" y="38"/>
                    <a:pt x="28" y="35"/>
                    <a:pt x="24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1"/>
                    <a:pt x="2" y="25"/>
                    <a:pt x="2" y="17"/>
                  </a:cubicBezTo>
                  <a:cubicBezTo>
                    <a:pt x="2" y="7"/>
                    <a:pt x="11" y="0"/>
                    <a:pt x="21" y="0"/>
                  </a:cubicBezTo>
                  <a:cubicBezTo>
                    <a:pt x="34" y="0"/>
                    <a:pt x="39" y="8"/>
                    <a:pt x="41" y="14"/>
                  </a:cubicBezTo>
                  <a:lnTo>
                    <a:pt x="31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6194425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6854825" y="679450"/>
              <a:ext cx="179388" cy="866775"/>
            </a:xfrm>
            <a:custGeom>
              <a:avLst/>
              <a:gdLst>
                <a:gd name="T0" fmla="*/ 1 w 12"/>
                <a:gd name="T1" fmla="*/ 19 h 57"/>
                <a:gd name="T2" fmla="*/ 11 w 12"/>
                <a:gd name="T3" fmla="*/ 19 h 57"/>
                <a:gd name="T4" fmla="*/ 11 w 12"/>
                <a:gd name="T5" fmla="*/ 57 h 57"/>
                <a:gd name="T6" fmla="*/ 1 w 12"/>
                <a:gd name="T7" fmla="*/ 57 h 57"/>
                <a:gd name="T8" fmla="*/ 1 w 12"/>
                <a:gd name="T9" fmla="*/ 19 h 57"/>
                <a:gd name="T10" fmla="*/ 6 w 12"/>
                <a:gd name="T11" fmla="*/ 0 h 57"/>
                <a:gd name="T12" fmla="*/ 12 w 12"/>
                <a:gd name="T13" fmla="*/ 6 h 57"/>
                <a:gd name="T14" fmla="*/ 6 w 12"/>
                <a:gd name="T15" fmla="*/ 13 h 57"/>
                <a:gd name="T16" fmla="*/ 0 w 12"/>
                <a:gd name="T17" fmla="*/ 6 h 57"/>
                <a:gd name="T18" fmla="*/ 6 w 1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7">
                  <a:moveTo>
                    <a:pt x="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7138988" y="952500"/>
              <a:ext cx="554038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20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812088" y="952500"/>
              <a:ext cx="509588" cy="593725"/>
            </a:xfrm>
            <a:custGeom>
              <a:avLst/>
              <a:gdLst>
                <a:gd name="T0" fmla="*/ 10 w 34"/>
                <a:gd name="T1" fmla="*/ 39 h 39"/>
                <a:gd name="T2" fmla="*/ 0 w 34"/>
                <a:gd name="T3" fmla="*/ 39 h 39"/>
                <a:gd name="T4" fmla="*/ 0 w 34"/>
                <a:gd name="T5" fmla="*/ 1 h 39"/>
                <a:gd name="T6" fmla="*/ 10 w 34"/>
                <a:gd name="T7" fmla="*/ 1 h 39"/>
                <a:gd name="T8" fmla="*/ 10 w 34"/>
                <a:gd name="T9" fmla="*/ 6 h 39"/>
                <a:gd name="T10" fmla="*/ 21 w 34"/>
                <a:gd name="T11" fmla="*/ 0 h 39"/>
                <a:gd name="T12" fmla="*/ 34 w 34"/>
                <a:gd name="T13" fmla="*/ 15 h 39"/>
                <a:gd name="T14" fmla="*/ 34 w 34"/>
                <a:gd name="T15" fmla="*/ 39 h 39"/>
                <a:gd name="T16" fmla="*/ 24 w 34"/>
                <a:gd name="T17" fmla="*/ 39 h 39"/>
                <a:gd name="T18" fmla="*/ 24 w 34"/>
                <a:gd name="T19" fmla="*/ 17 h 39"/>
                <a:gd name="T20" fmla="*/ 17 w 34"/>
                <a:gd name="T21" fmla="*/ 9 h 39"/>
                <a:gd name="T22" fmla="*/ 10 w 34"/>
                <a:gd name="T23" fmla="*/ 17 h 39"/>
                <a:gd name="T24" fmla="*/ 10 w 34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9">
                  <a:moveTo>
                    <a:pt x="1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2"/>
                    <a:pt x="17" y="0"/>
                    <a:pt x="21" y="0"/>
                  </a:cubicBezTo>
                  <a:cubicBezTo>
                    <a:pt x="30" y="0"/>
                    <a:pt x="34" y="7"/>
                    <a:pt x="34" y="1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3"/>
                    <a:pt x="22" y="9"/>
                    <a:pt x="17" y="9"/>
                  </a:cubicBezTo>
                  <a:cubicBezTo>
                    <a:pt x="13" y="9"/>
                    <a:pt x="10" y="13"/>
                    <a:pt x="10" y="17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8426450" y="952500"/>
              <a:ext cx="569913" cy="609600"/>
            </a:xfrm>
            <a:custGeom>
              <a:avLst/>
              <a:gdLst>
                <a:gd name="T0" fmla="*/ 10 w 38"/>
                <a:gd name="T1" fmla="*/ 20 h 40"/>
                <a:gd name="T2" fmla="*/ 20 w 38"/>
                <a:gd name="T3" fmla="*/ 31 h 40"/>
                <a:gd name="T4" fmla="*/ 29 w 38"/>
                <a:gd name="T5" fmla="*/ 24 h 40"/>
                <a:gd name="T6" fmla="*/ 38 w 38"/>
                <a:gd name="T7" fmla="*/ 27 h 40"/>
                <a:gd name="T8" fmla="*/ 20 w 38"/>
                <a:gd name="T9" fmla="*/ 40 h 40"/>
                <a:gd name="T10" fmla="*/ 0 w 38"/>
                <a:gd name="T11" fmla="*/ 20 h 40"/>
                <a:gd name="T12" fmla="*/ 20 w 38"/>
                <a:gd name="T13" fmla="*/ 0 h 40"/>
                <a:gd name="T14" fmla="*/ 38 w 38"/>
                <a:gd name="T15" fmla="*/ 13 h 40"/>
                <a:gd name="T16" fmla="*/ 28 w 38"/>
                <a:gd name="T17" fmla="*/ 16 h 40"/>
                <a:gd name="T18" fmla="*/ 20 w 38"/>
                <a:gd name="T19" fmla="*/ 9 h 40"/>
                <a:gd name="T20" fmla="*/ 10 w 38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0">
                  <a:moveTo>
                    <a:pt x="10" y="20"/>
                  </a:move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8" y="27"/>
                    <a:pt x="29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4"/>
                    <a:pt x="30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6" y="6"/>
                    <a:pt x="38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55100" y="952500"/>
              <a:ext cx="555625" cy="609600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1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7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1"/>
                    <a:pt x="20" y="31"/>
                  </a:cubicBezTo>
                  <a:cubicBezTo>
                    <a:pt x="24" y="31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9715500" y="1333500"/>
              <a:ext cx="20955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5476875" y="2001838"/>
              <a:ext cx="808038" cy="836612"/>
            </a:xfrm>
            <a:custGeom>
              <a:avLst/>
              <a:gdLst>
                <a:gd name="T0" fmla="*/ 188 w 509"/>
                <a:gd name="T1" fmla="*/ 317 h 527"/>
                <a:gd name="T2" fmla="*/ 330 w 509"/>
                <a:gd name="T3" fmla="*/ 317 h 527"/>
                <a:gd name="T4" fmla="*/ 254 w 509"/>
                <a:gd name="T5" fmla="*/ 115 h 527"/>
                <a:gd name="T6" fmla="*/ 188 w 509"/>
                <a:gd name="T7" fmla="*/ 317 h 527"/>
                <a:gd name="T8" fmla="*/ 358 w 509"/>
                <a:gd name="T9" fmla="*/ 412 h 527"/>
                <a:gd name="T10" fmla="*/ 151 w 509"/>
                <a:gd name="T11" fmla="*/ 412 h 527"/>
                <a:gd name="T12" fmla="*/ 103 w 509"/>
                <a:gd name="T13" fmla="*/ 527 h 527"/>
                <a:gd name="T14" fmla="*/ 0 w 509"/>
                <a:gd name="T15" fmla="*/ 527 h 527"/>
                <a:gd name="T16" fmla="*/ 198 w 509"/>
                <a:gd name="T17" fmla="*/ 0 h 527"/>
                <a:gd name="T18" fmla="*/ 320 w 509"/>
                <a:gd name="T19" fmla="*/ 0 h 527"/>
                <a:gd name="T20" fmla="*/ 509 w 509"/>
                <a:gd name="T21" fmla="*/ 527 h 527"/>
                <a:gd name="T22" fmla="*/ 405 w 509"/>
                <a:gd name="T23" fmla="*/ 527 h 527"/>
                <a:gd name="T24" fmla="*/ 358 w 509"/>
                <a:gd name="T25" fmla="*/ 41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527">
                  <a:moveTo>
                    <a:pt x="188" y="317"/>
                  </a:moveTo>
                  <a:lnTo>
                    <a:pt x="330" y="317"/>
                  </a:lnTo>
                  <a:lnTo>
                    <a:pt x="254" y="115"/>
                  </a:lnTo>
                  <a:lnTo>
                    <a:pt x="188" y="317"/>
                  </a:lnTo>
                  <a:close/>
                  <a:moveTo>
                    <a:pt x="358" y="412"/>
                  </a:moveTo>
                  <a:lnTo>
                    <a:pt x="151" y="412"/>
                  </a:lnTo>
                  <a:lnTo>
                    <a:pt x="103" y="527"/>
                  </a:lnTo>
                  <a:lnTo>
                    <a:pt x="0" y="527"/>
                  </a:lnTo>
                  <a:lnTo>
                    <a:pt x="198" y="0"/>
                  </a:lnTo>
                  <a:lnTo>
                    <a:pt x="320" y="0"/>
                  </a:lnTo>
                  <a:lnTo>
                    <a:pt x="509" y="527"/>
                  </a:lnTo>
                  <a:lnTo>
                    <a:pt x="405" y="527"/>
                  </a:lnTo>
                  <a:lnTo>
                    <a:pt x="358" y="4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6375400" y="2246313"/>
              <a:ext cx="584200" cy="820737"/>
            </a:xfrm>
            <a:custGeom>
              <a:avLst/>
              <a:gdLst>
                <a:gd name="T0" fmla="*/ 20 w 39"/>
                <a:gd name="T1" fmla="*/ 10 h 54"/>
                <a:gd name="T2" fmla="*/ 10 w 39"/>
                <a:gd name="T3" fmla="*/ 20 h 54"/>
                <a:gd name="T4" fmla="*/ 20 w 39"/>
                <a:gd name="T5" fmla="*/ 31 h 54"/>
                <a:gd name="T6" fmla="*/ 29 w 39"/>
                <a:gd name="T7" fmla="*/ 20 h 54"/>
                <a:gd name="T8" fmla="*/ 20 w 39"/>
                <a:gd name="T9" fmla="*/ 10 h 54"/>
                <a:gd name="T10" fmla="*/ 0 w 39"/>
                <a:gd name="T11" fmla="*/ 54 h 54"/>
                <a:gd name="T12" fmla="*/ 0 w 39"/>
                <a:gd name="T13" fmla="*/ 1 h 54"/>
                <a:gd name="T14" fmla="*/ 10 w 39"/>
                <a:gd name="T15" fmla="*/ 1 h 54"/>
                <a:gd name="T16" fmla="*/ 10 w 39"/>
                <a:gd name="T17" fmla="*/ 6 h 54"/>
                <a:gd name="T18" fmla="*/ 22 w 39"/>
                <a:gd name="T19" fmla="*/ 0 h 54"/>
                <a:gd name="T20" fmla="*/ 39 w 39"/>
                <a:gd name="T21" fmla="*/ 20 h 54"/>
                <a:gd name="T22" fmla="*/ 22 w 39"/>
                <a:gd name="T23" fmla="*/ 40 h 54"/>
                <a:gd name="T24" fmla="*/ 11 w 39"/>
                <a:gd name="T25" fmla="*/ 36 h 54"/>
                <a:gd name="T26" fmla="*/ 11 w 39"/>
                <a:gd name="T27" fmla="*/ 54 h 54"/>
                <a:gd name="T28" fmla="*/ 0 w 39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39" y="9"/>
                    <a:pt x="39" y="20"/>
                  </a:cubicBezTo>
                  <a:cubicBezTo>
                    <a:pt x="39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7064375" y="2246313"/>
              <a:ext cx="598488" cy="820737"/>
            </a:xfrm>
            <a:custGeom>
              <a:avLst/>
              <a:gdLst>
                <a:gd name="T0" fmla="*/ 20 w 40"/>
                <a:gd name="T1" fmla="*/ 10 h 54"/>
                <a:gd name="T2" fmla="*/ 10 w 40"/>
                <a:gd name="T3" fmla="*/ 20 h 54"/>
                <a:gd name="T4" fmla="*/ 20 w 40"/>
                <a:gd name="T5" fmla="*/ 31 h 54"/>
                <a:gd name="T6" fmla="*/ 29 w 40"/>
                <a:gd name="T7" fmla="*/ 20 h 54"/>
                <a:gd name="T8" fmla="*/ 20 w 40"/>
                <a:gd name="T9" fmla="*/ 10 h 54"/>
                <a:gd name="T10" fmla="*/ 0 w 40"/>
                <a:gd name="T11" fmla="*/ 54 h 54"/>
                <a:gd name="T12" fmla="*/ 0 w 40"/>
                <a:gd name="T13" fmla="*/ 1 h 54"/>
                <a:gd name="T14" fmla="*/ 10 w 40"/>
                <a:gd name="T15" fmla="*/ 1 h 54"/>
                <a:gd name="T16" fmla="*/ 10 w 40"/>
                <a:gd name="T17" fmla="*/ 6 h 54"/>
                <a:gd name="T18" fmla="*/ 22 w 40"/>
                <a:gd name="T19" fmla="*/ 0 h 54"/>
                <a:gd name="T20" fmla="*/ 40 w 40"/>
                <a:gd name="T21" fmla="*/ 20 h 54"/>
                <a:gd name="T22" fmla="*/ 22 w 40"/>
                <a:gd name="T23" fmla="*/ 40 h 54"/>
                <a:gd name="T24" fmla="*/ 11 w 40"/>
                <a:gd name="T25" fmla="*/ 36 h 54"/>
                <a:gd name="T26" fmla="*/ 11 w 40"/>
                <a:gd name="T27" fmla="*/ 54 h 54"/>
                <a:gd name="T28" fmla="*/ 0 w 40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4">
                  <a:moveTo>
                    <a:pt x="20" y="10"/>
                  </a:moveTo>
                  <a:cubicBezTo>
                    <a:pt x="15" y="10"/>
                    <a:pt x="10" y="14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29" y="27"/>
                    <a:pt x="29" y="20"/>
                  </a:cubicBezTo>
                  <a:cubicBezTo>
                    <a:pt x="29" y="14"/>
                    <a:pt x="25" y="10"/>
                    <a:pt x="20" y="10"/>
                  </a:cubicBezTo>
                  <a:moveTo>
                    <a:pt x="0" y="5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6" y="0"/>
                    <a:pt x="22" y="0"/>
                  </a:cubicBezTo>
                  <a:cubicBezTo>
                    <a:pt x="33" y="0"/>
                    <a:pt x="40" y="9"/>
                    <a:pt x="40" y="20"/>
                  </a:cubicBezTo>
                  <a:cubicBezTo>
                    <a:pt x="40" y="32"/>
                    <a:pt x="32" y="40"/>
                    <a:pt x="22" y="40"/>
                  </a:cubicBezTo>
                  <a:cubicBezTo>
                    <a:pt x="16" y="40"/>
                    <a:pt x="12" y="38"/>
                    <a:pt x="11" y="36"/>
                  </a:cubicBezTo>
                  <a:cubicBezTo>
                    <a:pt x="11" y="54"/>
                    <a:pt x="11" y="54"/>
                    <a:pt x="11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7" name="Rectangle 20"/>
            <p:cNvSpPr>
              <a:spLocks noChangeArrowheads="1"/>
            </p:cNvSpPr>
            <p:nvPr userDrawn="1"/>
          </p:nvSpPr>
          <p:spPr bwMode="auto">
            <a:xfrm>
              <a:off x="7767638" y="1987550"/>
              <a:ext cx="149225" cy="850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8051800" y="1971675"/>
              <a:ext cx="195263" cy="866775"/>
            </a:xfrm>
            <a:custGeom>
              <a:avLst/>
              <a:gdLst>
                <a:gd name="T0" fmla="*/ 1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1 w 13"/>
                <a:gd name="T7" fmla="*/ 57 h 57"/>
                <a:gd name="T8" fmla="*/ 1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1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" y="57"/>
                    <a:pt x="1" y="57"/>
                    <a:pt x="1" y="57"/>
                  </a:cubicBezTo>
                  <a:lnTo>
                    <a:pt x="1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8351838" y="2246313"/>
              <a:ext cx="554038" cy="608012"/>
            </a:xfrm>
            <a:custGeom>
              <a:avLst/>
              <a:gdLst>
                <a:gd name="T0" fmla="*/ 27 w 37"/>
                <a:gd name="T1" fmla="*/ 16 h 40"/>
                <a:gd name="T2" fmla="*/ 19 w 37"/>
                <a:gd name="T3" fmla="*/ 8 h 40"/>
                <a:gd name="T4" fmla="*/ 10 w 37"/>
                <a:gd name="T5" fmla="*/ 16 h 40"/>
                <a:gd name="T6" fmla="*/ 27 w 37"/>
                <a:gd name="T7" fmla="*/ 16 h 40"/>
                <a:gd name="T8" fmla="*/ 37 w 37"/>
                <a:gd name="T9" fmla="*/ 28 h 40"/>
                <a:gd name="T10" fmla="*/ 19 w 37"/>
                <a:gd name="T11" fmla="*/ 40 h 40"/>
                <a:gd name="T12" fmla="*/ 0 w 37"/>
                <a:gd name="T13" fmla="*/ 20 h 40"/>
                <a:gd name="T14" fmla="*/ 19 w 37"/>
                <a:gd name="T15" fmla="*/ 0 h 40"/>
                <a:gd name="T16" fmla="*/ 37 w 37"/>
                <a:gd name="T17" fmla="*/ 20 h 40"/>
                <a:gd name="T18" fmla="*/ 37 w 37"/>
                <a:gd name="T19" fmla="*/ 23 h 40"/>
                <a:gd name="T20" fmla="*/ 10 w 37"/>
                <a:gd name="T21" fmla="*/ 23 h 40"/>
                <a:gd name="T22" fmla="*/ 20 w 37"/>
                <a:gd name="T23" fmla="*/ 32 h 40"/>
                <a:gd name="T24" fmla="*/ 28 w 37"/>
                <a:gd name="T25" fmla="*/ 26 h 40"/>
                <a:gd name="T26" fmla="*/ 37 w 37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0">
                  <a:moveTo>
                    <a:pt x="27" y="16"/>
                  </a:moveTo>
                  <a:cubicBezTo>
                    <a:pt x="27" y="12"/>
                    <a:pt x="25" y="8"/>
                    <a:pt x="19" y="8"/>
                  </a:cubicBezTo>
                  <a:cubicBezTo>
                    <a:pt x="13" y="8"/>
                    <a:pt x="10" y="12"/>
                    <a:pt x="10" y="16"/>
                  </a:cubicBezTo>
                  <a:lnTo>
                    <a:pt x="27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19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7" y="8"/>
                    <a:pt x="37" y="20"/>
                  </a:cubicBezTo>
                  <a:cubicBezTo>
                    <a:pt x="37" y="21"/>
                    <a:pt x="37" y="23"/>
                    <a:pt x="3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20" y="32"/>
                  </a:cubicBezTo>
                  <a:cubicBezTo>
                    <a:pt x="24" y="32"/>
                    <a:pt x="27" y="29"/>
                    <a:pt x="28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auto">
            <a:xfrm>
              <a:off x="8980488" y="1987550"/>
              <a:ext cx="600075" cy="866775"/>
            </a:xfrm>
            <a:custGeom>
              <a:avLst/>
              <a:gdLst>
                <a:gd name="T0" fmla="*/ 20 w 40"/>
                <a:gd name="T1" fmla="*/ 48 h 57"/>
                <a:gd name="T2" fmla="*/ 30 w 40"/>
                <a:gd name="T3" fmla="*/ 37 h 57"/>
                <a:gd name="T4" fmla="*/ 20 w 40"/>
                <a:gd name="T5" fmla="*/ 26 h 57"/>
                <a:gd name="T6" fmla="*/ 11 w 40"/>
                <a:gd name="T7" fmla="*/ 37 h 57"/>
                <a:gd name="T8" fmla="*/ 20 w 40"/>
                <a:gd name="T9" fmla="*/ 48 h 57"/>
                <a:gd name="T10" fmla="*/ 40 w 40"/>
                <a:gd name="T11" fmla="*/ 49 h 57"/>
                <a:gd name="T12" fmla="*/ 40 w 40"/>
                <a:gd name="T13" fmla="*/ 56 h 57"/>
                <a:gd name="T14" fmla="*/ 30 w 40"/>
                <a:gd name="T15" fmla="*/ 56 h 57"/>
                <a:gd name="T16" fmla="*/ 30 w 40"/>
                <a:gd name="T17" fmla="*/ 52 h 57"/>
                <a:gd name="T18" fmla="*/ 19 w 40"/>
                <a:gd name="T19" fmla="*/ 57 h 57"/>
                <a:gd name="T20" fmla="*/ 0 w 40"/>
                <a:gd name="T21" fmla="*/ 37 h 57"/>
                <a:gd name="T22" fmla="*/ 19 w 40"/>
                <a:gd name="T23" fmla="*/ 17 h 57"/>
                <a:gd name="T24" fmla="*/ 30 w 40"/>
                <a:gd name="T25" fmla="*/ 22 h 57"/>
                <a:gd name="T26" fmla="*/ 30 w 40"/>
                <a:gd name="T27" fmla="*/ 0 h 57"/>
                <a:gd name="T28" fmla="*/ 40 w 40"/>
                <a:gd name="T29" fmla="*/ 0 h 57"/>
                <a:gd name="T30" fmla="*/ 40 w 40"/>
                <a:gd name="T31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7">
                  <a:moveTo>
                    <a:pt x="20" y="48"/>
                  </a:moveTo>
                  <a:cubicBezTo>
                    <a:pt x="26" y="48"/>
                    <a:pt x="30" y="44"/>
                    <a:pt x="30" y="37"/>
                  </a:cubicBezTo>
                  <a:cubicBezTo>
                    <a:pt x="30" y="30"/>
                    <a:pt x="26" y="26"/>
                    <a:pt x="20" y="26"/>
                  </a:cubicBezTo>
                  <a:cubicBezTo>
                    <a:pt x="15" y="26"/>
                    <a:pt x="11" y="30"/>
                    <a:pt x="11" y="37"/>
                  </a:cubicBezTo>
                  <a:cubicBezTo>
                    <a:pt x="11" y="44"/>
                    <a:pt x="15" y="48"/>
                    <a:pt x="20" y="48"/>
                  </a:cubicBezTo>
                  <a:moveTo>
                    <a:pt x="40" y="49"/>
                  </a:moveTo>
                  <a:cubicBezTo>
                    <a:pt x="40" y="52"/>
                    <a:pt x="40" y="55"/>
                    <a:pt x="4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4"/>
                    <a:pt x="30" y="52"/>
                  </a:cubicBezTo>
                  <a:cubicBezTo>
                    <a:pt x="28" y="55"/>
                    <a:pt x="24" y="57"/>
                    <a:pt x="19" y="57"/>
                  </a:cubicBezTo>
                  <a:cubicBezTo>
                    <a:pt x="8" y="57"/>
                    <a:pt x="0" y="49"/>
                    <a:pt x="0" y="37"/>
                  </a:cubicBezTo>
                  <a:cubicBezTo>
                    <a:pt x="0" y="26"/>
                    <a:pt x="8" y="17"/>
                    <a:pt x="19" y="17"/>
                  </a:cubicBezTo>
                  <a:cubicBezTo>
                    <a:pt x="25" y="17"/>
                    <a:pt x="28" y="20"/>
                    <a:pt x="30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9925050" y="2093913"/>
              <a:ext cx="374650" cy="760412"/>
            </a:xfrm>
            <a:custGeom>
              <a:avLst/>
              <a:gdLst>
                <a:gd name="T0" fmla="*/ 17 w 25"/>
                <a:gd name="T1" fmla="*/ 11 h 50"/>
                <a:gd name="T2" fmla="*/ 25 w 25"/>
                <a:gd name="T3" fmla="*/ 11 h 50"/>
                <a:gd name="T4" fmla="*/ 25 w 25"/>
                <a:gd name="T5" fmla="*/ 20 h 50"/>
                <a:gd name="T6" fmla="*/ 17 w 25"/>
                <a:gd name="T7" fmla="*/ 20 h 50"/>
                <a:gd name="T8" fmla="*/ 17 w 25"/>
                <a:gd name="T9" fmla="*/ 36 h 50"/>
                <a:gd name="T10" fmla="*/ 22 w 25"/>
                <a:gd name="T11" fmla="*/ 41 h 50"/>
                <a:gd name="T12" fmla="*/ 25 w 25"/>
                <a:gd name="T13" fmla="*/ 40 h 50"/>
                <a:gd name="T14" fmla="*/ 25 w 25"/>
                <a:gd name="T15" fmla="*/ 49 h 50"/>
                <a:gd name="T16" fmla="*/ 19 w 25"/>
                <a:gd name="T17" fmla="*/ 50 h 50"/>
                <a:gd name="T18" fmla="*/ 7 w 25"/>
                <a:gd name="T19" fmla="*/ 38 h 50"/>
                <a:gd name="T20" fmla="*/ 7 w 25"/>
                <a:gd name="T21" fmla="*/ 20 h 50"/>
                <a:gd name="T22" fmla="*/ 0 w 25"/>
                <a:gd name="T23" fmla="*/ 20 h 50"/>
                <a:gd name="T24" fmla="*/ 0 w 25"/>
                <a:gd name="T25" fmla="*/ 11 h 50"/>
                <a:gd name="T26" fmla="*/ 2 w 25"/>
                <a:gd name="T27" fmla="*/ 11 h 50"/>
                <a:gd name="T28" fmla="*/ 8 w 25"/>
                <a:gd name="T29" fmla="*/ 5 h 50"/>
                <a:gd name="T30" fmla="*/ 8 w 25"/>
                <a:gd name="T31" fmla="*/ 0 h 50"/>
                <a:gd name="T32" fmla="*/ 17 w 25"/>
                <a:gd name="T33" fmla="*/ 0 h 50"/>
                <a:gd name="T34" fmla="*/ 17 w 25"/>
                <a:gd name="T35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0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40"/>
                    <a:pt x="19" y="41"/>
                    <a:pt x="22" y="41"/>
                  </a:cubicBezTo>
                  <a:cubicBezTo>
                    <a:pt x="23" y="41"/>
                    <a:pt x="24" y="41"/>
                    <a:pt x="25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2" y="50"/>
                    <a:pt x="19" y="50"/>
                  </a:cubicBezTo>
                  <a:cubicBezTo>
                    <a:pt x="12" y="50"/>
                    <a:pt x="7" y="45"/>
                    <a:pt x="7" y="3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6" y="11"/>
                    <a:pt x="8" y="9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2" name="Freeform 25"/>
            <p:cNvSpPr>
              <a:spLocks noEditPoints="1"/>
            </p:cNvSpPr>
            <p:nvPr userDrawn="1"/>
          </p:nvSpPr>
          <p:spPr bwMode="auto">
            <a:xfrm>
              <a:off x="10374313" y="2246313"/>
              <a:ext cx="598488" cy="608012"/>
            </a:xfrm>
            <a:custGeom>
              <a:avLst/>
              <a:gdLst>
                <a:gd name="T0" fmla="*/ 30 w 40"/>
                <a:gd name="T1" fmla="*/ 20 h 40"/>
                <a:gd name="T2" fmla="*/ 20 w 40"/>
                <a:gd name="T3" fmla="*/ 9 h 40"/>
                <a:gd name="T4" fmla="*/ 10 w 40"/>
                <a:gd name="T5" fmla="*/ 20 h 40"/>
                <a:gd name="T6" fmla="*/ 20 w 40"/>
                <a:gd name="T7" fmla="*/ 31 h 40"/>
                <a:gd name="T8" fmla="*/ 30 w 40"/>
                <a:gd name="T9" fmla="*/ 20 h 40"/>
                <a:gd name="T10" fmla="*/ 40 w 40"/>
                <a:gd name="T11" fmla="*/ 20 h 40"/>
                <a:gd name="T12" fmla="*/ 20 w 40"/>
                <a:gd name="T13" fmla="*/ 40 h 40"/>
                <a:gd name="T14" fmla="*/ 0 w 40"/>
                <a:gd name="T15" fmla="*/ 20 h 40"/>
                <a:gd name="T16" fmla="*/ 20 w 40"/>
                <a:gd name="T17" fmla="*/ 0 h 40"/>
                <a:gd name="T18" fmla="*/ 40 w 40"/>
                <a:gd name="T1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30" y="20"/>
                  </a:moveTo>
                  <a:cubicBezTo>
                    <a:pt x="30" y="13"/>
                    <a:pt x="25" y="9"/>
                    <a:pt x="20" y="9"/>
                  </a:cubicBezTo>
                  <a:cubicBezTo>
                    <a:pt x="15" y="9"/>
                    <a:pt x="10" y="13"/>
                    <a:pt x="10" y="20"/>
                  </a:cubicBezTo>
                  <a:cubicBezTo>
                    <a:pt x="10" y="27"/>
                    <a:pt x="15" y="31"/>
                    <a:pt x="20" y="31"/>
                  </a:cubicBezTo>
                  <a:cubicBezTo>
                    <a:pt x="25" y="31"/>
                    <a:pt x="30" y="27"/>
                    <a:pt x="30" y="20"/>
                  </a:cubicBezTo>
                  <a:moveTo>
                    <a:pt x="40" y="20"/>
                  </a:moveTo>
                  <a:cubicBezTo>
                    <a:pt x="40" y="32"/>
                    <a:pt x="31" y="40"/>
                    <a:pt x="20" y="40"/>
                  </a:cubicBezTo>
                  <a:cubicBezTo>
                    <a:pt x="9" y="40"/>
                    <a:pt x="0" y="32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1303000" y="2001838"/>
              <a:ext cx="538163" cy="836612"/>
            </a:xfrm>
            <a:custGeom>
              <a:avLst/>
              <a:gdLst>
                <a:gd name="T0" fmla="*/ 0 w 339"/>
                <a:gd name="T1" fmla="*/ 527 h 527"/>
                <a:gd name="T2" fmla="*/ 0 w 339"/>
                <a:gd name="T3" fmla="*/ 0 h 527"/>
                <a:gd name="T4" fmla="*/ 103 w 339"/>
                <a:gd name="T5" fmla="*/ 0 h 527"/>
                <a:gd name="T6" fmla="*/ 103 w 339"/>
                <a:gd name="T7" fmla="*/ 431 h 527"/>
                <a:gd name="T8" fmla="*/ 339 w 339"/>
                <a:gd name="T9" fmla="*/ 431 h 527"/>
                <a:gd name="T10" fmla="*/ 339 w 339"/>
                <a:gd name="T11" fmla="*/ 527 h 527"/>
                <a:gd name="T12" fmla="*/ 0 w 339"/>
                <a:gd name="T1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527">
                  <a:moveTo>
                    <a:pt x="0" y="527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431"/>
                  </a:lnTo>
                  <a:lnTo>
                    <a:pt x="339" y="431"/>
                  </a:lnTo>
                  <a:lnTo>
                    <a:pt x="339" y="527"/>
                  </a:lnTo>
                  <a:lnTo>
                    <a:pt x="0" y="5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11915775" y="1971675"/>
              <a:ext cx="195263" cy="866775"/>
            </a:xfrm>
            <a:custGeom>
              <a:avLst/>
              <a:gdLst>
                <a:gd name="T0" fmla="*/ 2 w 13"/>
                <a:gd name="T1" fmla="*/ 19 h 57"/>
                <a:gd name="T2" fmla="*/ 12 w 13"/>
                <a:gd name="T3" fmla="*/ 19 h 57"/>
                <a:gd name="T4" fmla="*/ 12 w 13"/>
                <a:gd name="T5" fmla="*/ 57 h 57"/>
                <a:gd name="T6" fmla="*/ 2 w 13"/>
                <a:gd name="T7" fmla="*/ 57 h 57"/>
                <a:gd name="T8" fmla="*/ 2 w 13"/>
                <a:gd name="T9" fmla="*/ 19 h 57"/>
                <a:gd name="T10" fmla="*/ 7 w 13"/>
                <a:gd name="T11" fmla="*/ 0 h 57"/>
                <a:gd name="T12" fmla="*/ 13 w 13"/>
                <a:gd name="T13" fmla="*/ 7 h 57"/>
                <a:gd name="T14" fmla="*/ 7 w 13"/>
                <a:gd name="T15" fmla="*/ 13 h 57"/>
                <a:gd name="T16" fmla="*/ 0 w 13"/>
                <a:gd name="T17" fmla="*/ 7 h 57"/>
                <a:gd name="T18" fmla="*/ 7 w 1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2" y="19"/>
                  </a:lnTo>
                  <a:close/>
                  <a:moveTo>
                    <a:pt x="7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2215813" y="1987550"/>
              <a:ext cx="374650" cy="850900"/>
            </a:xfrm>
            <a:custGeom>
              <a:avLst/>
              <a:gdLst>
                <a:gd name="T0" fmla="*/ 16 w 25"/>
                <a:gd name="T1" fmla="*/ 14 h 56"/>
                <a:gd name="T2" fmla="*/ 16 w 25"/>
                <a:gd name="T3" fmla="*/ 18 h 56"/>
                <a:gd name="T4" fmla="*/ 25 w 25"/>
                <a:gd name="T5" fmla="*/ 18 h 56"/>
                <a:gd name="T6" fmla="*/ 25 w 25"/>
                <a:gd name="T7" fmla="*/ 27 h 56"/>
                <a:gd name="T8" fmla="*/ 16 w 25"/>
                <a:gd name="T9" fmla="*/ 27 h 56"/>
                <a:gd name="T10" fmla="*/ 16 w 25"/>
                <a:gd name="T11" fmla="*/ 56 h 56"/>
                <a:gd name="T12" fmla="*/ 6 w 25"/>
                <a:gd name="T13" fmla="*/ 56 h 56"/>
                <a:gd name="T14" fmla="*/ 6 w 25"/>
                <a:gd name="T15" fmla="*/ 27 h 56"/>
                <a:gd name="T16" fmla="*/ 0 w 25"/>
                <a:gd name="T17" fmla="*/ 27 h 56"/>
                <a:gd name="T18" fmla="*/ 0 w 25"/>
                <a:gd name="T19" fmla="*/ 18 h 56"/>
                <a:gd name="T20" fmla="*/ 6 w 25"/>
                <a:gd name="T21" fmla="*/ 18 h 56"/>
                <a:gd name="T22" fmla="*/ 6 w 25"/>
                <a:gd name="T23" fmla="*/ 14 h 56"/>
                <a:gd name="T24" fmla="*/ 20 w 25"/>
                <a:gd name="T25" fmla="*/ 0 h 56"/>
                <a:gd name="T26" fmla="*/ 25 w 25"/>
                <a:gd name="T27" fmla="*/ 0 h 56"/>
                <a:gd name="T28" fmla="*/ 25 w 25"/>
                <a:gd name="T29" fmla="*/ 9 h 56"/>
                <a:gd name="T30" fmla="*/ 22 w 25"/>
                <a:gd name="T31" fmla="*/ 9 h 56"/>
                <a:gd name="T32" fmla="*/ 16 w 25"/>
                <a:gd name="T33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56">
                  <a:moveTo>
                    <a:pt x="16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5"/>
                    <a:pt x="11" y="0"/>
                    <a:pt x="20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19" y="9"/>
                    <a:pt x="16" y="10"/>
                    <a:pt x="16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6" name="Freeform 29"/>
            <p:cNvSpPr>
              <a:spLocks noEditPoints="1"/>
            </p:cNvSpPr>
            <p:nvPr userDrawn="1"/>
          </p:nvSpPr>
          <p:spPr bwMode="auto">
            <a:xfrm>
              <a:off x="12620625" y="2246313"/>
              <a:ext cx="568325" cy="608012"/>
            </a:xfrm>
            <a:custGeom>
              <a:avLst/>
              <a:gdLst>
                <a:gd name="T0" fmla="*/ 28 w 38"/>
                <a:gd name="T1" fmla="*/ 16 h 40"/>
                <a:gd name="T2" fmla="*/ 19 w 38"/>
                <a:gd name="T3" fmla="*/ 8 h 40"/>
                <a:gd name="T4" fmla="*/ 11 w 38"/>
                <a:gd name="T5" fmla="*/ 16 h 40"/>
                <a:gd name="T6" fmla="*/ 28 w 38"/>
                <a:gd name="T7" fmla="*/ 16 h 40"/>
                <a:gd name="T8" fmla="*/ 37 w 38"/>
                <a:gd name="T9" fmla="*/ 28 h 40"/>
                <a:gd name="T10" fmla="*/ 20 w 38"/>
                <a:gd name="T11" fmla="*/ 40 h 40"/>
                <a:gd name="T12" fmla="*/ 0 w 38"/>
                <a:gd name="T13" fmla="*/ 20 h 40"/>
                <a:gd name="T14" fmla="*/ 19 w 38"/>
                <a:gd name="T15" fmla="*/ 0 h 40"/>
                <a:gd name="T16" fmla="*/ 38 w 38"/>
                <a:gd name="T17" fmla="*/ 20 h 40"/>
                <a:gd name="T18" fmla="*/ 38 w 38"/>
                <a:gd name="T19" fmla="*/ 23 h 40"/>
                <a:gd name="T20" fmla="*/ 10 w 38"/>
                <a:gd name="T21" fmla="*/ 23 h 40"/>
                <a:gd name="T22" fmla="*/ 20 w 38"/>
                <a:gd name="T23" fmla="*/ 32 h 40"/>
                <a:gd name="T24" fmla="*/ 29 w 38"/>
                <a:gd name="T25" fmla="*/ 26 h 40"/>
                <a:gd name="T26" fmla="*/ 37 w 38"/>
                <a:gd name="T2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0">
                  <a:moveTo>
                    <a:pt x="28" y="16"/>
                  </a:moveTo>
                  <a:cubicBezTo>
                    <a:pt x="28" y="12"/>
                    <a:pt x="25" y="8"/>
                    <a:pt x="19" y="8"/>
                  </a:cubicBezTo>
                  <a:cubicBezTo>
                    <a:pt x="14" y="8"/>
                    <a:pt x="11" y="12"/>
                    <a:pt x="11" y="16"/>
                  </a:cubicBezTo>
                  <a:lnTo>
                    <a:pt x="28" y="16"/>
                  </a:lnTo>
                  <a:close/>
                  <a:moveTo>
                    <a:pt x="37" y="28"/>
                  </a:moveTo>
                  <a:cubicBezTo>
                    <a:pt x="35" y="35"/>
                    <a:pt x="29" y="40"/>
                    <a:pt x="20" y="40"/>
                  </a:cubicBezTo>
                  <a:cubicBezTo>
                    <a:pt x="9" y="40"/>
                    <a:pt x="0" y="33"/>
                    <a:pt x="0" y="20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1" y="0"/>
                    <a:pt x="38" y="8"/>
                    <a:pt x="38" y="20"/>
                  </a:cubicBezTo>
                  <a:cubicBezTo>
                    <a:pt x="38" y="21"/>
                    <a:pt x="38" y="23"/>
                    <a:pt x="38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8"/>
                    <a:pt x="15" y="32"/>
                    <a:pt x="20" y="32"/>
                  </a:cubicBezTo>
                  <a:cubicBezTo>
                    <a:pt x="25" y="32"/>
                    <a:pt x="27" y="29"/>
                    <a:pt x="29" y="26"/>
                  </a:cubicBezTo>
                  <a:lnTo>
                    <a:pt x="3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7" name="Oval 30"/>
            <p:cNvSpPr>
              <a:spLocks noChangeArrowheads="1"/>
            </p:cNvSpPr>
            <p:nvPr userDrawn="1"/>
          </p:nvSpPr>
          <p:spPr bwMode="auto">
            <a:xfrm>
              <a:off x="13279438" y="2641600"/>
              <a:ext cx="209550" cy="212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593725" y="633413"/>
              <a:ext cx="4238625" cy="2266950"/>
            </a:xfrm>
            <a:custGeom>
              <a:avLst/>
              <a:gdLst>
                <a:gd name="T0" fmla="*/ 124 w 283"/>
                <a:gd name="T1" fmla="*/ 86 h 149"/>
                <a:gd name="T2" fmla="*/ 108 w 283"/>
                <a:gd name="T3" fmla="*/ 70 h 149"/>
                <a:gd name="T4" fmla="*/ 124 w 283"/>
                <a:gd name="T5" fmla="*/ 51 h 149"/>
                <a:gd name="T6" fmla="*/ 124 w 283"/>
                <a:gd name="T7" fmla="*/ 86 h 149"/>
                <a:gd name="T8" fmla="*/ 223 w 283"/>
                <a:gd name="T9" fmla="*/ 4 h 149"/>
                <a:gd name="T10" fmla="*/ 203 w 283"/>
                <a:gd name="T11" fmla="*/ 87 h 149"/>
                <a:gd name="T12" fmla="*/ 182 w 283"/>
                <a:gd name="T13" fmla="*/ 4 h 149"/>
                <a:gd name="T14" fmla="*/ 124 w 283"/>
                <a:gd name="T15" fmla="*/ 4 h 149"/>
                <a:gd name="T16" fmla="*/ 124 w 283"/>
                <a:gd name="T17" fmla="*/ 35 h 149"/>
                <a:gd name="T18" fmla="*/ 67 w 283"/>
                <a:gd name="T19" fmla="*/ 1 h 149"/>
                <a:gd name="T20" fmla="*/ 5 w 283"/>
                <a:gd name="T21" fmla="*/ 51 h 149"/>
                <a:gd name="T22" fmla="*/ 45 w 283"/>
                <a:gd name="T23" fmla="*/ 51 h 149"/>
                <a:gd name="T24" fmla="*/ 65 w 283"/>
                <a:gd name="T25" fmla="*/ 33 h 149"/>
                <a:gd name="T26" fmla="*/ 83 w 283"/>
                <a:gd name="T27" fmla="*/ 46 h 149"/>
                <a:gd name="T28" fmla="*/ 65 w 283"/>
                <a:gd name="T29" fmla="*/ 58 h 149"/>
                <a:gd name="T30" fmla="*/ 52 w 283"/>
                <a:gd name="T31" fmla="*/ 58 h 149"/>
                <a:gd name="T32" fmla="*/ 52 w 283"/>
                <a:gd name="T33" fmla="*/ 85 h 149"/>
                <a:gd name="T34" fmla="*/ 64 w 283"/>
                <a:gd name="T35" fmla="*/ 85 h 149"/>
                <a:gd name="T36" fmla="*/ 81 w 283"/>
                <a:gd name="T37" fmla="*/ 99 h 149"/>
                <a:gd name="T38" fmla="*/ 63 w 283"/>
                <a:gd name="T39" fmla="*/ 115 h 149"/>
                <a:gd name="T40" fmla="*/ 41 w 283"/>
                <a:gd name="T41" fmla="*/ 89 h 149"/>
                <a:gd name="T42" fmla="*/ 0 w 283"/>
                <a:gd name="T43" fmla="*/ 89 h 149"/>
                <a:gd name="T44" fmla="*/ 64 w 283"/>
                <a:gd name="T45" fmla="*/ 148 h 149"/>
                <a:gd name="T46" fmla="*/ 124 w 283"/>
                <a:gd name="T47" fmla="*/ 118 h 149"/>
                <a:gd name="T48" fmla="*/ 124 w 283"/>
                <a:gd name="T49" fmla="*/ 145 h 149"/>
                <a:gd name="T50" fmla="*/ 163 w 283"/>
                <a:gd name="T51" fmla="*/ 145 h 149"/>
                <a:gd name="T52" fmla="*/ 163 w 283"/>
                <a:gd name="T53" fmla="*/ 56 h 149"/>
                <a:gd name="T54" fmla="*/ 185 w 283"/>
                <a:gd name="T55" fmla="*/ 145 h 149"/>
                <a:gd name="T56" fmla="*/ 220 w 283"/>
                <a:gd name="T57" fmla="*/ 145 h 149"/>
                <a:gd name="T58" fmla="*/ 242 w 283"/>
                <a:gd name="T59" fmla="*/ 56 h 149"/>
                <a:gd name="T60" fmla="*/ 242 w 283"/>
                <a:gd name="T61" fmla="*/ 145 h 149"/>
                <a:gd name="T62" fmla="*/ 283 w 283"/>
                <a:gd name="T63" fmla="*/ 145 h 149"/>
                <a:gd name="T64" fmla="*/ 283 w 283"/>
                <a:gd name="T65" fmla="*/ 4 h 149"/>
                <a:gd name="T66" fmla="*/ 223 w 283"/>
                <a:gd name="T67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149">
                  <a:moveTo>
                    <a:pt x="124" y="86"/>
                  </a:moveTo>
                  <a:cubicBezTo>
                    <a:pt x="119" y="76"/>
                    <a:pt x="112" y="71"/>
                    <a:pt x="108" y="70"/>
                  </a:cubicBezTo>
                  <a:cubicBezTo>
                    <a:pt x="116" y="66"/>
                    <a:pt x="120" y="61"/>
                    <a:pt x="124" y="51"/>
                  </a:cubicBezTo>
                  <a:lnTo>
                    <a:pt x="124" y="86"/>
                  </a:lnTo>
                  <a:close/>
                  <a:moveTo>
                    <a:pt x="223" y="4"/>
                  </a:moveTo>
                  <a:cubicBezTo>
                    <a:pt x="203" y="87"/>
                    <a:pt x="203" y="87"/>
                    <a:pt x="203" y="87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6" y="8"/>
                    <a:pt x="90" y="1"/>
                    <a:pt x="67" y="1"/>
                  </a:cubicBezTo>
                  <a:cubicBezTo>
                    <a:pt x="38" y="0"/>
                    <a:pt x="7" y="13"/>
                    <a:pt x="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39"/>
                    <a:pt x="55" y="33"/>
                    <a:pt x="65" y="33"/>
                  </a:cubicBezTo>
                  <a:cubicBezTo>
                    <a:pt x="77" y="33"/>
                    <a:pt x="83" y="38"/>
                    <a:pt x="83" y="46"/>
                  </a:cubicBezTo>
                  <a:cubicBezTo>
                    <a:pt x="83" y="53"/>
                    <a:pt x="79" y="58"/>
                    <a:pt x="65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71" y="85"/>
                    <a:pt x="81" y="89"/>
                    <a:pt x="81" y="99"/>
                  </a:cubicBezTo>
                  <a:cubicBezTo>
                    <a:pt x="81" y="110"/>
                    <a:pt x="73" y="115"/>
                    <a:pt x="63" y="115"/>
                  </a:cubicBezTo>
                  <a:cubicBezTo>
                    <a:pt x="46" y="115"/>
                    <a:pt x="41" y="101"/>
                    <a:pt x="4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7"/>
                    <a:pt x="0" y="149"/>
                    <a:pt x="64" y="148"/>
                  </a:cubicBezTo>
                  <a:cubicBezTo>
                    <a:pt x="95" y="149"/>
                    <a:pt x="117" y="136"/>
                    <a:pt x="124" y="118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145"/>
                    <a:pt x="242" y="145"/>
                    <a:pt x="242" y="145"/>
                  </a:cubicBezTo>
                  <a:cubicBezTo>
                    <a:pt x="283" y="145"/>
                    <a:pt x="283" y="145"/>
                    <a:pt x="283" y="145"/>
                  </a:cubicBezTo>
                  <a:cubicBezTo>
                    <a:pt x="283" y="4"/>
                    <a:pt x="283" y="4"/>
                    <a:pt x="283" y="4"/>
                  </a:cubicBezTo>
                  <a:lnTo>
                    <a:pt x="223" y="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3742988" y="2001838"/>
              <a:ext cx="285750" cy="258762"/>
            </a:xfrm>
            <a:custGeom>
              <a:avLst/>
              <a:gdLst>
                <a:gd name="T0" fmla="*/ 133 w 180"/>
                <a:gd name="T1" fmla="*/ 0 h 163"/>
                <a:gd name="T2" fmla="*/ 95 w 180"/>
                <a:gd name="T3" fmla="*/ 125 h 163"/>
                <a:gd name="T4" fmla="*/ 48 w 180"/>
                <a:gd name="T5" fmla="*/ 0 h 163"/>
                <a:gd name="T6" fmla="*/ 0 w 180"/>
                <a:gd name="T7" fmla="*/ 0 h 163"/>
                <a:gd name="T8" fmla="*/ 0 w 180"/>
                <a:gd name="T9" fmla="*/ 163 h 163"/>
                <a:gd name="T10" fmla="*/ 29 w 180"/>
                <a:gd name="T11" fmla="*/ 163 h 163"/>
                <a:gd name="T12" fmla="*/ 29 w 180"/>
                <a:gd name="T13" fmla="*/ 58 h 163"/>
                <a:gd name="T14" fmla="*/ 76 w 180"/>
                <a:gd name="T15" fmla="*/ 163 h 163"/>
                <a:gd name="T16" fmla="*/ 104 w 180"/>
                <a:gd name="T17" fmla="*/ 163 h 163"/>
                <a:gd name="T18" fmla="*/ 151 w 180"/>
                <a:gd name="T19" fmla="*/ 58 h 163"/>
                <a:gd name="T20" fmla="*/ 151 w 180"/>
                <a:gd name="T21" fmla="*/ 163 h 163"/>
                <a:gd name="T22" fmla="*/ 180 w 180"/>
                <a:gd name="T23" fmla="*/ 163 h 163"/>
                <a:gd name="T24" fmla="*/ 180 w 180"/>
                <a:gd name="T25" fmla="*/ 0 h 163"/>
                <a:gd name="T26" fmla="*/ 133 w 180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63">
                  <a:moveTo>
                    <a:pt x="133" y="0"/>
                  </a:moveTo>
                  <a:lnTo>
                    <a:pt x="95" y="12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63"/>
                  </a:lnTo>
                  <a:lnTo>
                    <a:pt x="29" y="163"/>
                  </a:lnTo>
                  <a:lnTo>
                    <a:pt x="29" y="58"/>
                  </a:lnTo>
                  <a:lnTo>
                    <a:pt x="76" y="163"/>
                  </a:lnTo>
                  <a:lnTo>
                    <a:pt x="104" y="163"/>
                  </a:lnTo>
                  <a:lnTo>
                    <a:pt x="151" y="58"/>
                  </a:lnTo>
                  <a:lnTo>
                    <a:pt x="151" y="163"/>
                  </a:lnTo>
                  <a:lnTo>
                    <a:pt x="180" y="163"/>
                  </a:lnTo>
                  <a:lnTo>
                    <a:pt x="18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3488988" y="2001838"/>
              <a:ext cx="209550" cy="258762"/>
            </a:xfrm>
            <a:custGeom>
              <a:avLst/>
              <a:gdLst>
                <a:gd name="T0" fmla="*/ 0 w 132"/>
                <a:gd name="T1" fmla="*/ 0 h 163"/>
                <a:gd name="T2" fmla="*/ 132 w 132"/>
                <a:gd name="T3" fmla="*/ 0 h 163"/>
                <a:gd name="T4" fmla="*/ 132 w 132"/>
                <a:gd name="T5" fmla="*/ 39 h 163"/>
                <a:gd name="T6" fmla="*/ 85 w 132"/>
                <a:gd name="T7" fmla="*/ 39 h 163"/>
                <a:gd name="T8" fmla="*/ 85 w 132"/>
                <a:gd name="T9" fmla="*/ 163 h 163"/>
                <a:gd name="T10" fmla="*/ 57 w 132"/>
                <a:gd name="T11" fmla="*/ 163 h 163"/>
                <a:gd name="T12" fmla="*/ 57 w 132"/>
                <a:gd name="T13" fmla="*/ 39 h 163"/>
                <a:gd name="T14" fmla="*/ 0 w 132"/>
                <a:gd name="T15" fmla="*/ 39 h 163"/>
                <a:gd name="T16" fmla="*/ 0 w 132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3">
                  <a:moveTo>
                    <a:pt x="0" y="0"/>
                  </a:moveTo>
                  <a:lnTo>
                    <a:pt x="132" y="0"/>
                  </a:lnTo>
                  <a:lnTo>
                    <a:pt x="132" y="39"/>
                  </a:lnTo>
                  <a:lnTo>
                    <a:pt x="85" y="39"/>
                  </a:lnTo>
                  <a:lnTo>
                    <a:pt x="85" y="163"/>
                  </a:lnTo>
                  <a:lnTo>
                    <a:pt x="57" y="163"/>
                  </a:lnTo>
                  <a:lnTo>
                    <a:pt x="5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4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9413" y="3327356"/>
            <a:ext cx="9521825" cy="1477328"/>
          </a:xfr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buNone/>
              <a:defRPr lang="en-US" sz="4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2"/>
          </p:nvPr>
        </p:nvSpPr>
        <p:spPr>
          <a:xfrm>
            <a:off x="379413" y="6541346"/>
            <a:ext cx="1925637" cy="129600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>
              <a:defRPr sz="600">
                <a:latin typeface="+mj-lt"/>
              </a:defRPr>
            </a:lvl1pPr>
          </a:lstStyle>
          <a:p>
            <a:fld id="{90BFBC2B-DD7F-42A3-88FF-0CE1FD35A22A}" type="datetime6">
              <a:rPr lang="en-US" smtClean="0"/>
              <a:t>February 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7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4449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3000">
                <a:srgbClr val="003CE6"/>
              </a:gs>
              <a:gs pos="0">
                <a:srgbClr val="00C8E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333" y="-2665476"/>
            <a:ext cx="6856286" cy="12188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8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PT 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9566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78340" y="379413"/>
            <a:ext cx="3821072" cy="587375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88648" y="379413"/>
            <a:ext cx="3816002" cy="587375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392238"/>
            <a:ext cx="3816000" cy="4860925"/>
          </a:xfrm>
        </p:spPr>
        <p:txBody>
          <a:bodyPr/>
          <a:lstStyle>
            <a:lvl1pPr>
              <a:defRPr sz="2000"/>
            </a:lvl1pPr>
            <a:lvl2pPr marL="92075" indent="-92075">
              <a:defRPr sz="2000"/>
            </a:lvl2pPr>
            <a:lvl3pPr marL="182563" indent="-90488">
              <a:defRPr sz="2000"/>
            </a:lvl3pPr>
            <a:lvl4pPr marL="266700" indent="-84138">
              <a:defRPr sz="2000"/>
            </a:lvl4pPr>
            <a:lvl5pPr marL="357188" indent="-90488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1 February 2019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647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PT 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022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78340" y="379413"/>
            <a:ext cx="2538578" cy="587375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716918" y="379413"/>
            <a:ext cx="2576798" cy="587375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9293716" y="379413"/>
            <a:ext cx="2510933" cy="587375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392238"/>
            <a:ext cx="3816000" cy="4860925"/>
          </a:xfrm>
        </p:spPr>
        <p:txBody>
          <a:bodyPr/>
          <a:lstStyle>
            <a:lvl1pPr>
              <a:defRPr sz="2000"/>
            </a:lvl1pPr>
            <a:lvl2pPr marL="92075" indent="-92075">
              <a:defRPr sz="2000"/>
            </a:lvl2pPr>
            <a:lvl3pPr marL="182563" indent="-90488">
              <a:defRPr sz="2000"/>
            </a:lvl3pPr>
            <a:lvl4pPr marL="266700" indent="-84138">
              <a:defRPr sz="2000"/>
            </a:lvl4pPr>
            <a:lvl5pPr marL="357188" indent="-90488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3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6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1 February 2019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9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84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PT 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580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178340" y="379413"/>
            <a:ext cx="380045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978790" y="379413"/>
            <a:ext cx="382586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4178340" y="3314637"/>
            <a:ext cx="3800449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7978788" y="3314637"/>
            <a:ext cx="3825861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392238"/>
            <a:ext cx="3816000" cy="4860925"/>
          </a:xfrm>
        </p:spPr>
        <p:txBody>
          <a:bodyPr/>
          <a:lstStyle>
            <a:lvl1pPr>
              <a:defRPr sz="2000"/>
            </a:lvl1pPr>
            <a:lvl2pPr marL="92075" indent="-92075">
              <a:defRPr sz="2000"/>
            </a:lvl2pPr>
            <a:lvl3pPr marL="182563" indent="-90488">
              <a:defRPr sz="2000"/>
            </a:lvl3pPr>
            <a:lvl4pPr marL="266700" indent="-84138">
              <a:defRPr sz="2000"/>
            </a:lvl4pPr>
            <a:lvl5pPr marL="357188" indent="-90488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1 February 2019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55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0PT 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0410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178340" y="379413"/>
            <a:ext cx="3821690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8005720" y="379413"/>
            <a:ext cx="3798929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178340" y="3314637"/>
            <a:ext cx="2538579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6716918" y="3314637"/>
            <a:ext cx="2516935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9247520" y="3314637"/>
            <a:ext cx="2557130" cy="2938526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392238"/>
            <a:ext cx="3816000" cy="4860925"/>
          </a:xfrm>
        </p:spPr>
        <p:txBody>
          <a:bodyPr/>
          <a:lstStyle>
            <a:lvl1pPr>
              <a:defRPr sz="2000"/>
            </a:lvl1pPr>
            <a:lvl2pPr marL="92075" indent="-92075">
              <a:defRPr sz="2000"/>
            </a:lvl2pPr>
            <a:lvl3pPr marL="182563" indent="-90488">
              <a:defRPr sz="2000"/>
            </a:lvl3pPr>
            <a:lvl4pPr marL="266700" indent="-84138">
              <a:defRPr sz="2000"/>
            </a:lvl4pPr>
            <a:lvl5pPr marL="357188" indent="-90488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1 February 2019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044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93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0PT Content and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549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4178340" y="379413"/>
            <a:ext cx="2538579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6716918" y="379413"/>
            <a:ext cx="2533915" cy="292862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9254144" y="379413"/>
            <a:ext cx="2550505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/>
          </p:nvPr>
        </p:nvSpPr>
        <p:spPr>
          <a:xfrm>
            <a:off x="4178340" y="3308033"/>
            <a:ext cx="2538579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6716918" y="3308033"/>
            <a:ext cx="2533915" cy="292862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9254144" y="3308033"/>
            <a:ext cx="2550505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392238"/>
            <a:ext cx="3816000" cy="4860925"/>
          </a:xfrm>
        </p:spPr>
        <p:txBody>
          <a:bodyPr/>
          <a:lstStyle>
            <a:lvl1pPr>
              <a:defRPr sz="2000"/>
            </a:lvl1pPr>
            <a:lvl2pPr marL="92075" indent="-92075">
              <a:defRPr sz="2000"/>
            </a:lvl2pPr>
            <a:lvl3pPr marL="182563" indent="-90488">
              <a:defRPr sz="2000"/>
            </a:lvl3pPr>
            <a:lvl4pPr marL="266700" indent="-84138">
              <a:defRPr sz="2000"/>
            </a:lvl4pPr>
            <a:lvl5pPr marL="357188" indent="-90488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2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1 February 2019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102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28" y="641409"/>
            <a:ext cx="10925900" cy="323165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 dirty="0"/>
              <a:t>Use sentence case for headers and make a point (1 line max)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344" y="6621547"/>
            <a:ext cx="3594100" cy="153888"/>
          </a:xfrm>
          <a:prstGeom prst="rect">
            <a:avLst/>
          </a:prstGeom>
        </p:spPr>
        <p:txBody>
          <a:bodyPr lIns="121899" tIns="60949" rIns="121899" bIns="60949"/>
          <a:lstStyle/>
          <a:p>
            <a:pPr>
              <a:defRPr/>
            </a:pPr>
            <a:r>
              <a:rPr lang="en-US"/>
              <a:t>3M CONFIDENTIAL   © 3M 2013.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0195" y="6004270"/>
            <a:ext cx="10363430" cy="471924"/>
          </a:xfrm>
          <a:prstGeom prst="rect">
            <a:avLst/>
          </a:prstGeom>
        </p:spPr>
        <p:txBody>
          <a:bodyPr lIns="121899" tIns="60949" rIns="121899" bIns="60949"/>
          <a:lstStyle/>
          <a:p>
            <a:r>
              <a:rPr lang="en-US"/>
              <a:t>Takeaway statement (1 line max, never cover copyright or 3M logo)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38912" y="1499619"/>
            <a:ext cx="11167872" cy="1818937"/>
          </a:xfrm>
          <a:prstGeom prst="rect">
            <a:avLst/>
          </a:prstGeom>
        </p:spPr>
        <p:txBody>
          <a:bodyPr lIns="121899" tIns="60949" rIns="121899" bIns="60949">
            <a:sp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First sub-bullet</a:t>
            </a:r>
          </a:p>
          <a:p>
            <a:pPr lvl="3"/>
            <a:r>
              <a:rPr lang="en-US" dirty="0"/>
              <a:t>Second sub-bullet</a:t>
            </a:r>
          </a:p>
          <a:p>
            <a:pPr lvl="4"/>
            <a:r>
              <a:rPr lang="en-US" dirty="0"/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26109599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16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380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6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204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 February 2019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506235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0" r:id="rId2"/>
    <p:sldLayoutId id="2147483828" r:id="rId3"/>
    <p:sldLayoutId id="2147483829" r:id="rId4"/>
    <p:sldLayoutId id="2147483666" r:id="rId5"/>
    <p:sldLayoutId id="2147483749" r:id="rId6"/>
    <p:sldLayoutId id="2147483727" r:id="rId7"/>
    <p:sldLayoutId id="2147483826" r:id="rId8"/>
    <p:sldLayoutId id="2147483751" r:id="rId9"/>
    <p:sldLayoutId id="2147483827" r:id="rId10"/>
    <p:sldLayoutId id="2147483671" r:id="rId11"/>
    <p:sldLayoutId id="2147483752" r:id="rId12"/>
    <p:sldLayoutId id="2147483728" r:id="rId13"/>
    <p:sldLayoutId id="2147483673" r:id="rId14"/>
    <p:sldLayoutId id="2147483672" r:id="rId15"/>
    <p:sldLayoutId id="2147483674" r:id="rId16"/>
    <p:sldLayoutId id="2147483676" r:id="rId17"/>
    <p:sldLayoutId id="2147483729" r:id="rId18"/>
    <p:sldLayoutId id="2147483675" r:id="rId19"/>
    <p:sldLayoutId id="2147483824" r:id="rId20"/>
    <p:sldLayoutId id="2147483667" r:id="rId21"/>
    <p:sldLayoutId id="2147483663" r:id="rId22"/>
    <p:sldLayoutId id="2147483753" r:id="rId23"/>
    <p:sldLayoutId id="2147483709" r:id="rId24"/>
    <p:sldLayoutId id="2147483765" r:id="rId25"/>
    <p:sldLayoutId id="2147483818" r:id="rId26"/>
    <p:sldLayoutId id="2147483816" r:id="rId27"/>
    <p:sldLayoutId id="2147483817" r:id="rId28"/>
    <p:sldLayoutId id="2147483830" r:id="rId29"/>
    <p:sldLayoutId id="2147483748" r:id="rId30"/>
    <p:sldLayoutId id="2147483806" r:id="rId31"/>
    <p:sldLayoutId id="2147483808" r:id="rId32"/>
    <p:sldLayoutId id="2147483819" r:id="rId33"/>
    <p:sldLayoutId id="2147483825" r:id="rId34"/>
    <p:sldLayoutId id="2147483820" r:id="rId35"/>
    <p:sldLayoutId id="2147483811" r:id="rId36"/>
    <p:sldLayoutId id="2147483812" r:id="rId37"/>
    <p:sldLayoutId id="2147483813" r:id="rId38"/>
    <p:sldLayoutId id="2147483814" r:id="rId39"/>
    <p:sldLayoutId id="2147483815" r:id="rId40"/>
    <p:sldLayoutId id="2147483833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3M™ Advanced Flexible Engineer Grade Series 7300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4047" y="4339651"/>
            <a:ext cx="9472598" cy="864848"/>
          </a:xfrm>
        </p:spPr>
        <p:txBody>
          <a:bodyPr/>
          <a:lstStyle/>
          <a:p>
            <a:r>
              <a:rPr lang="en-US" dirty="0"/>
              <a:t>Transportation Safety Division</a:t>
            </a:r>
          </a:p>
          <a:p>
            <a:r>
              <a:rPr lang="en-US" dirty="0"/>
              <a:t>External Sales Presentation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February, 2019</a:t>
            </a:r>
          </a:p>
        </p:txBody>
      </p:sp>
    </p:spTree>
    <p:extLst>
      <p:ext uri="{BB962C8B-B14F-4D97-AF65-F5344CB8AC3E}">
        <p14:creationId xmlns:p14="http://schemas.microsoft.com/office/powerpoint/2010/main" val="768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29365"/>
              </p:ext>
            </p:extLst>
          </p:nvPr>
        </p:nvGraphicFramePr>
        <p:xfrm>
          <a:off x="180962" y="1510012"/>
          <a:ext cx="11856366" cy="4708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4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Unique Characteristic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Feature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Advantage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Benefit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9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Top Film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Scratch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resistant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Impervious</a:t>
                      </a:r>
                      <a:r>
                        <a:rPr lang="en-US" sz="1200" baseline="0" dirty="0"/>
                        <a:t> to scratching during application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Satisfied</a:t>
                      </a:r>
                      <a:r>
                        <a:rPr lang="en-US" sz="1200" baseline="0" dirty="0"/>
                        <a:t> purchasing customers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72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Top Film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Impact </a:t>
                      </a:r>
                      <a:r>
                        <a:rPr lang="en-US" sz="1200" dirty="0"/>
                        <a:t>resistant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Longer</a:t>
                      </a:r>
                      <a:r>
                        <a:rPr lang="en-US" sz="1200" baseline="0" dirty="0"/>
                        <a:t> lasting devices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&gt;Continued</a:t>
                      </a:r>
                      <a:r>
                        <a:rPr lang="en-US" sz="1200" baseline="0" dirty="0"/>
                        <a:t> service of devices</a:t>
                      </a:r>
                    </a:p>
                    <a:p>
                      <a:pPr algn="l"/>
                      <a:r>
                        <a:rPr lang="en-US" sz="1200" baseline="0" dirty="0"/>
                        <a:t>&gt;Mitigates needs to changes devices that are in service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Top Film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Conformable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Meets multiple application requirements </a:t>
                      </a:r>
                      <a:r>
                        <a:rPr lang="en-US" sz="1200" dirty="0"/>
                        <a:t>from manual application to fully automated machine application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Manufacturing</a:t>
                      </a:r>
                      <a:r>
                        <a:rPr lang="en-US" sz="1200" baseline="0" dirty="0"/>
                        <a:t> efficiencies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Top Film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Conformable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Conforms to virtually any curved surface for a flexible solution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Manufacturing efficiencies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Adhesive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Specially designed with pressure sensitive adhesive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Optimized for low energy surfaces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&gt;Manufacturing efficiencies</a:t>
                      </a:r>
                    </a:p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&gt;Long term</a:t>
                      </a:r>
                      <a:r>
                        <a:rPr lang="en-US" sz="1200" baseline="0" dirty="0"/>
                        <a:t> field performance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3M Prismatic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Meets global retroreflective sheeting standards such as ASTM D-4956-16 Type 1 (USA), EN-12899-1 Class 1(EU),  JIS Z 9117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&gt;Retroreflective Performance (Initial &amp; Over-time)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&gt;Daytime/Night-time Color (Initial &amp; Over-time)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&gt;Long term compliance to standards &amp;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specifications</a:t>
                      </a:r>
                    </a:p>
                    <a:p>
                      <a:pPr algn="l"/>
                      <a:r>
                        <a:rPr lang="en-US" sz="1200" dirty="0"/>
                        <a:t>&gt;Enhanced</a:t>
                      </a:r>
                      <a:r>
                        <a:rPr lang="en-US" sz="1200" baseline="0" dirty="0"/>
                        <a:t> safety for all road users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3M™ Reflective Sheeting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3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3M Brand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Credible</a:t>
                      </a:r>
                      <a:r>
                        <a:rPr lang="en-US" sz="1200" baseline="0" dirty="0"/>
                        <a:t>, compliant products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&gt;Long term compliance to standards &amp;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specifications</a:t>
                      </a:r>
                    </a:p>
                    <a:p>
                      <a:pPr algn="l"/>
                      <a:r>
                        <a:rPr lang="en-US" sz="1200" dirty="0"/>
                        <a:t>&gt;Enhanced</a:t>
                      </a:r>
                      <a:r>
                        <a:rPr lang="en-US" sz="1200" baseline="0" dirty="0"/>
                        <a:t> safety for all road users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>
          <a:xfrm>
            <a:off x="259340" y="-575451"/>
            <a:ext cx="11425237" cy="457200"/>
          </a:xfrm>
          <a:prstGeom prst="rect">
            <a:avLst/>
          </a:prstGeom>
        </p:spPr>
        <p:txBody>
          <a:bodyPr/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0A3B58-C777-4614-A069-EFE90F32F7C6}"/>
              </a:ext>
            </a:extLst>
          </p:cNvPr>
          <p:cNvSpPr txBox="1">
            <a:spLocks/>
          </p:cNvSpPr>
          <p:nvPr/>
        </p:nvSpPr>
        <p:spPr>
          <a:xfrm>
            <a:off x="407963" y="372715"/>
            <a:ext cx="10923053" cy="323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3M™ Advanced Flexible Engineer Grade</a:t>
            </a:r>
            <a:br>
              <a:rPr lang="en-US" b="1" dirty="0"/>
            </a:br>
            <a:r>
              <a:rPr lang="en-US" sz="2400" b="1" dirty="0"/>
              <a:t>Features, advantages, benefits summarized</a:t>
            </a:r>
          </a:p>
        </p:txBody>
      </p:sp>
    </p:spTree>
    <p:extLst>
      <p:ext uri="{BB962C8B-B14F-4D97-AF65-F5344CB8AC3E}">
        <p14:creationId xmlns:p14="http://schemas.microsoft.com/office/powerpoint/2010/main" val="11423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D5204-D7FD-45ED-8A6F-F3B26D0D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997" y="2480008"/>
            <a:ext cx="2809067" cy="227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37" y="641408"/>
            <a:ext cx="10923053" cy="323165"/>
          </a:xfrm>
        </p:spPr>
        <p:txBody>
          <a:bodyPr/>
          <a:lstStyle/>
          <a:p>
            <a:r>
              <a:rPr lang="en-US" b="1" dirty="0"/>
              <a:t>Why is 3M™ introducing a new flexible Engineer Grade Sheeting?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21174" y="1717002"/>
            <a:ext cx="9188473" cy="4625347"/>
          </a:xfrm>
        </p:spPr>
        <p:txBody>
          <a:bodyPr/>
          <a:lstStyle/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Engineer Grade beaded sheeting was invented by 3M in 1948</a:t>
            </a:r>
          </a:p>
          <a:p>
            <a:pPr marL="2117">
              <a:buClr>
                <a:schemeClr val="tx1"/>
              </a:buClr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7300 series is an engineer grade sheeting that provides the benefits of microprismatic optics, improved whiteness, and ease of handling</a:t>
            </a:r>
          </a:p>
          <a:p>
            <a:pPr marL="2117">
              <a:buClr>
                <a:schemeClr val="tx1"/>
              </a:buClr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3M has improved Engineer Grade beaded sheeting by incorporating flexible and microprismatic qualities, delivering a unique solution to address the needs of the market for Temporary Traffic Control applications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3M’s Transportation Safety Division remains committed to developing new products &amp; technologies for all customers and all ranges of specifications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3E1C2-CB9B-4B0E-9EA7-6EA46854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5" y="6677025"/>
            <a:ext cx="2619375" cy="18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3AD3D-ABEB-4A6C-806B-B40ABA18F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94" y="6481762"/>
            <a:ext cx="447675" cy="285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39934-E010-40A2-B56F-4C9BFD3ED4B2}"/>
              </a:ext>
            </a:extLst>
          </p:cNvPr>
          <p:cNvSpPr txBox="1"/>
          <p:nvPr/>
        </p:nvSpPr>
        <p:spPr>
          <a:xfrm>
            <a:off x="10124517" y="4758520"/>
            <a:ext cx="12987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/>
              <a:t>Note to approvers: This pic will be replaced with a new pic that includes red/white</a:t>
            </a:r>
          </a:p>
        </p:txBody>
      </p:sp>
    </p:spTree>
    <p:extLst>
      <p:ext uri="{BB962C8B-B14F-4D97-AF65-F5344CB8AC3E}">
        <p14:creationId xmlns:p14="http://schemas.microsoft.com/office/powerpoint/2010/main" val="367255017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37" y="641408"/>
            <a:ext cx="10923053" cy="323165"/>
          </a:xfrm>
        </p:spPr>
        <p:txBody>
          <a:bodyPr/>
          <a:lstStyle/>
          <a:p>
            <a:r>
              <a:rPr lang="en-US" b="1" dirty="0"/>
              <a:t>3M™ Advanced Flexible Engineer Grade</a:t>
            </a:r>
            <a:br>
              <a:rPr lang="en-US" b="1" dirty="0"/>
            </a:br>
            <a:r>
              <a:rPr lang="en-US" sz="2400" b="1" dirty="0"/>
              <a:t>Series 7300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1354" y="1647038"/>
            <a:ext cx="9188473" cy="5740011"/>
          </a:xfrm>
        </p:spPr>
        <p:txBody>
          <a:bodyPr/>
          <a:lstStyle/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Optics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/>
              <a:t>Benefits of prismatic retroreflective optics combined with handling you would typically expect from a beaded sheeting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Conformability:</a:t>
            </a:r>
            <a:r>
              <a:rPr lang="en-US" i="1" dirty="0"/>
              <a:t>  </a:t>
            </a:r>
            <a:r>
              <a:rPr lang="en-US" dirty="0"/>
              <a:t>Meets multiple application requirements from manual application to fully automated machine application.  Conforms to virtually any curved surface for a flexible solution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Adhesive:</a:t>
            </a:r>
            <a:r>
              <a:rPr lang="en-US" dirty="0"/>
              <a:t>  Pre-coated pressure sensitive adhesive optimized for metal and low energy surfaces like plastic and moderately rough or porous wood.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Surface:</a:t>
            </a:r>
            <a:r>
              <a:rPr lang="en-US" dirty="0"/>
              <a:t>  Designed with an impact resistant coating making it resistant to scratching during application  and durable enough to withstand work zones and other harsh environments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Compliant:</a:t>
            </a:r>
            <a:r>
              <a:rPr lang="en-US" dirty="0"/>
              <a:t>  Meets a variety of global specifications including ASTM-D4956 Type I and EN 12899-1 Class 1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u="sng" dirty="0"/>
          </a:p>
          <a:p>
            <a:pPr marL="2117">
              <a:buClr>
                <a:schemeClr val="tx1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965FBE-3418-42D7-ABF0-4DA99FE0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7025"/>
            <a:ext cx="2619375" cy="18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BDA26-A5FA-4748-B396-7CE35277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752" y="6504050"/>
            <a:ext cx="447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334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00" y="337478"/>
            <a:ext cx="10923053" cy="323165"/>
          </a:xfrm>
        </p:spPr>
        <p:txBody>
          <a:bodyPr/>
          <a:lstStyle/>
          <a:p>
            <a:r>
              <a:rPr lang="en-US" sz="2400" b="1" dirty="0"/>
              <a:t>Great value for agencies who specify Engineer Grade performance in their work zones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36850" y="1220317"/>
            <a:ext cx="9878304" cy="6571007"/>
          </a:xfrm>
        </p:spPr>
        <p:txBody>
          <a:bodyPr/>
          <a:lstStyle/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Compliant:</a:t>
            </a:r>
            <a:r>
              <a:rPr lang="en-US" dirty="0"/>
              <a:t>  Meets a variety of global specifications including ASTM-D4956 Type I and EN 12899-1 Class 1</a:t>
            </a: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Colors:</a:t>
            </a:r>
            <a:r>
              <a:rPr lang="en-US" dirty="0"/>
              <a:t>  Meets all outdoor weathering requirements for ASTM-D4956 Type I and EN 12899-1 Class 1  </a:t>
            </a: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Impact Resistant:</a:t>
            </a:r>
            <a:r>
              <a:rPr lang="en-US" dirty="0"/>
              <a:t>  Shows no cracking or delamination outside of the actual area of impact when subjected to the impact test in accordance with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Flexibility:</a:t>
            </a:r>
            <a:r>
              <a:rPr lang="en-US" dirty="0"/>
              <a:t>  Is sufﬁciently ﬂexible to show no cracking when tested in accordance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Outdoor Weathering:</a:t>
            </a:r>
            <a:r>
              <a:rPr lang="en-US" dirty="0"/>
              <a:t>  Weather resistant and show no appreciable cracking, scaling, pitting, blistering, edge lifting, or curling, after outdoor exposures when tested in accordance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Brand:</a:t>
            </a:r>
            <a:r>
              <a:rPr lang="en-US" dirty="0"/>
              <a:t>  The 3M™ brand is trusted and proven worldwide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u="sng" dirty="0"/>
          </a:p>
          <a:p>
            <a:pPr marL="2117">
              <a:buClr>
                <a:schemeClr val="tx1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EA91F-7B21-407F-956A-5A536E62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4" y="6677025"/>
            <a:ext cx="2619375" cy="18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FEA62-46DD-4B75-8D68-15D84888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40" y="6572250"/>
            <a:ext cx="447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846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59" y="293065"/>
            <a:ext cx="10923053" cy="323165"/>
          </a:xfrm>
        </p:spPr>
        <p:txBody>
          <a:bodyPr/>
          <a:lstStyle/>
          <a:p>
            <a:r>
              <a:rPr lang="en-US" sz="2400" b="1" dirty="0"/>
              <a:t>Manufacturing efficiency value for converters and manufacturers of traffic control devices who require Engineer Grade sheeting to service their customers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1354" y="1571882"/>
            <a:ext cx="9188473" cy="6219629"/>
          </a:xfrm>
        </p:spPr>
        <p:txBody>
          <a:bodyPr/>
          <a:lstStyle/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Adhesive:</a:t>
            </a:r>
            <a:r>
              <a:rPr lang="en-US" dirty="0"/>
              <a:t>  Pre-coated pressure sensitive adhesive optimized for metal and low energy surfaces like plastic and moderately rough or porous wood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Substrates:</a:t>
            </a:r>
            <a:r>
              <a:rPr lang="en-US" dirty="0"/>
              <a:t>  Universal sheeting for multiple substrates with minimal  requirements for surface preparation*</a:t>
            </a: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Conformability:</a:t>
            </a:r>
            <a:r>
              <a:rPr lang="en-US" dirty="0"/>
              <a:t>  Meets multiple application requirements from manual application to fully automated machine application.  Conforms to virtually any curved surface for a flexible solution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Liner:</a:t>
            </a:r>
            <a:r>
              <a:rPr lang="en-US" dirty="0"/>
              <a:t>  Easy removal </a:t>
            </a:r>
            <a:r>
              <a:rPr lang="en-US" dirty="0" err="1"/>
              <a:t>polycoated</a:t>
            </a:r>
            <a:r>
              <a:rPr lang="en-US" dirty="0"/>
              <a:t> paper liner with enhanced curl resistance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Compatibility:</a:t>
            </a:r>
            <a:r>
              <a:rPr lang="en-US" dirty="0"/>
              <a:t>  Compatible with flatbed cutting, die cutting, or other converting methods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Brand:</a:t>
            </a:r>
            <a:r>
              <a:rPr lang="en-US" dirty="0"/>
              <a:t>  The 3M™ brand is trusted and proven worldwide</a:t>
            </a:r>
            <a:endParaRPr lang="en-US" b="1" u="sng" dirty="0"/>
          </a:p>
          <a:p>
            <a:pPr marL="2117">
              <a:buClr>
                <a:schemeClr val="tx1"/>
              </a:buClr>
            </a:pPr>
            <a:endParaRPr lang="en-US" b="1" u="sng" dirty="0"/>
          </a:p>
          <a:p>
            <a:r>
              <a:rPr lang="en-US" sz="1600" dirty="0"/>
              <a:t>*See information folders and Product Bulletins for specific surface preparation requirements.</a:t>
            </a:r>
          </a:p>
          <a:p>
            <a:pPr marL="2117">
              <a:buClr>
                <a:schemeClr val="tx1"/>
              </a:buClr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u="sng" dirty="0"/>
          </a:p>
          <a:p>
            <a:pPr marL="2117">
              <a:buClr>
                <a:schemeClr val="tx1"/>
              </a:buClr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3F880-3CEF-4D6F-9360-2EAB80A03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600" y="2070667"/>
            <a:ext cx="2071607" cy="1382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C02ED-B661-4CF2-A2C1-BB4527CB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1" y="6677025"/>
            <a:ext cx="2619375" cy="18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45168-132F-4727-8691-ED4FDCB3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52" y="6534150"/>
            <a:ext cx="44767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65745-36F7-4C29-B1FE-ABFE92916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640" y="4278314"/>
            <a:ext cx="2566567" cy="17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318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54" y="475945"/>
            <a:ext cx="10923053" cy="323165"/>
          </a:xfrm>
        </p:spPr>
        <p:txBody>
          <a:bodyPr/>
          <a:lstStyle/>
          <a:p>
            <a:r>
              <a:rPr lang="en-US" sz="2400" b="1" dirty="0"/>
              <a:t>Long-lasting value for end-users who require Engineer Grade sheeting and rely on their devices to remain compliant thorough out their typical service life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A4665-2241-422C-A766-16C47A9C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527" y="2126445"/>
            <a:ext cx="2085119" cy="139181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E64044F-AD25-4689-B01A-746DE0B040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4054" y="1290982"/>
            <a:ext cx="9188473" cy="6494063"/>
          </a:xfrm>
        </p:spPr>
        <p:txBody>
          <a:bodyPr/>
          <a:lstStyle/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Compliant:</a:t>
            </a:r>
            <a:r>
              <a:rPr lang="en-US" dirty="0"/>
              <a:t>  Meets a variety of global specifications including ASTM-D4956 Type I and EN 12899-1 Class 1</a:t>
            </a: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Colors:</a:t>
            </a:r>
            <a:r>
              <a:rPr lang="en-US" dirty="0"/>
              <a:t>  Meets all outdoor weathering requirements for ASTM-D4956 Type I and EN 12899-1 Class 1  </a:t>
            </a:r>
            <a:endParaRPr lang="en-US" b="1" u="sng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Impact Resistant:</a:t>
            </a:r>
            <a:r>
              <a:rPr lang="en-US" dirty="0"/>
              <a:t>  Shows no cracking or delamination outside of the actual area of impact when subjected to the impact test in accordance with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Flexibility:</a:t>
            </a:r>
            <a:r>
              <a:rPr lang="en-US" dirty="0"/>
              <a:t>  Is sufﬁciently ﬂexible to show no cracking when tested in accordance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Outdoor Weathering:</a:t>
            </a:r>
            <a:r>
              <a:rPr lang="en-US" dirty="0"/>
              <a:t>  Weather resistant and show no appreciable cracking, scaling, pitting, blistering, edge lifting, or curling, after outdoor exposures  when tested in accordance ASTM-D4956 Type I and EN 12899-1 Class 1 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u="sng" dirty="0"/>
              <a:t>Brand:</a:t>
            </a:r>
            <a:r>
              <a:rPr lang="en-US" dirty="0"/>
              <a:t>  The 3M™ brand is trusted and proven worldwide</a:t>
            </a:r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5017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u="sng" dirty="0"/>
          </a:p>
          <a:p>
            <a:pPr marL="2117">
              <a:buClr>
                <a:schemeClr val="tx1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9D129-12B8-4DD2-A8CD-1AD9D5473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7" y="6569392"/>
            <a:ext cx="2619375" cy="18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AF8D9-91A1-4BD5-8D83-153CF0100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678" y="6464617"/>
            <a:ext cx="447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850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3M™ Advanced Flexible Engineer Grade</a:t>
            </a:r>
            <a:br>
              <a:rPr lang="en-US" b="1" dirty="0"/>
            </a:br>
            <a:r>
              <a:rPr lang="en-US" sz="2400" b="1" dirty="0"/>
              <a:t>Series 7300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8EFEC8-018C-47B7-A860-6722FCE2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22891"/>
              </p:ext>
            </p:extLst>
          </p:nvPr>
        </p:nvGraphicFramePr>
        <p:xfrm>
          <a:off x="4789714" y="2026208"/>
          <a:ext cx="7024914" cy="28055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577">
                  <a:extLst>
                    <a:ext uri="{9D8B030D-6E8A-4147-A177-3AD203B41FA5}">
                      <a16:colId xmlns:a16="http://schemas.microsoft.com/office/drawing/2014/main" val="2551873027"/>
                    </a:ext>
                  </a:extLst>
                </a:gridCol>
                <a:gridCol w="2219794">
                  <a:extLst>
                    <a:ext uri="{9D8B030D-6E8A-4147-A177-3AD203B41FA5}">
                      <a16:colId xmlns:a16="http://schemas.microsoft.com/office/drawing/2014/main" val="1418813120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4198216034"/>
                    </a:ext>
                  </a:extLst>
                </a:gridCol>
              </a:tblGrid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Standard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Roll Widths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63181"/>
                  </a:ext>
                </a:extLst>
              </a:tr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4”, 6” 24”, 30” 36” 48”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88125"/>
                  </a:ext>
                </a:extLst>
              </a:tr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4”, 6” 24”, 30” 36” 48”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455276"/>
                  </a:ext>
                </a:extLst>
              </a:tr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24”, 30” 36” 48”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2642"/>
                  </a:ext>
                </a:extLst>
              </a:tr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Orange/White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7334 or 7336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8”, 12” 24”, 48”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65745"/>
                  </a:ext>
                </a:extLst>
              </a:tr>
              <a:tr h="342099">
                <a:tc>
                  <a:txBody>
                    <a:bodyPr/>
                    <a:lstStyle/>
                    <a:p>
                      <a:r>
                        <a:rPr lang="en-US" dirty="0"/>
                        <a:t>Red/White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12”, 24”, 48”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71250"/>
                  </a:ext>
                </a:extLst>
              </a:tr>
              <a:tr h="336701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* Check with your local 3M representative for additional sizes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3033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BF3FD6-5244-4CA7-B82D-BF2952D9061C}"/>
              </a:ext>
            </a:extLst>
          </p:cNvPr>
          <p:cNvSpPr txBox="1"/>
          <p:nvPr/>
        </p:nvSpPr>
        <p:spPr>
          <a:xfrm>
            <a:off x="377372" y="1305341"/>
            <a:ext cx="4127863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Recommended Uses: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Polyvinyl chloride (PVC) traffic cones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err="1"/>
              <a:t>Reboundable</a:t>
            </a:r>
            <a:r>
              <a:rPr lang="en-US" sz="1400" dirty="0"/>
              <a:t> plastic traffic control device such as drums, barricades, channelizers, posts and tubes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Other low energy surfaces used for traffic control devices such as pre-treated plywood, and moderately rough or porous wood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Other applications where a flexible reflective sheeting is required that is compatible with a variety of substrates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7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999412" y="6541346"/>
            <a:ext cx="2880000" cy="1296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3M Confidential © 3M 2015.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69688" y="6541346"/>
            <a:ext cx="334962" cy="129600"/>
          </a:xfrm>
          <a:prstGeom prst="rect">
            <a:avLst/>
          </a:prstGeom>
        </p:spPr>
        <p:txBody>
          <a:bodyPr/>
          <a:lstStyle/>
          <a:p>
            <a:fld id="{4EBD9C37-9F4E-4213-812A-3B706E32364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999412" y="6541346"/>
            <a:ext cx="2880000" cy="1296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3M Confidential © 3M 2015.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69688" y="6541346"/>
            <a:ext cx="334962" cy="129600"/>
          </a:xfrm>
          <a:prstGeom prst="rect">
            <a:avLst/>
          </a:prstGeom>
        </p:spPr>
        <p:txBody>
          <a:bodyPr/>
          <a:lstStyle/>
          <a:p>
            <a:fld id="{4EBD9C37-9F4E-4213-812A-3B706E32364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50209_3M_PPTTemplate_v7">
  <a:themeElements>
    <a:clrScheme name="TRIFECTA 8 LtBlue_DkBlue_Pur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8228B4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3M_PPT_Presentation_020915</Template>
  <TotalTime>0</TotalTime>
  <Words>1033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3M Circular TT Bold</vt:lpstr>
      <vt:lpstr>3M Circular TT Book</vt:lpstr>
      <vt:lpstr>Arial</vt:lpstr>
      <vt:lpstr>Wingdings</vt:lpstr>
      <vt:lpstr>150209_3M_PPTTemplate_v7</vt:lpstr>
      <vt:lpstr>think-cell Slide</vt:lpstr>
      <vt:lpstr>3M™ Advanced Flexible Engineer Grade Series 7300</vt:lpstr>
      <vt:lpstr>Why is 3M™ introducing a new flexible Engineer Grade Sheeting?</vt:lpstr>
      <vt:lpstr>3M™ Advanced Flexible Engineer Grade Series 7300</vt:lpstr>
      <vt:lpstr>Great value for agencies who specify Engineer Grade performance in their work zones</vt:lpstr>
      <vt:lpstr>Manufacturing efficiency value for converters and manufacturers of traffic control devices who require Engineer Grade sheeting to service their customers</vt:lpstr>
      <vt:lpstr>Long-lasting value for end-users who require Engineer Grade sheeting and rely on their devices to remain compliant thorough out their typical service life   </vt:lpstr>
      <vt:lpstr>3M™ Advanced Flexible Engineer Grade Series 7300</vt:lpstr>
      <vt:lpstr>Questions?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Trifecta 1.0</dc:title>
  <dc:creator/>
  <dc:description>brand.3M.com</dc:description>
  <cp:lastModifiedBy/>
  <cp:revision>1</cp:revision>
  <dcterms:created xsi:type="dcterms:W3CDTF">2015-02-10T20:12:44Z</dcterms:created>
  <dcterms:modified xsi:type="dcterms:W3CDTF">2019-02-01T18:33:29Z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</Properties>
</file>