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773" r:id="rId5"/>
    <p:sldMasterId id="2147483788" r:id="rId6"/>
    <p:sldMasterId id="2147483803" r:id="rId7"/>
    <p:sldMasterId id="2147483885" r:id="rId8"/>
    <p:sldMasterId id="2147483900" r:id="rId9"/>
  </p:sldMasterIdLst>
  <p:notesMasterIdLst>
    <p:notesMasterId r:id="rId20"/>
  </p:notesMasterIdLst>
  <p:handoutMasterIdLst>
    <p:handoutMasterId r:id="rId21"/>
  </p:handoutMasterIdLst>
  <p:sldIdLst>
    <p:sldId id="257" r:id="rId10"/>
    <p:sldId id="290" r:id="rId11"/>
    <p:sldId id="285" r:id="rId12"/>
    <p:sldId id="281" r:id="rId13"/>
    <p:sldId id="286" r:id="rId14"/>
    <p:sldId id="287" r:id="rId15"/>
    <p:sldId id="268" r:id="rId16"/>
    <p:sldId id="288" r:id="rId17"/>
    <p:sldId id="291" r:id="rId18"/>
    <p:sldId id="263"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0000"/>
    <a:srgbClr val="8229B5"/>
    <a:srgbClr val="8C006E"/>
    <a:srgbClr val="003DE6"/>
    <a:srgbClr val="00C7E6"/>
    <a:srgbClr val="1F1F96"/>
    <a:srgbClr val="DB14AB"/>
    <a:srgbClr val="FFF000"/>
    <a:srgbClr val="F5821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6" autoAdjust="0"/>
    <p:restoredTop sz="93666" autoAdjust="0"/>
  </p:normalViewPr>
  <p:slideViewPr>
    <p:cSldViewPr snapToGrid="0">
      <p:cViewPr varScale="1">
        <p:scale>
          <a:sx n="106" d="100"/>
          <a:sy n="106" d="100"/>
        </p:scale>
        <p:origin x="966"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3E2305-466C-4623-BA03-7D1ABB7C9E8B}" type="datetimeFigureOut">
              <a:rPr lang="en-GB" smtClean="0"/>
              <a:t>31/10/2018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AB2DDB-3F36-4FB8-8004-74C0E9CD6F54}" type="slidenum">
              <a:rPr lang="en-GB" smtClean="0"/>
              <a:t>‹#›</a:t>
            </a:fld>
            <a:endParaRPr lang="en-GB"/>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4DEE1-CFED-4862-80A6-C1C29819A1DC}" type="datetimeFigureOut">
              <a:rPr lang="en-GB" smtClean="0"/>
              <a:t>31/10/2018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45B09-AD31-409C-B2BB-E7C534396A29}" type="slidenum">
              <a:rPr lang="en-GB" smtClean="0"/>
              <a:t>‹#›</a:t>
            </a:fld>
            <a:endParaRPr lang="en-GB"/>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a:t>
            </a:fld>
            <a:endParaRPr lang="en-GB"/>
          </a:p>
        </p:txBody>
      </p:sp>
    </p:spTree>
    <p:extLst>
      <p:ext uri="{BB962C8B-B14F-4D97-AF65-F5344CB8AC3E}">
        <p14:creationId xmlns:p14="http://schemas.microsoft.com/office/powerpoint/2010/main" val="161386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studies that linked to overall safety – first a 2004 study by TRB – aggregate analysis of multiple different states – quantify the safety impact of RPMs on different road types</a:t>
            </a:r>
          </a:p>
          <a:p>
            <a:endParaRPr lang="en-US" dirty="0"/>
          </a:p>
          <a:p>
            <a:r>
              <a:rPr lang="en-US" dirty="0"/>
              <a:t>Driver perception – 2017 </a:t>
            </a:r>
            <a:r>
              <a:rPr lang="en-US" dirty="0" err="1"/>
              <a:t>MoDOT</a:t>
            </a:r>
            <a:r>
              <a:rPr lang="en-US" baseline="0" dirty="0"/>
              <a:t> study – drivers overwhelmingly find RPMs useful particularly in dangerous conditions </a:t>
            </a:r>
          </a:p>
          <a:p>
            <a:endParaRPr lang="en-US" baseline="0" dirty="0"/>
          </a:p>
          <a:p>
            <a:r>
              <a:rPr lang="en-US" baseline="0" dirty="0"/>
              <a:t>Clear that RPMs are an important component of roadway safety </a:t>
            </a:r>
          </a:p>
          <a:p>
            <a:endParaRPr lang="en-US" baseline="0" dirty="0"/>
          </a:p>
          <a:p>
            <a:r>
              <a:rPr lang="en-US" baseline="0" dirty="0"/>
              <a:t>Link to safety is important, TSD thought leader on road safety, this product fits into that position</a:t>
            </a:r>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5983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45B09-AD31-409C-B2BB-E7C534396A2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25980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02915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9</a:t>
            </a:fld>
            <a:endParaRPr lang="en-GB"/>
          </a:p>
        </p:txBody>
      </p:sp>
    </p:spTree>
    <p:extLst>
      <p:ext uri="{BB962C8B-B14F-4D97-AF65-F5344CB8AC3E}">
        <p14:creationId xmlns:p14="http://schemas.microsoft.com/office/powerpoint/2010/main" val="129746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4.emf"/><Relationship Id="rId4" Type="http://schemas.openxmlformats.org/officeDocument/2006/relationships/oleObject" Target="../embeddings/oleObject25.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5.emf"/><Relationship Id="rId4" Type="http://schemas.openxmlformats.org/officeDocument/2006/relationships/oleObject" Target="../embeddings/oleObject28.bin"/></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6.jpg"/><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8.jp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9.jpg"/><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0.jpg"/><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1.jpg"/><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5.emf"/><Relationship Id="rId4" Type="http://schemas.openxmlformats.org/officeDocument/2006/relationships/oleObject" Target="../embeddings/oleObject37.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6.jpg"/><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8.jpg"/><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9.jpg"/><Relationship Id="rId5" Type="http://schemas.openxmlformats.org/officeDocument/2006/relationships/image" Target="../media/image4.emf"/><Relationship Id="rId4" Type="http://schemas.openxmlformats.org/officeDocument/2006/relationships/oleObject" Target="../embeddings/oleObject44.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0.jpg"/><Relationship Id="rId5" Type="http://schemas.openxmlformats.org/officeDocument/2006/relationships/image" Target="../media/image4.emf"/><Relationship Id="rId4" Type="http://schemas.openxmlformats.org/officeDocument/2006/relationships/oleObject" Target="../embeddings/oleObject45.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1.jpg"/><Relationship Id="rId5" Type="http://schemas.openxmlformats.org/officeDocument/2006/relationships/image" Target="../media/image4.emf"/><Relationship Id="rId4" Type="http://schemas.openxmlformats.org/officeDocument/2006/relationships/oleObject" Target="../embeddings/oleObject46.bin"/></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5.emf"/><Relationship Id="rId4" Type="http://schemas.openxmlformats.org/officeDocument/2006/relationships/oleObject" Target="../embeddings/oleObject5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jp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8.jp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9.jp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0.jpg"/><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1.jpg"/><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6.jp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8.jp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9.jpg"/><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0.jpg"/><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1.jpg"/><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198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17912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6080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ver_3 REVERSED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74025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26246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ver_4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8221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747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ver_5 REVERSED line/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34329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ver_5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3763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6507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ubtitl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96903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098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Tree>
    <p:extLst>
      <p:ext uri="{BB962C8B-B14F-4D97-AF65-F5344CB8AC3E}">
        <p14:creationId xmlns:p14="http://schemas.microsoft.com/office/powerpoint/2010/main" val="209315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48993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2"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55891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51991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2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2" name="Rectangle 1"/>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5103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7"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8"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9" name="Rectangle 18"/>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18786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1"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2"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3" name="Rectangle 12"/>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7702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6623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4945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1652428"/>
            <a:ext cx="8210550" cy="1994392"/>
          </a:xfrm>
          <a:prstGeom prst="rect">
            <a:avLst/>
          </a:prstGeom>
          <a:gradFill>
            <a:gsLst>
              <a:gs pos="0">
                <a:srgbClr val="65553C">
                  <a:alpha val="37000"/>
                </a:srgbClr>
              </a:gs>
              <a:gs pos="70000">
                <a:srgbClr val="654E4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8035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004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0" y="1500850"/>
            <a:ext cx="8210550" cy="2145970"/>
          </a:xfrm>
          <a:prstGeom prst="rect">
            <a:avLst/>
          </a:prstGeom>
          <a:gradFill>
            <a:gsLst>
              <a:gs pos="0">
                <a:srgbClr val="629324">
                  <a:alpha val="66000"/>
                </a:srgbClr>
              </a:gs>
              <a:gs pos="70000">
                <a:srgbClr val="68942C">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1289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24746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1652428"/>
            <a:ext cx="8210550" cy="1994392"/>
          </a:xfrm>
          <a:prstGeom prst="rect">
            <a:avLst/>
          </a:prstGeom>
          <a:gradFill>
            <a:gsLst>
              <a:gs pos="0">
                <a:srgbClr val="03060D">
                  <a:alpha val="34000"/>
                </a:srgbClr>
              </a:gs>
              <a:gs pos="70000">
                <a:srgbClr val="68696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defTabSz="914400" rtl="0" eaLnBrk="1" latinLnBrk="0" hangingPunct="1">
              <a:lnSpc>
                <a:spcPct val="80000"/>
              </a:lnSpc>
              <a:spcBef>
                <a:spcPct val="0"/>
              </a:spcBef>
              <a:buNone/>
              <a:defRPr lang="en-GB" sz="7200" b="0" kern="1200" dirty="0">
                <a:solidFill>
                  <a:schemeClr val="bg1"/>
                </a:solidFill>
                <a:effectLst>
                  <a:outerShdw blurRad="50800" dist="38100" dir="5400000" algn="t" rotWithShape="0">
                    <a:prstClr val="black">
                      <a:alpha val="40000"/>
                    </a:prstClr>
                  </a:outerShdw>
                </a:effectLst>
                <a:latin typeface="3M Circular TT Bold" panose="020B0804020101010102" pitchFamily="34" charset="0"/>
                <a:ea typeface="+mj-ea"/>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6407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7" cy="457200"/>
          </a:xfrm>
        </p:spPr>
        <p:txBody>
          <a:bodyPr/>
          <a:lstStyle/>
          <a:p>
            <a:r>
              <a:rPr lang="en-US"/>
              <a:t>Click to edit Master title style</a:t>
            </a:r>
            <a:endParaRPr lang="en-GB"/>
          </a:p>
        </p:txBody>
      </p:sp>
      <p:sp>
        <p:nvSpPr>
          <p:cNvPr id="7"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8" name="TextBox 7"/>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err="1">
              <a:solidFill>
                <a:prstClr val="black"/>
              </a:solidFill>
            </a:endParaRPr>
          </a:p>
        </p:txBody>
      </p:sp>
      <p:sp>
        <p:nvSpPr>
          <p:cNvPr id="6" name="Text Placeholder 4"/>
          <p:cNvSpPr>
            <a:spLocks noGrp="1"/>
          </p:cNvSpPr>
          <p:nvPr>
            <p:ph type="body" sz="quarter" idx="10"/>
          </p:nvPr>
        </p:nvSpPr>
        <p:spPr>
          <a:xfrm>
            <a:off x="381001" y="841248"/>
            <a:ext cx="11430000" cy="365760"/>
          </a:xfrm>
        </p:spPr>
        <p:txBody>
          <a:bodyPr/>
          <a:lstStyle>
            <a:lvl1pPr>
              <a:defRPr sz="20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01497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4597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1713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5" name="Rectangle 1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17315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403486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7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66189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25206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186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2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 name="Rectangle 1"/>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1681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20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Rectangle 16"/>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04643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0198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73750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dirty="0"/>
              <a:t>Click to edit Master </a:t>
            </a:r>
            <a:r>
              <a:rPr lang="en-US"/>
              <a:t>text styles</a:t>
            </a:r>
            <a:endParaRPr lang="en-US"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444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21836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3489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3421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5369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17572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4385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164631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54415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Freeform 5"/>
          <p:cNvSpPr/>
          <p:nvPr userDrawn="1"/>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userDrawn="1"/>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userDrawn="1"/>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reeform 8"/>
          <p:cNvSpPr/>
          <p:nvPr userDrawn="1"/>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userDrawn="1"/>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userDrawn="1"/>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userDrawn="1"/>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userDrawn="1"/>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userDrawn="1"/>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userDrawn="1"/>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userDrawn="1"/>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solidFill>
                  <a:srgbClr val="FFFFFF"/>
                </a:solidFill>
              </a:rPr>
              <a:t>s</a:t>
            </a:r>
          </a:p>
        </p:txBody>
      </p:sp>
      <p:sp>
        <p:nvSpPr>
          <p:cNvPr id="17" name="Freeform 16"/>
          <p:cNvSpPr/>
          <p:nvPr userDrawn="1"/>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userDrawn="1"/>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userDrawn="1"/>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userDrawn="1"/>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userDrawn="1"/>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userDrawn="1"/>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userDrawn="1"/>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userDrawn="1"/>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Freeform 24"/>
          <p:cNvSpPr/>
          <p:nvPr userDrawn="1"/>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userDrawn="1"/>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userDrawn="1"/>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userDrawn="1"/>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userDrawn="1"/>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userDrawn="1"/>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userDrawn="1"/>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userDrawn="1"/>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userDrawn="1"/>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userDrawn="1"/>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Freeform 34"/>
          <p:cNvSpPr/>
          <p:nvPr userDrawn="1"/>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userDrawn="1"/>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userDrawn="1"/>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userDrawn="1"/>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03300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solidFill>
                    <a:srgbClr val="FFFFFF"/>
                  </a:solidFill>
                </a:rPr>
                <a:t>s</a:t>
              </a: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0395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1869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9482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p:cNvSpPr/>
          <p:nvPr userDrawn="1"/>
        </p:nvSpPr>
        <p:spPr>
          <a:xfrm>
            <a:off x="0" y="1652428"/>
            <a:ext cx="8210550" cy="1994392"/>
          </a:xfrm>
          <a:prstGeom prst="rect">
            <a:avLst/>
          </a:prstGeom>
          <a:gradFill>
            <a:gsLst>
              <a:gs pos="0">
                <a:srgbClr val="65553C">
                  <a:alpha val="37000"/>
                </a:srgbClr>
              </a:gs>
              <a:gs pos="70000">
                <a:srgbClr val="654E4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021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890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0" y="1500850"/>
            <a:ext cx="8210550" cy="2145970"/>
          </a:xfrm>
          <a:prstGeom prst="rect">
            <a:avLst/>
          </a:prstGeom>
          <a:gradFill>
            <a:gsLst>
              <a:gs pos="0">
                <a:srgbClr val="629324">
                  <a:alpha val="66000"/>
                </a:srgbClr>
              </a:gs>
              <a:gs pos="70000">
                <a:srgbClr val="68942C">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1086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64877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p:cNvSpPr/>
          <p:nvPr userDrawn="1"/>
        </p:nvSpPr>
        <p:spPr>
          <a:xfrm>
            <a:off x="0" y="1652428"/>
            <a:ext cx="8210550" cy="1994392"/>
          </a:xfrm>
          <a:prstGeom prst="rect">
            <a:avLst/>
          </a:prstGeom>
          <a:gradFill>
            <a:gsLst>
              <a:gs pos="0">
                <a:srgbClr val="03060D">
                  <a:alpha val="34000"/>
                </a:srgbClr>
              </a:gs>
              <a:gs pos="70000">
                <a:srgbClr val="68696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defTabSz="914400" rtl="0" eaLnBrk="1" latinLnBrk="0" hangingPunct="1">
              <a:lnSpc>
                <a:spcPct val="80000"/>
              </a:lnSpc>
              <a:spcBef>
                <a:spcPct val="0"/>
              </a:spcBef>
              <a:buNone/>
              <a:defRPr lang="en-GB" sz="7200" b="0" kern="1200" dirty="0">
                <a:solidFill>
                  <a:schemeClr val="bg1"/>
                </a:solidFill>
                <a:effectLst>
                  <a:outerShdw blurRad="50800" dist="38100" dir="5400000" algn="t" rotWithShape="0">
                    <a:prstClr val="black">
                      <a:alpha val="40000"/>
                    </a:prstClr>
                  </a:outerShdw>
                </a:effectLst>
                <a:latin typeface="3M Circular TT Bold" panose="020B0804020101010102" pitchFamily="34" charset="0"/>
                <a:ea typeface="+mj-ea"/>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8580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83766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Title Slide and Subtitle">
    <p:spTree>
      <p:nvGrpSpPr>
        <p:cNvPr id="1" name=""/>
        <p:cNvGrpSpPr/>
        <p:nvPr/>
      </p:nvGrpSpPr>
      <p:grpSpPr>
        <a:xfrm>
          <a:off x="0" y="0"/>
          <a:ext cx="0" cy="0"/>
          <a:chOff x="0" y="0"/>
          <a:chExt cx="0" cy="0"/>
        </a:xfrm>
      </p:grpSpPr>
      <p:sp>
        <p:nvSpPr>
          <p:cNvPr id="43" name="Freeform 37"/>
          <p:cNvSpPr>
            <a:spLocks/>
          </p:cNvSpPr>
          <p:nvPr userDrawn="1"/>
        </p:nvSpPr>
        <p:spPr bwMode="auto">
          <a:xfrm rot="19218002">
            <a:off x="582337" y="2537728"/>
            <a:ext cx="10928210" cy="6096374"/>
          </a:xfrm>
          <a:custGeom>
            <a:avLst/>
            <a:gdLst>
              <a:gd name="T0" fmla="*/ 3982 w 4136"/>
              <a:gd name="T1" fmla="*/ 0 h 2304"/>
              <a:gd name="T2" fmla="*/ 4136 w 4136"/>
              <a:gd name="T3" fmla="*/ 2304 h 2304"/>
              <a:gd name="T4" fmla="*/ 0 w 4136"/>
              <a:gd name="T5" fmla="*/ 77 h 2304"/>
              <a:gd name="T6" fmla="*/ 3982 w 4136"/>
              <a:gd name="T7" fmla="*/ 0 h 2304"/>
              <a:gd name="connsiteX0" fmla="*/ 9628 w 9990"/>
              <a:gd name="connsiteY0" fmla="*/ 0 h 10197"/>
              <a:gd name="connsiteX1" fmla="*/ 9990 w 9990"/>
              <a:gd name="connsiteY1" fmla="*/ 10197 h 10197"/>
              <a:gd name="connsiteX2" fmla="*/ 0 w 9990"/>
              <a:gd name="connsiteY2" fmla="*/ 334 h 10197"/>
              <a:gd name="connsiteX3" fmla="*/ 9628 w 9990"/>
              <a:gd name="connsiteY3" fmla="*/ 0 h 10197"/>
              <a:gd name="connsiteX0" fmla="*/ 9649 w 10000"/>
              <a:gd name="connsiteY0" fmla="*/ 0 h 10005"/>
              <a:gd name="connsiteX1" fmla="*/ 10000 w 10000"/>
              <a:gd name="connsiteY1" fmla="*/ 10005 h 10005"/>
              <a:gd name="connsiteX2" fmla="*/ 0 w 10000"/>
              <a:gd name="connsiteY2" fmla="*/ 333 h 10005"/>
              <a:gd name="connsiteX3" fmla="*/ 9649 w 10000"/>
              <a:gd name="connsiteY3" fmla="*/ 0 h 10005"/>
              <a:gd name="connsiteX0" fmla="*/ 9598 w 9949"/>
              <a:gd name="connsiteY0" fmla="*/ 0 h 10005"/>
              <a:gd name="connsiteX1" fmla="*/ 9949 w 9949"/>
              <a:gd name="connsiteY1" fmla="*/ 10005 h 10005"/>
              <a:gd name="connsiteX2" fmla="*/ 1 w 9949"/>
              <a:gd name="connsiteY2" fmla="*/ 263 h 10005"/>
              <a:gd name="connsiteX3" fmla="*/ 9598 w 9949"/>
              <a:gd name="connsiteY3" fmla="*/ 0 h 10005"/>
              <a:gd name="connsiteX0" fmla="*/ 9647 w 10000"/>
              <a:gd name="connsiteY0" fmla="*/ 0 h 10000"/>
              <a:gd name="connsiteX1" fmla="*/ 10000 w 10000"/>
              <a:gd name="connsiteY1" fmla="*/ 10000 h 10000"/>
              <a:gd name="connsiteX2" fmla="*/ 1 w 10000"/>
              <a:gd name="connsiteY2" fmla="*/ 263 h 10000"/>
              <a:gd name="connsiteX3" fmla="*/ 9647 w 10000"/>
              <a:gd name="connsiteY3" fmla="*/ 0 h 10000"/>
              <a:gd name="connsiteX0" fmla="*/ 9646 w 9999"/>
              <a:gd name="connsiteY0" fmla="*/ 0 h 10000"/>
              <a:gd name="connsiteX1" fmla="*/ 9999 w 9999"/>
              <a:gd name="connsiteY1" fmla="*/ 10000 h 10000"/>
              <a:gd name="connsiteX2" fmla="*/ 0 w 9999"/>
              <a:gd name="connsiteY2" fmla="*/ 263 h 10000"/>
              <a:gd name="connsiteX3" fmla="*/ 9646 w 9999"/>
              <a:gd name="connsiteY3" fmla="*/ 0 h 10000"/>
              <a:gd name="connsiteX0" fmla="*/ 9647 w 10000"/>
              <a:gd name="connsiteY0" fmla="*/ 0 h 10000"/>
              <a:gd name="connsiteX1" fmla="*/ 10000 w 10000"/>
              <a:gd name="connsiteY1" fmla="*/ 10000 h 10000"/>
              <a:gd name="connsiteX2" fmla="*/ 0 w 10000"/>
              <a:gd name="connsiteY2" fmla="*/ 263 h 10000"/>
              <a:gd name="connsiteX3" fmla="*/ 9647 w 10000"/>
              <a:gd name="connsiteY3" fmla="*/ 0 h 10000"/>
              <a:gd name="connsiteX0" fmla="*/ 9647 w 10000"/>
              <a:gd name="connsiteY0" fmla="*/ 0 h 10000"/>
              <a:gd name="connsiteX1" fmla="*/ 10000 w 10000"/>
              <a:gd name="connsiteY1" fmla="*/ 10000 h 10000"/>
              <a:gd name="connsiteX2" fmla="*/ 0 w 10000"/>
              <a:gd name="connsiteY2" fmla="*/ 263 h 10000"/>
              <a:gd name="connsiteX3" fmla="*/ 9647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9647" y="0"/>
                </a:moveTo>
                <a:cubicBezTo>
                  <a:pt x="9645" y="-3"/>
                  <a:pt x="10000" y="10000"/>
                  <a:pt x="10000" y="10000"/>
                </a:cubicBezTo>
                <a:cubicBezTo>
                  <a:pt x="9999" y="9998"/>
                  <a:pt x="0" y="263"/>
                  <a:pt x="0" y="263"/>
                </a:cubicBezTo>
                <a:lnTo>
                  <a:pt x="9647" y="0"/>
                </a:lnTo>
                <a:close/>
              </a:path>
            </a:pathLst>
          </a:custGeom>
          <a:gradFill flip="none" rotWithShape="1">
            <a:gsLst>
              <a:gs pos="0">
                <a:schemeClr val="accent3"/>
              </a:gs>
              <a:gs pos="50000">
                <a:schemeClr val="accent2"/>
              </a:gs>
              <a:gs pos="100000">
                <a:schemeClr val="accent1"/>
              </a:gs>
            </a:gsLst>
            <a:lin ang="0" scaled="1"/>
            <a:tileRect/>
          </a:gradFill>
          <a:ln>
            <a:noFill/>
          </a:ln>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 name="Title 1"/>
          <p:cNvSpPr>
            <a:spLocks noGrp="1"/>
          </p:cNvSpPr>
          <p:nvPr>
            <p:ph type="ctrTitle" hasCustomPrompt="1"/>
          </p:nvPr>
        </p:nvSpPr>
        <p:spPr>
          <a:xfrm>
            <a:off x="379413" y="2321901"/>
            <a:ext cx="9521825" cy="1033548"/>
          </a:xfrm>
        </p:spPr>
        <p:txBody>
          <a:bodyPr vert="horz" wrap="square" lIns="0" tIns="0" rIns="0" bIns="0" anchor="t" anchorCtr="0">
            <a:noAutofit/>
          </a:bodyPr>
          <a:lstStyle>
            <a:lvl1pPr algn="l">
              <a:defRPr sz="7200"/>
            </a:lvl1pPr>
          </a:lstStyle>
          <a:p>
            <a:r>
              <a:rPr lang="en-US" dirty="0"/>
              <a:t>Master title style</a:t>
            </a:r>
            <a:endParaRPr lang="en-GB" dirty="0"/>
          </a:p>
        </p:txBody>
      </p:sp>
      <p:grpSp>
        <p:nvGrpSpPr>
          <p:cNvPr id="41" name="Group 40"/>
          <p:cNvGrpSpPr/>
          <p:nvPr userDrawn="1"/>
        </p:nvGrpSpPr>
        <p:grpSpPr>
          <a:xfrm>
            <a:off x="391318" y="384100"/>
            <a:ext cx="2361407" cy="427748"/>
            <a:chOff x="593725" y="633413"/>
            <a:chExt cx="13435013" cy="2433637"/>
          </a:xfrm>
        </p:grpSpPr>
        <p:sp>
          <p:nvSpPr>
            <p:cNvPr id="16" name="Freeform 9"/>
            <p:cNvSpPr>
              <a:spLocks/>
            </p:cNvSpPr>
            <p:nvPr userDrawn="1"/>
          </p:nvSpPr>
          <p:spPr bwMode="auto">
            <a:xfrm>
              <a:off x="5505450" y="695325"/>
              <a:ext cx="614363" cy="866775"/>
            </a:xfrm>
            <a:custGeom>
              <a:avLst/>
              <a:gdLst>
                <a:gd name="T0" fmla="*/ 31 w 41"/>
                <a:gd name="T1" fmla="*/ 17 h 57"/>
                <a:gd name="T2" fmla="*/ 21 w 41"/>
                <a:gd name="T3" fmla="*/ 9 h 57"/>
                <a:gd name="T4" fmla="*/ 12 w 41"/>
                <a:gd name="T5" fmla="*/ 16 h 57"/>
                <a:gd name="T6" fmla="*/ 18 w 41"/>
                <a:gd name="T7" fmla="*/ 23 h 57"/>
                <a:gd name="T8" fmla="*/ 26 w 41"/>
                <a:gd name="T9" fmla="*/ 24 h 57"/>
                <a:gd name="T10" fmla="*/ 41 w 41"/>
                <a:gd name="T11" fmla="*/ 40 h 57"/>
                <a:gd name="T12" fmla="*/ 22 w 41"/>
                <a:gd name="T13" fmla="*/ 57 h 57"/>
                <a:gd name="T14" fmla="*/ 0 w 41"/>
                <a:gd name="T15" fmla="*/ 40 h 57"/>
                <a:gd name="T16" fmla="*/ 10 w 41"/>
                <a:gd name="T17" fmla="*/ 37 h 57"/>
                <a:gd name="T18" fmla="*/ 22 w 41"/>
                <a:gd name="T19" fmla="*/ 48 h 57"/>
                <a:gd name="T20" fmla="*/ 31 w 41"/>
                <a:gd name="T21" fmla="*/ 41 h 57"/>
                <a:gd name="T22" fmla="*/ 24 w 41"/>
                <a:gd name="T23" fmla="*/ 34 h 57"/>
                <a:gd name="T24" fmla="*/ 16 w 41"/>
                <a:gd name="T25" fmla="*/ 33 h 57"/>
                <a:gd name="T26" fmla="*/ 2 w 41"/>
                <a:gd name="T27" fmla="*/ 17 h 57"/>
                <a:gd name="T28" fmla="*/ 21 w 41"/>
                <a:gd name="T29" fmla="*/ 0 h 57"/>
                <a:gd name="T30" fmla="*/ 41 w 41"/>
                <a:gd name="T31" fmla="*/ 14 h 57"/>
                <a:gd name="T32" fmla="*/ 31 w 41"/>
                <a:gd name="T3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7">
                  <a:moveTo>
                    <a:pt x="31" y="17"/>
                  </a:moveTo>
                  <a:cubicBezTo>
                    <a:pt x="30" y="14"/>
                    <a:pt x="28" y="9"/>
                    <a:pt x="21" y="9"/>
                  </a:cubicBezTo>
                  <a:cubicBezTo>
                    <a:pt x="16" y="9"/>
                    <a:pt x="12" y="13"/>
                    <a:pt x="12" y="16"/>
                  </a:cubicBezTo>
                  <a:cubicBezTo>
                    <a:pt x="12" y="19"/>
                    <a:pt x="14" y="22"/>
                    <a:pt x="18" y="23"/>
                  </a:cubicBezTo>
                  <a:cubicBezTo>
                    <a:pt x="26" y="24"/>
                    <a:pt x="26" y="24"/>
                    <a:pt x="26" y="24"/>
                  </a:cubicBezTo>
                  <a:cubicBezTo>
                    <a:pt x="36" y="26"/>
                    <a:pt x="41" y="33"/>
                    <a:pt x="41" y="40"/>
                  </a:cubicBezTo>
                  <a:cubicBezTo>
                    <a:pt x="41" y="49"/>
                    <a:pt x="34" y="57"/>
                    <a:pt x="22" y="57"/>
                  </a:cubicBezTo>
                  <a:cubicBezTo>
                    <a:pt x="7" y="57"/>
                    <a:pt x="1" y="48"/>
                    <a:pt x="0" y="40"/>
                  </a:cubicBezTo>
                  <a:cubicBezTo>
                    <a:pt x="10" y="37"/>
                    <a:pt x="10" y="37"/>
                    <a:pt x="10" y="37"/>
                  </a:cubicBezTo>
                  <a:cubicBezTo>
                    <a:pt x="10" y="43"/>
                    <a:pt x="14" y="48"/>
                    <a:pt x="22" y="48"/>
                  </a:cubicBezTo>
                  <a:cubicBezTo>
                    <a:pt x="27" y="48"/>
                    <a:pt x="31" y="45"/>
                    <a:pt x="31" y="41"/>
                  </a:cubicBezTo>
                  <a:cubicBezTo>
                    <a:pt x="31" y="38"/>
                    <a:pt x="28" y="35"/>
                    <a:pt x="24" y="34"/>
                  </a:cubicBezTo>
                  <a:cubicBezTo>
                    <a:pt x="16" y="33"/>
                    <a:pt x="16" y="33"/>
                    <a:pt x="16" y="33"/>
                  </a:cubicBezTo>
                  <a:cubicBezTo>
                    <a:pt x="7" y="31"/>
                    <a:pt x="2" y="25"/>
                    <a:pt x="2" y="17"/>
                  </a:cubicBezTo>
                  <a:cubicBezTo>
                    <a:pt x="2" y="7"/>
                    <a:pt x="11" y="0"/>
                    <a:pt x="21" y="0"/>
                  </a:cubicBezTo>
                  <a:cubicBezTo>
                    <a:pt x="34" y="0"/>
                    <a:pt x="39" y="8"/>
                    <a:pt x="41" y="14"/>
                  </a:cubicBezTo>
                  <a:lnTo>
                    <a:pt x="31"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17" name="Freeform 10"/>
            <p:cNvSpPr>
              <a:spLocks/>
            </p:cNvSpPr>
            <p:nvPr userDrawn="1"/>
          </p:nvSpPr>
          <p:spPr bwMode="auto">
            <a:xfrm>
              <a:off x="6194425" y="952500"/>
              <a:ext cx="569913" cy="609600"/>
            </a:xfrm>
            <a:custGeom>
              <a:avLst/>
              <a:gdLst>
                <a:gd name="T0" fmla="*/ 10 w 38"/>
                <a:gd name="T1" fmla="*/ 20 h 40"/>
                <a:gd name="T2" fmla="*/ 20 w 38"/>
                <a:gd name="T3" fmla="*/ 31 h 40"/>
                <a:gd name="T4" fmla="*/ 29 w 38"/>
                <a:gd name="T5" fmla="*/ 24 h 40"/>
                <a:gd name="T6" fmla="*/ 38 w 38"/>
                <a:gd name="T7" fmla="*/ 27 h 40"/>
                <a:gd name="T8" fmla="*/ 20 w 38"/>
                <a:gd name="T9" fmla="*/ 40 h 40"/>
                <a:gd name="T10" fmla="*/ 0 w 38"/>
                <a:gd name="T11" fmla="*/ 20 h 40"/>
                <a:gd name="T12" fmla="*/ 20 w 38"/>
                <a:gd name="T13" fmla="*/ 0 h 40"/>
                <a:gd name="T14" fmla="*/ 38 w 38"/>
                <a:gd name="T15" fmla="*/ 13 h 40"/>
                <a:gd name="T16" fmla="*/ 28 w 38"/>
                <a:gd name="T17" fmla="*/ 16 h 40"/>
                <a:gd name="T18" fmla="*/ 20 w 38"/>
                <a:gd name="T19" fmla="*/ 9 h 40"/>
                <a:gd name="T20" fmla="*/ 10 w 38"/>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0">
                  <a:moveTo>
                    <a:pt x="10" y="20"/>
                  </a:moveTo>
                  <a:cubicBezTo>
                    <a:pt x="10" y="27"/>
                    <a:pt x="15" y="31"/>
                    <a:pt x="20" y="31"/>
                  </a:cubicBezTo>
                  <a:cubicBezTo>
                    <a:pt x="25" y="31"/>
                    <a:pt x="28" y="27"/>
                    <a:pt x="29" y="24"/>
                  </a:cubicBezTo>
                  <a:cubicBezTo>
                    <a:pt x="38" y="27"/>
                    <a:pt x="38" y="27"/>
                    <a:pt x="38" y="27"/>
                  </a:cubicBezTo>
                  <a:cubicBezTo>
                    <a:pt x="36" y="34"/>
                    <a:pt x="30" y="40"/>
                    <a:pt x="20" y="40"/>
                  </a:cubicBezTo>
                  <a:cubicBezTo>
                    <a:pt x="9" y="40"/>
                    <a:pt x="0" y="32"/>
                    <a:pt x="0" y="20"/>
                  </a:cubicBezTo>
                  <a:cubicBezTo>
                    <a:pt x="0" y="8"/>
                    <a:pt x="9" y="0"/>
                    <a:pt x="20" y="0"/>
                  </a:cubicBezTo>
                  <a:cubicBezTo>
                    <a:pt x="30" y="0"/>
                    <a:pt x="36" y="6"/>
                    <a:pt x="38" y="13"/>
                  </a:cubicBezTo>
                  <a:cubicBezTo>
                    <a:pt x="28" y="16"/>
                    <a:pt x="28" y="16"/>
                    <a:pt x="28" y="16"/>
                  </a:cubicBezTo>
                  <a:cubicBezTo>
                    <a:pt x="28" y="13"/>
                    <a:pt x="25" y="9"/>
                    <a:pt x="20" y="9"/>
                  </a:cubicBezTo>
                  <a:cubicBezTo>
                    <a:pt x="15" y="9"/>
                    <a:pt x="10" y="13"/>
                    <a:pt x="1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18" name="Freeform 11"/>
            <p:cNvSpPr>
              <a:spLocks noEditPoints="1"/>
            </p:cNvSpPr>
            <p:nvPr userDrawn="1"/>
          </p:nvSpPr>
          <p:spPr bwMode="auto">
            <a:xfrm>
              <a:off x="6854825" y="679450"/>
              <a:ext cx="179388" cy="866775"/>
            </a:xfrm>
            <a:custGeom>
              <a:avLst/>
              <a:gdLst>
                <a:gd name="T0" fmla="*/ 1 w 12"/>
                <a:gd name="T1" fmla="*/ 19 h 57"/>
                <a:gd name="T2" fmla="*/ 11 w 12"/>
                <a:gd name="T3" fmla="*/ 19 h 57"/>
                <a:gd name="T4" fmla="*/ 11 w 12"/>
                <a:gd name="T5" fmla="*/ 57 h 57"/>
                <a:gd name="T6" fmla="*/ 1 w 12"/>
                <a:gd name="T7" fmla="*/ 57 h 57"/>
                <a:gd name="T8" fmla="*/ 1 w 12"/>
                <a:gd name="T9" fmla="*/ 19 h 57"/>
                <a:gd name="T10" fmla="*/ 6 w 12"/>
                <a:gd name="T11" fmla="*/ 0 h 57"/>
                <a:gd name="T12" fmla="*/ 12 w 12"/>
                <a:gd name="T13" fmla="*/ 6 h 57"/>
                <a:gd name="T14" fmla="*/ 6 w 12"/>
                <a:gd name="T15" fmla="*/ 13 h 57"/>
                <a:gd name="T16" fmla="*/ 0 w 12"/>
                <a:gd name="T17" fmla="*/ 6 h 57"/>
                <a:gd name="T18" fmla="*/ 6 w 12"/>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19"/>
                  </a:moveTo>
                  <a:cubicBezTo>
                    <a:pt x="11" y="19"/>
                    <a:pt x="11" y="19"/>
                    <a:pt x="11" y="19"/>
                  </a:cubicBezTo>
                  <a:cubicBezTo>
                    <a:pt x="11" y="57"/>
                    <a:pt x="11" y="57"/>
                    <a:pt x="11" y="57"/>
                  </a:cubicBezTo>
                  <a:cubicBezTo>
                    <a:pt x="1" y="57"/>
                    <a:pt x="1" y="57"/>
                    <a:pt x="1" y="57"/>
                  </a:cubicBezTo>
                  <a:lnTo>
                    <a:pt x="1" y="19"/>
                  </a:lnTo>
                  <a:close/>
                  <a:moveTo>
                    <a:pt x="6" y="0"/>
                  </a:moveTo>
                  <a:cubicBezTo>
                    <a:pt x="9" y="0"/>
                    <a:pt x="12" y="3"/>
                    <a:pt x="12" y="6"/>
                  </a:cubicBezTo>
                  <a:cubicBezTo>
                    <a:pt x="12" y="10"/>
                    <a:pt x="9" y="13"/>
                    <a:pt x="6" y="13"/>
                  </a:cubicBezTo>
                  <a:cubicBezTo>
                    <a:pt x="2" y="13"/>
                    <a:pt x="0" y="10"/>
                    <a:pt x="0" y="6"/>
                  </a:cubicBezTo>
                  <a:cubicBezTo>
                    <a:pt x="0" y="3"/>
                    <a:pt x="2" y="0"/>
                    <a:pt x="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19" name="Freeform 12"/>
            <p:cNvSpPr>
              <a:spLocks noEditPoints="1"/>
            </p:cNvSpPr>
            <p:nvPr userDrawn="1"/>
          </p:nvSpPr>
          <p:spPr bwMode="auto">
            <a:xfrm>
              <a:off x="7138988" y="952500"/>
              <a:ext cx="554038" cy="609600"/>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20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1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20" y="40"/>
                  </a:cubicBezTo>
                  <a:cubicBezTo>
                    <a:pt x="9" y="40"/>
                    <a:pt x="0" y="33"/>
                    <a:pt x="0" y="20"/>
                  </a:cubicBezTo>
                  <a:cubicBezTo>
                    <a:pt x="0" y="8"/>
                    <a:pt x="9" y="0"/>
                    <a:pt x="19" y="0"/>
                  </a:cubicBezTo>
                  <a:cubicBezTo>
                    <a:pt x="30" y="0"/>
                    <a:pt x="37" y="7"/>
                    <a:pt x="37" y="20"/>
                  </a:cubicBezTo>
                  <a:cubicBezTo>
                    <a:pt x="37" y="21"/>
                    <a:pt x="37" y="23"/>
                    <a:pt x="37" y="23"/>
                  </a:cubicBezTo>
                  <a:cubicBezTo>
                    <a:pt x="10" y="23"/>
                    <a:pt x="10" y="23"/>
                    <a:pt x="10" y="23"/>
                  </a:cubicBezTo>
                  <a:cubicBezTo>
                    <a:pt x="10" y="28"/>
                    <a:pt x="14" y="31"/>
                    <a:pt x="20" y="31"/>
                  </a:cubicBezTo>
                  <a:cubicBezTo>
                    <a:pt x="24" y="31"/>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0" name="Freeform 13"/>
            <p:cNvSpPr>
              <a:spLocks/>
            </p:cNvSpPr>
            <p:nvPr userDrawn="1"/>
          </p:nvSpPr>
          <p:spPr bwMode="auto">
            <a:xfrm>
              <a:off x="7812088" y="952500"/>
              <a:ext cx="509588" cy="593725"/>
            </a:xfrm>
            <a:custGeom>
              <a:avLst/>
              <a:gdLst>
                <a:gd name="T0" fmla="*/ 10 w 34"/>
                <a:gd name="T1" fmla="*/ 39 h 39"/>
                <a:gd name="T2" fmla="*/ 0 w 34"/>
                <a:gd name="T3" fmla="*/ 39 h 39"/>
                <a:gd name="T4" fmla="*/ 0 w 34"/>
                <a:gd name="T5" fmla="*/ 1 h 39"/>
                <a:gd name="T6" fmla="*/ 10 w 34"/>
                <a:gd name="T7" fmla="*/ 1 h 39"/>
                <a:gd name="T8" fmla="*/ 10 w 34"/>
                <a:gd name="T9" fmla="*/ 6 h 39"/>
                <a:gd name="T10" fmla="*/ 21 w 34"/>
                <a:gd name="T11" fmla="*/ 0 h 39"/>
                <a:gd name="T12" fmla="*/ 34 w 34"/>
                <a:gd name="T13" fmla="*/ 15 h 39"/>
                <a:gd name="T14" fmla="*/ 34 w 34"/>
                <a:gd name="T15" fmla="*/ 39 h 39"/>
                <a:gd name="T16" fmla="*/ 24 w 34"/>
                <a:gd name="T17" fmla="*/ 39 h 39"/>
                <a:gd name="T18" fmla="*/ 24 w 34"/>
                <a:gd name="T19" fmla="*/ 17 h 39"/>
                <a:gd name="T20" fmla="*/ 17 w 34"/>
                <a:gd name="T21" fmla="*/ 9 h 39"/>
                <a:gd name="T22" fmla="*/ 10 w 34"/>
                <a:gd name="T23" fmla="*/ 17 h 39"/>
                <a:gd name="T24" fmla="*/ 10 w 34"/>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10" y="39"/>
                  </a:moveTo>
                  <a:cubicBezTo>
                    <a:pt x="0" y="39"/>
                    <a:pt x="0" y="39"/>
                    <a:pt x="0" y="39"/>
                  </a:cubicBezTo>
                  <a:cubicBezTo>
                    <a:pt x="0" y="1"/>
                    <a:pt x="0" y="1"/>
                    <a:pt x="0" y="1"/>
                  </a:cubicBezTo>
                  <a:cubicBezTo>
                    <a:pt x="10" y="1"/>
                    <a:pt x="10" y="1"/>
                    <a:pt x="10" y="1"/>
                  </a:cubicBezTo>
                  <a:cubicBezTo>
                    <a:pt x="10" y="6"/>
                    <a:pt x="10" y="6"/>
                    <a:pt x="10" y="6"/>
                  </a:cubicBezTo>
                  <a:cubicBezTo>
                    <a:pt x="12" y="2"/>
                    <a:pt x="17" y="0"/>
                    <a:pt x="21" y="0"/>
                  </a:cubicBezTo>
                  <a:cubicBezTo>
                    <a:pt x="30" y="0"/>
                    <a:pt x="34" y="7"/>
                    <a:pt x="34" y="15"/>
                  </a:cubicBezTo>
                  <a:cubicBezTo>
                    <a:pt x="34" y="39"/>
                    <a:pt x="34" y="39"/>
                    <a:pt x="34" y="39"/>
                  </a:cubicBezTo>
                  <a:cubicBezTo>
                    <a:pt x="24" y="39"/>
                    <a:pt x="24" y="39"/>
                    <a:pt x="24" y="39"/>
                  </a:cubicBezTo>
                  <a:cubicBezTo>
                    <a:pt x="24" y="17"/>
                    <a:pt x="24" y="17"/>
                    <a:pt x="24" y="17"/>
                  </a:cubicBezTo>
                  <a:cubicBezTo>
                    <a:pt x="24" y="13"/>
                    <a:pt x="22" y="9"/>
                    <a:pt x="17" y="9"/>
                  </a:cubicBezTo>
                  <a:cubicBezTo>
                    <a:pt x="13" y="9"/>
                    <a:pt x="10" y="13"/>
                    <a:pt x="10" y="17"/>
                  </a:cubicBezTo>
                  <a:lnTo>
                    <a:pt x="1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1" name="Freeform 14"/>
            <p:cNvSpPr>
              <a:spLocks/>
            </p:cNvSpPr>
            <p:nvPr userDrawn="1"/>
          </p:nvSpPr>
          <p:spPr bwMode="auto">
            <a:xfrm>
              <a:off x="8426450" y="952500"/>
              <a:ext cx="569913" cy="609600"/>
            </a:xfrm>
            <a:custGeom>
              <a:avLst/>
              <a:gdLst>
                <a:gd name="T0" fmla="*/ 10 w 38"/>
                <a:gd name="T1" fmla="*/ 20 h 40"/>
                <a:gd name="T2" fmla="*/ 20 w 38"/>
                <a:gd name="T3" fmla="*/ 31 h 40"/>
                <a:gd name="T4" fmla="*/ 29 w 38"/>
                <a:gd name="T5" fmla="*/ 24 h 40"/>
                <a:gd name="T6" fmla="*/ 38 w 38"/>
                <a:gd name="T7" fmla="*/ 27 h 40"/>
                <a:gd name="T8" fmla="*/ 20 w 38"/>
                <a:gd name="T9" fmla="*/ 40 h 40"/>
                <a:gd name="T10" fmla="*/ 0 w 38"/>
                <a:gd name="T11" fmla="*/ 20 h 40"/>
                <a:gd name="T12" fmla="*/ 20 w 38"/>
                <a:gd name="T13" fmla="*/ 0 h 40"/>
                <a:gd name="T14" fmla="*/ 38 w 38"/>
                <a:gd name="T15" fmla="*/ 13 h 40"/>
                <a:gd name="T16" fmla="*/ 28 w 38"/>
                <a:gd name="T17" fmla="*/ 16 h 40"/>
                <a:gd name="T18" fmla="*/ 20 w 38"/>
                <a:gd name="T19" fmla="*/ 9 h 40"/>
                <a:gd name="T20" fmla="*/ 10 w 38"/>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0">
                  <a:moveTo>
                    <a:pt x="10" y="20"/>
                  </a:moveTo>
                  <a:cubicBezTo>
                    <a:pt x="10" y="27"/>
                    <a:pt x="15" y="31"/>
                    <a:pt x="20" y="31"/>
                  </a:cubicBezTo>
                  <a:cubicBezTo>
                    <a:pt x="25" y="31"/>
                    <a:pt x="28" y="27"/>
                    <a:pt x="29" y="24"/>
                  </a:cubicBezTo>
                  <a:cubicBezTo>
                    <a:pt x="38" y="27"/>
                    <a:pt x="38" y="27"/>
                    <a:pt x="38" y="27"/>
                  </a:cubicBezTo>
                  <a:cubicBezTo>
                    <a:pt x="36" y="34"/>
                    <a:pt x="30" y="40"/>
                    <a:pt x="20" y="40"/>
                  </a:cubicBezTo>
                  <a:cubicBezTo>
                    <a:pt x="9" y="40"/>
                    <a:pt x="0" y="32"/>
                    <a:pt x="0" y="20"/>
                  </a:cubicBezTo>
                  <a:cubicBezTo>
                    <a:pt x="0" y="8"/>
                    <a:pt x="9" y="0"/>
                    <a:pt x="20" y="0"/>
                  </a:cubicBezTo>
                  <a:cubicBezTo>
                    <a:pt x="30" y="0"/>
                    <a:pt x="36" y="6"/>
                    <a:pt x="38" y="13"/>
                  </a:cubicBezTo>
                  <a:cubicBezTo>
                    <a:pt x="28" y="16"/>
                    <a:pt x="28" y="16"/>
                    <a:pt x="28" y="16"/>
                  </a:cubicBezTo>
                  <a:cubicBezTo>
                    <a:pt x="27" y="13"/>
                    <a:pt x="25" y="9"/>
                    <a:pt x="20" y="9"/>
                  </a:cubicBezTo>
                  <a:cubicBezTo>
                    <a:pt x="15" y="9"/>
                    <a:pt x="10" y="13"/>
                    <a:pt x="1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2" name="Freeform 15"/>
            <p:cNvSpPr>
              <a:spLocks noEditPoints="1"/>
            </p:cNvSpPr>
            <p:nvPr userDrawn="1"/>
          </p:nvSpPr>
          <p:spPr bwMode="auto">
            <a:xfrm>
              <a:off x="9055100" y="952500"/>
              <a:ext cx="555625" cy="609600"/>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19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1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19" y="40"/>
                  </a:cubicBezTo>
                  <a:cubicBezTo>
                    <a:pt x="9" y="40"/>
                    <a:pt x="0" y="33"/>
                    <a:pt x="0" y="20"/>
                  </a:cubicBezTo>
                  <a:cubicBezTo>
                    <a:pt x="0" y="8"/>
                    <a:pt x="9" y="0"/>
                    <a:pt x="19" y="0"/>
                  </a:cubicBezTo>
                  <a:cubicBezTo>
                    <a:pt x="30" y="0"/>
                    <a:pt x="37" y="7"/>
                    <a:pt x="37" y="20"/>
                  </a:cubicBezTo>
                  <a:cubicBezTo>
                    <a:pt x="37" y="21"/>
                    <a:pt x="37" y="23"/>
                    <a:pt x="37" y="23"/>
                  </a:cubicBezTo>
                  <a:cubicBezTo>
                    <a:pt x="10" y="23"/>
                    <a:pt x="10" y="23"/>
                    <a:pt x="10" y="23"/>
                  </a:cubicBezTo>
                  <a:cubicBezTo>
                    <a:pt x="10" y="28"/>
                    <a:pt x="14" y="31"/>
                    <a:pt x="20" y="31"/>
                  </a:cubicBezTo>
                  <a:cubicBezTo>
                    <a:pt x="24" y="31"/>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3" name="Oval 16"/>
            <p:cNvSpPr>
              <a:spLocks noChangeArrowheads="1"/>
            </p:cNvSpPr>
            <p:nvPr userDrawn="1"/>
          </p:nvSpPr>
          <p:spPr bwMode="auto">
            <a:xfrm>
              <a:off x="9715500" y="1333500"/>
              <a:ext cx="20955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4" name="Freeform 17"/>
            <p:cNvSpPr>
              <a:spLocks noEditPoints="1"/>
            </p:cNvSpPr>
            <p:nvPr userDrawn="1"/>
          </p:nvSpPr>
          <p:spPr bwMode="auto">
            <a:xfrm>
              <a:off x="5476875" y="2001838"/>
              <a:ext cx="808038" cy="836612"/>
            </a:xfrm>
            <a:custGeom>
              <a:avLst/>
              <a:gdLst>
                <a:gd name="T0" fmla="*/ 188 w 509"/>
                <a:gd name="T1" fmla="*/ 317 h 527"/>
                <a:gd name="T2" fmla="*/ 330 w 509"/>
                <a:gd name="T3" fmla="*/ 317 h 527"/>
                <a:gd name="T4" fmla="*/ 254 w 509"/>
                <a:gd name="T5" fmla="*/ 115 h 527"/>
                <a:gd name="T6" fmla="*/ 188 w 509"/>
                <a:gd name="T7" fmla="*/ 317 h 527"/>
                <a:gd name="T8" fmla="*/ 358 w 509"/>
                <a:gd name="T9" fmla="*/ 412 h 527"/>
                <a:gd name="T10" fmla="*/ 151 w 509"/>
                <a:gd name="T11" fmla="*/ 412 h 527"/>
                <a:gd name="T12" fmla="*/ 103 w 509"/>
                <a:gd name="T13" fmla="*/ 527 h 527"/>
                <a:gd name="T14" fmla="*/ 0 w 509"/>
                <a:gd name="T15" fmla="*/ 527 h 527"/>
                <a:gd name="T16" fmla="*/ 198 w 509"/>
                <a:gd name="T17" fmla="*/ 0 h 527"/>
                <a:gd name="T18" fmla="*/ 320 w 509"/>
                <a:gd name="T19" fmla="*/ 0 h 527"/>
                <a:gd name="T20" fmla="*/ 509 w 509"/>
                <a:gd name="T21" fmla="*/ 527 h 527"/>
                <a:gd name="T22" fmla="*/ 405 w 509"/>
                <a:gd name="T23" fmla="*/ 527 h 527"/>
                <a:gd name="T24" fmla="*/ 358 w 509"/>
                <a:gd name="T25" fmla="*/ 412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27">
                  <a:moveTo>
                    <a:pt x="188" y="317"/>
                  </a:moveTo>
                  <a:lnTo>
                    <a:pt x="330" y="317"/>
                  </a:lnTo>
                  <a:lnTo>
                    <a:pt x="254" y="115"/>
                  </a:lnTo>
                  <a:lnTo>
                    <a:pt x="188" y="317"/>
                  </a:lnTo>
                  <a:close/>
                  <a:moveTo>
                    <a:pt x="358" y="412"/>
                  </a:moveTo>
                  <a:lnTo>
                    <a:pt x="151" y="412"/>
                  </a:lnTo>
                  <a:lnTo>
                    <a:pt x="103" y="527"/>
                  </a:lnTo>
                  <a:lnTo>
                    <a:pt x="0" y="527"/>
                  </a:lnTo>
                  <a:lnTo>
                    <a:pt x="198" y="0"/>
                  </a:lnTo>
                  <a:lnTo>
                    <a:pt x="320" y="0"/>
                  </a:lnTo>
                  <a:lnTo>
                    <a:pt x="509" y="527"/>
                  </a:lnTo>
                  <a:lnTo>
                    <a:pt x="405" y="527"/>
                  </a:lnTo>
                  <a:lnTo>
                    <a:pt x="358" y="4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5" name="Freeform 18"/>
            <p:cNvSpPr>
              <a:spLocks noEditPoints="1"/>
            </p:cNvSpPr>
            <p:nvPr userDrawn="1"/>
          </p:nvSpPr>
          <p:spPr bwMode="auto">
            <a:xfrm>
              <a:off x="6375400" y="2246313"/>
              <a:ext cx="584200" cy="820737"/>
            </a:xfrm>
            <a:custGeom>
              <a:avLst/>
              <a:gdLst>
                <a:gd name="T0" fmla="*/ 20 w 39"/>
                <a:gd name="T1" fmla="*/ 10 h 54"/>
                <a:gd name="T2" fmla="*/ 10 w 39"/>
                <a:gd name="T3" fmla="*/ 20 h 54"/>
                <a:gd name="T4" fmla="*/ 20 w 39"/>
                <a:gd name="T5" fmla="*/ 31 h 54"/>
                <a:gd name="T6" fmla="*/ 29 w 39"/>
                <a:gd name="T7" fmla="*/ 20 h 54"/>
                <a:gd name="T8" fmla="*/ 20 w 39"/>
                <a:gd name="T9" fmla="*/ 10 h 54"/>
                <a:gd name="T10" fmla="*/ 0 w 39"/>
                <a:gd name="T11" fmla="*/ 54 h 54"/>
                <a:gd name="T12" fmla="*/ 0 w 39"/>
                <a:gd name="T13" fmla="*/ 1 h 54"/>
                <a:gd name="T14" fmla="*/ 10 w 39"/>
                <a:gd name="T15" fmla="*/ 1 h 54"/>
                <a:gd name="T16" fmla="*/ 10 w 39"/>
                <a:gd name="T17" fmla="*/ 6 h 54"/>
                <a:gd name="T18" fmla="*/ 22 w 39"/>
                <a:gd name="T19" fmla="*/ 0 h 54"/>
                <a:gd name="T20" fmla="*/ 39 w 39"/>
                <a:gd name="T21" fmla="*/ 20 h 54"/>
                <a:gd name="T22" fmla="*/ 22 w 39"/>
                <a:gd name="T23" fmla="*/ 40 h 54"/>
                <a:gd name="T24" fmla="*/ 11 w 39"/>
                <a:gd name="T25" fmla="*/ 36 h 54"/>
                <a:gd name="T26" fmla="*/ 11 w 39"/>
                <a:gd name="T27" fmla="*/ 54 h 54"/>
                <a:gd name="T28" fmla="*/ 0 w 39"/>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4">
                  <a:moveTo>
                    <a:pt x="20" y="10"/>
                  </a:moveTo>
                  <a:cubicBezTo>
                    <a:pt x="15" y="10"/>
                    <a:pt x="10" y="14"/>
                    <a:pt x="10" y="20"/>
                  </a:cubicBezTo>
                  <a:cubicBezTo>
                    <a:pt x="10" y="27"/>
                    <a:pt x="15" y="31"/>
                    <a:pt x="20" y="31"/>
                  </a:cubicBezTo>
                  <a:cubicBezTo>
                    <a:pt x="25" y="31"/>
                    <a:pt x="29" y="27"/>
                    <a:pt x="29" y="20"/>
                  </a:cubicBezTo>
                  <a:cubicBezTo>
                    <a:pt x="29" y="14"/>
                    <a:pt x="25" y="10"/>
                    <a:pt x="20" y="10"/>
                  </a:cubicBezTo>
                  <a:moveTo>
                    <a:pt x="0" y="54"/>
                  </a:moveTo>
                  <a:cubicBezTo>
                    <a:pt x="0" y="1"/>
                    <a:pt x="0" y="1"/>
                    <a:pt x="0" y="1"/>
                  </a:cubicBezTo>
                  <a:cubicBezTo>
                    <a:pt x="10" y="1"/>
                    <a:pt x="10" y="1"/>
                    <a:pt x="10" y="1"/>
                  </a:cubicBezTo>
                  <a:cubicBezTo>
                    <a:pt x="10" y="6"/>
                    <a:pt x="10" y="6"/>
                    <a:pt x="10" y="6"/>
                  </a:cubicBezTo>
                  <a:cubicBezTo>
                    <a:pt x="12" y="3"/>
                    <a:pt x="16" y="0"/>
                    <a:pt x="22" y="0"/>
                  </a:cubicBezTo>
                  <a:cubicBezTo>
                    <a:pt x="33" y="0"/>
                    <a:pt x="39" y="9"/>
                    <a:pt x="39" y="20"/>
                  </a:cubicBezTo>
                  <a:cubicBezTo>
                    <a:pt x="39" y="32"/>
                    <a:pt x="32" y="40"/>
                    <a:pt x="22" y="40"/>
                  </a:cubicBezTo>
                  <a:cubicBezTo>
                    <a:pt x="16" y="40"/>
                    <a:pt x="12" y="38"/>
                    <a:pt x="11" y="36"/>
                  </a:cubicBezTo>
                  <a:cubicBezTo>
                    <a:pt x="11" y="54"/>
                    <a:pt x="11" y="54"/>
                    <a:pt x="11" y="54"/>
                  </a:cubicBez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6" name="Freeform 19"/>
            <p:cNvSpPr>
              <a:spLocks noEditPoints="1"/>
            </p:cNvSpPr>
            <p:nvPr userDrawn="1"/>
          </p:nvSpPr>
          <p:spPr bwMode="auto">
            <a:xfrm>
              <a:off x="7064375" y="2246313"/>
              <a:ext cx="598488" cy="820737"/>
            </a:xfrm>
            <a:custGeom>
              <a:avLst/>
              <a:gdLst>
                <a:gd name="T0" fmla="*/ 20 w 40"/>
                <a:gd name="T1" fmla="*/ 10 h 54"/>
                <a:gd name="T2" fmla="*/ 10 w 40"/>
                <a:gd name="T3" fmla="*/ 20 h 54"/>
                <a:gd name="T4" fmla="*/ 20 w 40"/>
                <a:gd name="T5" fmla="*/ 31 h 54"/>
                <a:gd name="T6" fmla="*/ 29 w 40"/>
                <a:gd name="T7" fmla="*/ 20 h 54"/>
                <a:gd name="T8" fmla="*/ 20 w 40"/>
                <a:gd name="T9" fmla="*/ 10 h 54"/>
                <a:gd name="T10" fmla="*/ 0 w 40"/>
                <a:gd name="T11" fmla="*/ 54 h 54"/>
                <a:gd name="T12" fmla="*/ 0 w 40"/>
                <a:gd name="T13" fmla="*/ 1 h 54"/>
                <a:gd name="T14" fmla="*/ 10 w 40"/>
                <a:gd name="T15" fmla="*/ 1 h 54"/>
                <a:gd name="T16" fmla="*/ 10 w 40"/>
                <a:gd name="T17" fmla="*/ 6 h 54"/>
                <a:gd name="T18" fmla="*/ 22 w 40"/>
                <a:gd name="T19" fmla="*/ 0 h 54"/>
                <a:gd name="T20" fmla="*/ 40 w 40"/>
                <a:gd name="T21" fmla="*/ 20 h 54"/>
                <a:gd name="T22" fmla="*/ 22 w 40"/>
                <a:gd name="T23" fmla="*/ 40 h 54"/>
                <a:gd name="T24" fmla="*/ 11 w 40"/>
                <a:gd name="T25" fmla="*/ 36 h 54"/>
                <a:gd name="T26" fmla="*/ 11 w 40"/>
                <a:gd name="T27" fmla="*/ 54 h 54"/>
                <a:gd name="T28" fmla="*/ 0 w 40"/>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54">
                  <a:moveTo>
                    <a:pt x="20" y="10"/>
                  </a:moveTo>
                  <a:cubicBezTo>
                    <a:pt x="15" y="10"/>
                    <a:pt x="10" y="14"/>
                    <a:pt x="10" y="20"/>
                  </a:cubicBezTo>
                  <a:cubicBezTo>
                    <a:pt x="10" y="27"/>
                    <a:pt x="15" y="31"/>
                    <a:pt x="20" y="31"/>
                  </a:cubicBezTo>
                  <a:cubicBezTo>
                    <a:pt x="25" y="31"/>
                    <a:pt x="29" y="27"/>
                    <a:pt x="29" y="20"/>
                  </a:cubicBezTo>
                  <a:cubicBezTo>
                    <a:pt x="29" y="14"/>
                    <a:pt x="25" y="10"/>
                    <a:pt x="20" y="10"/>
                  </a:cubicBezTo>
                  <a:moveTo>
                    <a:pt x="0" y="54"/>
                  </a:moveTo>
                  <a:cubicBezTo>
                    <a:pt x="0" y="1"/>
                    <a:pt x="0" y="1"/>
                    <a:pt x="0" y="1"/>
                  </a:cubicBezTo>
                  <a:cubicBezTo>
                    <a:pt x="10" y="1"/>
                    <a:pt x="10" y="1"/>
                    <a:pt x="10" y="1"/>
                  </a:cubicBezTo>
                  <a:cubicBezTo>
                    <a:pt x="10" y="6"/>
                    <a:pt x="10" y="6"/>
                    <a:pt x="10" y="6"/>
                  </a:cubicBezTo>
                  <a:cubicBezTo>
                    <a:pt x="12" y="3"/>
                    <a:pt x="16" y="0"/>
                    <a:pt x="22" y="0"/>
                  </a:cubicBezTo>
                  <a:cubicBezTo>
                    <a:pt x="33" y="0"/>
                    <a:pt x="40" y="9"/>
                    <a:pt x="40" y="20"/>
                  </a:cubicBezTo>
                  <a:cubicBezTo>
                    <a:pt x="40" y="32"/>
                    <a:pt x="32" y="40"/>
                    <a:pt x="22" y="40"/>
                  </a:cubicBezTo>
                  <a:cubicBezTo>
                    <a:pt x="16" y="40"/>
                    <a:pt x="12" y="38"/>
                    <a:pt x="11" y="36"/>
                  </a:cubicBezTo>
                  <a:cubicBezTo>
                    <a:pt x="11" y="54"/>
                    <a:pt x="11" y="54"/>
                    <a:pt x="11" y="54"/>
                  </a:cubicBez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7" name="Rectangle 20"/>
            <p:cNvSpPr>
              <a:spLocks noChangeArrowheads="1"/>
            </p:cNvSpPr>
            <p:nvPr userDrawn="1"/>
          </p:nvSpPr>
          <p:spPr bwMode="auto">
            <a:xfrm>
              <a:off x="7767638" y="1987550"/>
              <a:ext cx="149225" cy="850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8" name="Freeform 21"/>
            <p:cNvSpPr>
              <a:spLocks noEditPoints="1"/>
            </p:cNvSpPr>
            <p:nvPr userDrawn="1"/>
          </p:nvSpPr>
          <p:spPr bwMode="auto">
            <a:xfrm>
              <a:off x="8051800" y="1971675"/>
              <a:ext cx="195263" cy="866775"/>
            </a:xfrm>
            <a:custGeom>
              <a:avLst/>
              <a:gdLst>
                <a:gd name="T0" fmla="*/ 1 w 13"/>
                <a:gd name="T1" fmla="*/ 19 h 57"/>
                <a:gd name="T2" fmla="*/ 12 w 13"/>
                <a:gd name="T3" fmla="*/ 19 h 57"/>
                <a:gd name="T4" fmla="*/ 12 w 13"/>
                <a:gd name="T5" fmla="*/ 57 h 57"/>
                <a:gd name="T6" fmla="*/ 1 w 13"/>
                <a:gd name="T7" fmla="*/ 57 h 57"/>
                <a:gd name="T8" fmla="*/ 1 w 13"/>
                <a:gd name="T9" fmla="*/ 19 h 57"/>
                <a:gd name="T10" fmla="*/ 7 w 13"/>
                <a:gd name="T11" fmla="*/ 0 h 57"/>
                <a:gd name="T12" fmla="*/ 13 w 13"/>
                <a:gd name="T13" fmla="*/ 7 h 57"/>
                <a:gd name="T14" fmla="*/ 7 w 13"/>
                <a:gd name="T15" fmla="*/ 13 h 57"/>
                <a:gd name="T16" fmla="*/ 0 w 13"/>
                <a:gd name="T17" fmla="*/ 7 h 57"/>
                <a:gd name="T18" fmla="*/ 7 w 13"/>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7">
                  <a:moveTo>
                    <a:pt x="1" y="19"/>
                  </a:moveTo>
                  <a:cubicBezTo>
                    <a:pt x="12" y="19"/>
                    <a:pt x="12" y="19"/>
                    <a:pt x="12" y="19"/>
                  </a:cubicBezTo>
                  <a:cubicBezTo>
                    <a:pt x="12" y="57"/>
                    <a:pt x="12" y="57"/>
                    <a:pt x="12" y="57"/>
                  </a:cubicBezTo>
                  <a:cubicBezTo>
                    <a:pt x="1" y="57"/>
                    <a:pt x="1" y="57"/>
                    <a:pt x="1" y="57"/>
                  </a:cubicBezTo>
                  <a:lnTo>
                    <a:pt x="1" y="19"/>
                  </a:lnTo>
                  <a:close/>
                  <a:moveTo>
                    <a:pt x="7" y="0"/>
                  </a:moveTo>
                  <a:cubicBezTo>
                    <a:pt x="10" y="0"/>
                    <a:pt x="13" y="3"/>
                    <a:pt x="13" y="7"/>
                  </a:cubicBezTo>
                  <a:cubicBezTo>
                    <a:pt x="13" y="10"/>
                    <a:pt x="10" y="13"/>
                    <a:pt x="7" y="13"/>
                  </a:cubicBezTo>
                  <a:cubicBezTo>
                    <a:pt x="3" y="13"/>
                    <a:pt x="0" y="10"/>
                    <a:pt x="0" y="7"/>
                  </a:cubicBezTo>
                  <a:cubicBezTo>
                    <a:pt x="0" y="3"/>
                    <a:pt x="3"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29" name="Freeform 22"/>
            <p:cNvSpPr>
              <a:spLocks noEditPoints="1"/>
            </p:cNvSpPr>
            <p:nvPr userDrawn="1"/>
          </p:nvSpPr>
          <p:spPr bwMode="auto">
            <a:xfrm>
              <a:off x="8351838" y="2246313"/>
              <a:ext cx="554038" cy="608012"/>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19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2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19" y="40"/>
                  </a:cubicBezTo>
                  <a:cubicBezTo>
                    <a:pt x="9" y="40"/>
                    <a:pt x="0" y="33"/>
                    <a:pt x="0" y="20"/>
                  </a:cubicBezTo>
                  <a:cubicBezTo>
                    <a:pt x="0" y="8"/>
                    <a:pt x="9" y="0"/>
                    <a:pt x="19" y="0"/>
                  </a:cubicBezTo>
                  <a:cubicBezTo>
                    <a:pt x="30" y="0"/>
                    <a:pt x="37" y="8"/>
                    <a:pt x="37" y="20"/>
                  </a:cubicBezTo>
                  <a:cubicBezTo>
                    <a:pt x="37" y="21"/>
                    <a:pt x="37" y="23"/>
                    <a:pt x="37" y="23"/>
                  </a:cubicBezTo>
                  <a:cubicBezTo>
                    <a:pt x="10" y="23"/>
                    <a:pt x="10" y="23"/>
                    <a:pt x="10" y="23"/>
                  </a:cubicBezTo>
                  <a:cubicBezTo>
                    <a:pt x="10" y="28"/>
                    <a:pt x="14" y="32"/>
                    <a:pt x="20" y="32"/>
                  </a:cubicBezTo>
                  <a:cubicBezTo>
                    <a:pt x="24" y="32"/>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0" name="Freeform 23"/>
            <p:cNvSpPr>
              <a:spLocks noEditPoints="1"/>
            </p:cNvSpPr>
            <p:nvPr userDrawn="1"/>
          </p:nvSpPr>
          <p:spPr bwMode="auto">
            <a:xfrm>
              <a:off x="8980488" y="1987550"/>
              <a:ext cx="600075" cy="866775"/>
            </a:xfrm>
            <a:custGeom>
              <a:avLst/>
              <a:gdLst>
                <a:gd name="T0" fmla="*/ 20 w 40"/>
                <a:gd name="T1" fmla="*/ 48 h 57"/>
                <a:gd name="T2" fmla="*/ 30 w 40"/>
                <a:gd name="T3" fmla="*/ 37 h 57"/>
                <a:gd name="T4" fmla="*/ 20 w 40"/>
                <a:gd name="T5" fmla="*/ 26 h 57"/>
                <a:gd name="T6" fmla="*/ 11 w 40"/>
                <a:gd name="T7" fmla="*/ 37 h 57"/>
                <a:gd name="T8" fmla="*/ 20 w 40"/>
                <a:gd name="T9" fmla="*/ 48 h 57"/>
                <a:gd name="T10" fmla="*/ 40 w 40"/>
                <a:gd name="T11" fmla="*/ 49 h 57"/>
                <a:gd name="T12" fmla="*/ 40 w 40"/>
                <a:gd name="T13" fmla="*/ 56 h 57"/>
                <a:gd name="T14" fmla="*/ 30 w 40"/>
                <a:gd name="T15" fmla="*/ 56 h 57"/>
                <a:gd name="T16" fmla="*/ 30 w 40"/>
                <a:gd name="T17" fmla="*/ 52 h 57"/>
                <a:gd name="T18" fmla="*/ 19 w 40"/>
                <a:gd name="T19" fmla="*/ 57 h 57"/>
                <a:gd name="T20" fmla="*/ 0 w 40"/>
                <a:gd name="T21" fmla="*/ 37 h 57"/>
                <a:gd name="T22" fmla="*/ 19 w 40"/>
                <a:gd name="T23" fmla="*/ 17 h 57"/>
                <a:gd name="T24" fmla="*/ 30 w 40"/>
                <a:gd name="T25" fmla="*/ 22 h 57"/>
                <a:gd name="T26" fmla="*/ 30 w 40"/>
                <a:gd name="T27" fmla="*/ 0 h 57"/>
                <a:gd name="T28" fmla="*/ 40 w 40"/>
                <a:gd name="T29" fmla="*/ 0 h 57"/>
                <a:gd name="T30" fmla="*/ 40 w 40"/>
                <a:gd name="T3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7">
                  <a:moveTo>
                    <a:pt x="20" y="48"/>
                  </a:moveTo>
                  <a:cubicBezTo>
                    <a:pt x="26" y="48"/>
                    <a:pt x="30" y="44"/>
                    <a:pt x="30" y="37"/>
                  </a:cubicBezTo>
                  <a:cubicBezTo>
                    <a:pt x="30" y="30"/>
                    <a:pt x="26" y="26"/>
                    <a:pt x="20" y="26"/>
                  </a:cubicBezTo>
                  <a:cubicBezTo>
                    <a:pt x="15" y="26"/>
                    <a:pt x="11" y="30"/>
                    <a:pt x="11" y="37"/>
                  </a:cubicBezTo>
                  <a:cubicBezTo>
                    <a:pt x="11" y="44"/>
                    <a:pt x="15" y="48"/>
                    <a:pt x="20" y="48"/>
                  </a:cubicBezTo>
                  <a:moveTo>
                    <a:pt x="40" y="49"/>
                  </a:moveTo>
                  <a:cubicBezTo>
                    <a:pt x="40" y="52"/>
                    <a:pt x="40" y="55"/>
                    <a:pt x="40" y="56"/>
                  </a:cubicBezTo>
                  <a:cubicBezTo>
                    <a:pt x="30" y="56"/>
                    <a:pt x="30" y="56"/>
                    <a:pt x="30" y="56"/>
                  </a:cubicBezTo>
                  <a:cubicBezTo>
                    <a:pt x="30" y="56"/>
                    <a:pt x="30" y="54"/>
                    <a:pt x="30" y="52"/>
                  </a:cubicBezTo>
                  <a:cubicBezTo>
                    <a:pt x="28" y="55"/>
                    <a:pt x="24" y="57"/>
                    <a:pt x="19" y="57"/>
                  </a:cubicBezTo>
                  <a:cubicBezTo>
                    <a:pt x="8" y="57"/>
                    <a:pt x="0" y="49"/>
                    <a:pt x="0" y="37"/>
                  </a:cubicBezTo>
                  <a:cubicBezTo>
                    <a:pt x="0" y="26"/>
                    <a:pt x="8" y="17"/>
                    <a:pt x="19" y="17"/>
                  </a:cubicBezTo>
                  <a:cubicBezTo>
                    <a:pt x="25" y="17"/>
                    <a:pt x="28" y="20"/>
                    <a:pt x="30" y="22"/>
                  </a:cubicBezTo>
                  <a:cubicBezTo>
                    <a:pt x="30" y="0"/>
                    <a:pt x="30" y="0"/>
                    <a:pt x="30" y="0"/>
                  </a:cubicBezTo>
                  <a:cubicBezTo>
                    <a:pt x="40" y="0"/>
                    <a:pt x="40" y="0"/>
                    <a:pt x="40" y="0"/>
                  </a:cubicBezTo>
                  <a:lnTo>
                    <a:pt x="40"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1" name="Freeform 24"/>
            <p:cNvSpPr>
              <a:spLocks/>
            </p:cNvSpPr>
            <p:nvPr userDrawn="1"/>
          </p:nvSpPr>
          <p:spPr bwMode="auto">
            <a:xfrm>
              <a:off x="9925050" y="2093913"/>
              <a:ext cx="374650" cy="760412"/>
            </a:xfrm>
            <a:custGeom>
              <a:avLst/>
              <a:gdLst>
                <a:gd name="T0" fmla="*/ 17 w 25"/>
                <a:gd name="T1" fmla="*/ 11 h 50"/>
                <a:gd name="T2" fmla="*/ 25 w 25"/>
                <a:gd name="T3" fmla="*/ 11 h 50"/>
                <a:gd name="T4" fmla="*/ 25 w 25"/>
                <a:gd name="T5" fmla="*/ 20 h 50"/>
                <a:gd name="T6" fmla="*/ 17 w 25"/>
                <a:gd name="T7" fmla="*/ 20 h 50"/>
                <a:gd name="T8" fmla="*/ 17 w 25"/>
                <a:gd name="T9" fmla="*/ 36 h 50"/>
                <a:gd name="T10" fmla="*/ 22 w 25"/>
                <a:gd name="T11" fmla="*/ 41 h 50"/>
                <a:gd name="T12" fmla="*/ 25 w 25"/>
                <a:gd name="T13" fmla="*/ 40 h 50"/>
                <a:gd name="T14" fmla="*/ 25 w 25"/>
                <a:gd name="T15" fmla="*/ 49 h 50"/>
                <a:gd name="T16" fmla="*/ 19 w 25"/>
                <a:gd name="T17" fmla="*/ 50 h 50"/>
                <a:gd name="T18" fmla="*/ 7 w 25"/>
                <a:gd name="T19" fmla="*/ 38 h 50"/>
                <a:gd name="T20" fmla="*/ 7 w 25"/>
                <a:gd name="T21" fmla="*/ 20 h 50"/>
                <a:gd name="T22" fmla="*/ 0 w 25"/>
                <a:gd name="T23" fmla="*/ 20 h 50"/>
                <a:gd name="T24" fmla="*/ 0 w 25"/>
                <a:gd name="T25" fmla="*/ 11 h 50"/>
                <a:gd name="T26" fmla="*/ 2 w 25"/>
                <a:gd name="T27" fmla="*/ 11 h 50"/>
                <a:gd name="T28" fmla="*/ 8 w 25"/>
                <a:gd name="T29" fmla="*/ 5 h 50"/>
                <a:gd name="T30" fmla="*/ 8 w 25"/>
                <a:gd name="T31" fmla="*/ 0 h 50"/>
                <a:gd name="T32" fmla="*/ 17 w 25"/>
                <a:gd name="T33" fmla="*/ 0 h 50"/>
                <a:gd name="T34" fmla="*/ 17 w 25"/>
                <a:gd name="T3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50">
                  <a:moveTo>
                    <a:pt x="17" y="11"/>
                  </a:moveTo>
                  <a:cubicBezTo>
                    <a:pt x="25" y="11"/>
                    <a:pt x="25" y="11"/>
                    <a:pt x="25" y="11"/>
                  </a:cubicBezTo>
                  <a:cubicBezTo>
                    <a:pt x="25" y="20"/>
                    <a:pt x="25" y="20"/>
                    <a:pt x="25" y="20"/>
                  </a:cubicBezTo>
                  <a:cubicBezTo>
                    <a:pt x="17" y="20"/>
                    <a:pt x="17" y="20"/>
                    <a:pt x="17" y="20"/>
                  </a:cubicBezTo>
                  <a:cubicBezTo>
                    <a:pt x="17" y="36"/>
                    <a:pt x="17" y="36"/>
                    <a:pt x="17" y="36"/>
                  </a:cubicBezTo>
                  <a:cubicBezTo>
                    <a:pt x="17" y="40"/>
                    <a:pt x="19" y="41"/>
                    <a:pt x="22" y="41"/>
                  </a:cubicBezTo>
                  <a:cubicBezTo>
                    <a:pt x="23" y="41"/>
                    <a:pt x="24" y="41"/>
                    <a:pt x="25" y="40"/>
                  </a:cubicBezTo>
                  <a:cubicBezTo>
                    <a:pt x="25" y="49"/>
                    <a:pt x="25" y="49"/>
                    <a:pt x="25" y="49"/>
                  </a:cubicBezTo>
                  <a:cubicBezTo>
                    <a:pt x="24" y="49"/>
                    <a:pt x="22" y="50"/>
                    <a:pt x="19" y="50"/>
                  </a:cubicBezTo>
                  <a:cubicBezTo>
                    <a:pt x="12" y="50"/>
                    <a:pt x="7" y="45"/>
                    <a:pt x="7" y="38"/>
                  </a:cubicBezTo>
                  <a:cubicBezTo>
                    <a:pt x="7" y="20"/>
                    <a:pt x="7" y="20"/>
                    <a:pt x="7" y="20"/>
                  </a:cubicBezTo>
                  <a:cubicBezTo>
                    <a:pt x="0" y="20"/>
                    <a:pt x="0" y="20"/>
                    <a:pt x="0" y="20"/>
                  </a:cubicBezTo>
                  <a:cubicBezTo>
                    <a:pt x="0" y="11"/>
                    <a:pt x="0" y="11"/>
                    <a:pt x="0" y="11"/>
                  </a:cubicBezTo>
                  <a:cubicBezTo>
                    <a:pt x="2" y="11"/>
                    <a:pt x="2" y="11"/>
                    <a:pt x="2" y="11"/>
                  </a:cubicBezTo>
                  <a:cubicBezTo>
                    <a:pt x="6" y="11"/>
                    <a:pt x="8" y="9"/>
                    <a:pt x="8" y="5"/>
                  </a:cubicBezTo>
                  <a:cubicBezTo>
                    <a:pt x="8" y="0"/>
                    <a:pt x="8" y="0"/>
                    <a:pt x="8" y="0"/>
                  </a:cubicBezTo>
                  <a:cubicBezTo>
                    <a:pt x="17" y="0"/>
                    <a:pt x="17" y="0"/>
                    <a:pt x="17" y="0"/>
                  </a:cubicBezTo>
                  <a:lnTo>
                    <a:pt x="17"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2" name="Freeform 25"/>
            <p:cNvSpPr>
              <a:spLocks noEditPoints="1"/>
            </p:cNvSpPr>
            <p:nvPr userDrawn="1"/>
          </p:nvSpPr>
          <p:spPr bwMode="auto">
            <a:xfrm>
              <a:off x="10374313" y="2246313"/>
              <a:ext cx="598488" cy="608012"/>
            </a:xfrm>
            <a:custGeom>
              <a:avLst/>
              <a:gdLst>
                <a:gd name="T0" fmla="*/ 30 w 40"/>
                <a:gd name="T1" fmla="*/ 20 h 40"/>
                <a:gd name="T2" fmla="*/ 20 w 40"/>
                <a:gd name="T3" fmla="*/ 9 h 40"/>
                <a:gd name="T4" fmla="*/ 10 w 40"/>
                <a:gd name="T5" fmla="*/ 20 h 40"/>
                <a:gd name="T6" fmla="*/ 20 w 40"/>
                <a:gd name="T7" fmla="*/ 31 h 40"/>
                <a:gd name="T8" fmla="*/ 30 w 40"/>
                <a:gd name="T9" fmla="*/ 20 h 40"/>
                <a:gd name="T10" fmla="*/ 40 w 40"/>
                <a:gd name="T11" fmla="*/ 20 h 40"/>
                <a:gd name="T12" fmla="*/ 20 w 40"/>
                <a:gd name="T13" fmla="*/ 40 h 40"/>
                <a:gd name="T14" fmla="*/ 0 w 40"/>
                <a:gd name="T15" fmla="*/ 20 h 40"/>
                <a:gd name="T16" fmla="*/ 20 w 40"/>
                <a:gd name="T17" fmla="*/ 0 h 40"/>
                <a:gd name="T18" fmla="*/ 40 w 40"/>
                <a:gd name="T1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30" y="20"/>
                  </a:moveTo>
                  <a:cubicBezTo>
                    <a:pt x="30" y="13"/>
                    <a:pt x="25" y="9"/>
                    <a:pt x="20" y="9"/>
                  </a:cubicBezTo>
                  <a:cubicBezTo>
                    <a:pt x="15" y="9"/>
                    <a:pt x="10" y="13"/>
                    <a:pt x="10" y="20"/>
                  </a:cubicBezTo>
                  <a:cubicBezTo>
                    <a:pt x="10" y="27"/>
                    <a:pt x="15" y="31"/>
                    <a:pt x="20" y="31"/>
                  </a:cubicBezTo>
                  <a:cubicBezTo>
                    <a:pt x="25" y="31"/>
                    <a:pt x="30" y="27"/>
                    <a:pt x="30" y="20"/>
                  </a:cubicBezTo>
                  <a:moveTo>
                    <a:pt x="40" y="20"/>
                  </a:moveTo>
                  <a:cubicBezTo>
                    <a:pt x="40" y="32"/>
                    <a:pt x="31" y="40"/>
                    <a:pt x="20" y="40"/>
                  </a:cubicBezTo>
                  <a:cubicBezTo>
                    <a:pt x="9" y="40"/>
                    <a:pt x="0" y="32"/>
                    <a:pt x="0" y="20"/>
                  </a:cubicBezTo>
                  <a:cubicBezTo>
                    <a:pt x="0" y="8"/>
                    <a:pt x="9" y="0"/>
                    <a:pt x="20" y="0"/>
                  </a:cubicBezTo>
                  <a:cubicBezTo>
                    <a:pt x="31" y="0"/>
                    <a:pt x="40" y="8"/>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3" name="Freeform 26"/>
            <p:cNvSpPr>
              <a:spLocks/>
            </p:cNvSpPr>
            <p:nvPr userDrawn="1"/>
          </p:nvSpPr>
          <p:spPr bwMode="auto">
            <a:xfrm>
              <a:off x="11303000" y="2001838"/>
              <a:ext cx="538163" cy="836612"/>
            </a:xfrm>
            <a:custGeom>
              <a:avLst/>
              <a:gdLst>
                <a:gd name="T0" fmla="*/ 0 w 339"/>
                <a:gd name="T1" fmla="*/ 527 h 527"/>
                <a:gd name="T2" fmla="*/ 0 w 339"/>
                <a:gd name="T3" fmla="*/ 0 h 527"/>
                <a:gd name="T4" fmla="*/ 103 w 339"/>
                <a:gd name="T5" fmla="*/ 0 h 527"/>
                <a:gd name="T6" fmla="*/ 103 w 339"/>
                <a:gd name="T7" fmla="*/ 431 h 527"/>
                <a:gd name="T8" fmla="*/ 339 w 339"/>
                <a:gd name="T9" fmla="*/ 431 h 527"/>
                <a:gd name="T10" fmla="*/ 339 w 339"/>
                <a:gd name="T11" fmla="*/ 527 h 527"/>
                <a:gd name="T12" fmla="*/ 0 w 339"/>
                <a:gd name="T13" fmla="*/ 527 h 527"/>
              </a:gdLst>
              <a:ahLst/>
              <a:cxnLst>
                <a:cxn ang="0">
                  <a:pos x="T0" y="T1"/>
                </a:cxn>
                <a:cxn ang="0">
                  <a:pos x="T2" y="T3"/>
                </a:cxn>
                <a:cxn ang="0">
                  <a:pos x="T4" y="T5"/>
                </a:cxn>
                <a:cxn ang="0">
                  <a:pos x="T6" y="T7"/>
                </a:cxn>
                <a:cxn ang="0">
                  <a:pos x="T8" y="T9"/>
                </a:cxn>
                <a:cxn ang="0">
                  <a:pos x="T10" y="T11"/>
                </a:cxn>
                <a:cxn ang="0">
                  <a:pos x="T12" y="T13"/>
                </a:cxn>
              </a:cxnLst>
              <a:rect l="0" t="0" r="r" b="b"/>
              <a:pathLst>
                <a:path w="339" h="527">
                  <a:moveTo>
                    <a:pt x="0" y="527"/>
                  </a:moveTo>
                  <a:lnTo>
                    <a:pt x="0" y="0"/>
                  </a:lnTo>
                  <a:lnTo>
                    <a:pt x="103" y="0"/>
                  </a:lnTo>
                  <a:lnTo>
                    <a:pt x="103" y="431"/>
                  </a:lnTo>
                  <a:lnTo>
                    <a:pt x="339" y="431"/>
                  </a:lnTo>
                  <a:lnTo>
                    <a:pt x="339" y="527"/>
                  </a:lnTo>
                  <a:lnTo>
                    <a:pt x="0" y="5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4" name="Freeform 27"/>
            <p:cNvSpPr>
              <a:spLocks noEditPoints="1"/>
            </p:cNvSpPr>
            <p:nvPr userDrawn="1"/>
          </p:nvSpPr>
          <p:spPr bwMode="auto">
            <a:xfrm>
              <a:off x="11915775" y="1971675"/>
              <a:ext cx="195263" cy="866775"/>
            </a:xfrm>
            <a:custGeom>
              <a:avLst/>
              <a:gdLst>
                <a:gd name="T0" fmla="*/ 2 w 13"/>
                <a:gd name="T1" fmla="*/ 19 h 57"/>
                <a:gd name="T2" fmla="*/ 12 w 13"/>
                <a:gd name="T3" fmla="*/ 19 h 57"/>
                <a:gd name="T4" fmla="*/ 12 w 13"/>
                <a:gd name="T5" fmla="*/ 57 h 57"/>
                <a:gd name="T6" fmla="*/ 2 w 13"/>
                <a:gd name="T7" fmla="*/ 57 h 57"/>
                <a:gd name="T8" fmla="*/ 2 w 13"/>
                <a:gd name="T9" fmla="*/ 19 h 57"/>
                <a:gd name="T10" fmla="*/ 7 w 13"/>
                <a:gd name="T11" fmla="*/ 0 h 57"/>
                <a:gd name="T12" fmla="*/ 13 w 13"/>
                <a:gd name="T13" fmla="*/ 7 h 57"/>
                <a:gd name="T14" fmla="*/ 7 w 13"/>
                <a:gd name="T15" fmla="*/ 13 h 57"/>
                <a:gd name="T16" fmla="*/ 0 w 13"/>
                <a:gd name="T17" fmla="*/ 7 h 57"/>
                <a:gd name="T18" fmla="*/ 7 w 13"/>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7">
                  <a:moveTo>
                    <a:pt x="2" y="19"/>
                  </a:moveTo>
                  <a:cubicBezTo>
                    <a:pt x="12" y="19"/>
                    <a:pt x="12" y="19"/>
                    <a:pt x="12" y="19"/>
                  </a:cubicBezTo>
                  <a:cubicBezTo>
                    <a:pt x="12" y="57"/>
                    <a:pt x="12" y="57"/>
                    <a:pt x="12" y="57"/>
                  </a:cubicBezTo>
                  <a:cubicBezTo>
                    <a:pt x="2" y="57"/>
                    <a:pt x="2" y="57"/>
                    <a:pt x="2" y="57"/>
                  </a:cubicBezTo>
                  <a:lnTo>
                    <a:pt x="2" y="19"/>
                  </a:lnTo>
                  <a:close/>
                  <a:moveTo>
                    <a:pt x="7" y="0"/>
                  </a:moveTo>
                  <a:cubicBezTo>
                    <a:pt x="10" y="0"/>
                    <a:pt x="13" y="3"/>
                    <a:pt x="13" y="7"/>
                  </a:cubicBezTo>
                  <a:cubicBezTo>
                    <a:pt x="13" y="10"/>
                    <a:pt x="10" y="13"/>
                    <a:pt x="7" y="13"/>
                  </a:cubicBezTo>
                  <a:cubicBezTo>
                    <a:pt x="3" y="13"/>
                    <a:pt x="0" y="10"/>
                    <a:pt x="0" y="7"/>
                  </a:cubicBezTo>
                  <a:cubicBezTo>
                    <a:pt x="0" y="3"/>
                    <a:pt x="3"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5" name="Freeform 28"/>
            <p:cNvSpPr>
              <a:spLocks/>
            </p:cNvSpPr>
            <p:nvPr userDrawn="1"/>
          </p:nvSpPr>
          <p:spPr bwMode="auto">
            <a:xfrm>
              <a:off x="12215813" y="1987550"/>
              <a:ext cx="374650" cy="850900"/>
            </a:xfrm>
            <a:custGeom>
              <a:avLst/>
              <a:gdLst>
                <a:gd name="T0" fmla="*/ 16 w 25"/>
                <a:gd name="T1" fmla="*/ 14 h 56"/>
                <a:gd name="T2" fmla="*/ 16 w 25"/>
                <a:gd name="T3" fmla="*/ 18 h 56"/>
                <a:gd name="T4" fmla="*/ 25 w 25"/>
                <a:gd name="T5" fmla="*/ 18 h 56"/>
                <a:gd name="T6" fmla="*/ 25 w 25"/>
                <a:gd name="T7" fmla="*/ 27 h 56"/>
                <a:gd name="T8" fmla="*/ 16 w 25"/>
                <a:gd name="T9" fmla="*/ 27 h 56"/>
                <a:gd name="T10" fmla="*/ 16 w 25"/>
                <a:gd name="T11" fmla="*/ 56 h 56"/>
                <a:gd name="T12" fmla="*/ 6 w 25"/>
                <a:gd name="T13" fmla="*/ 56 h 56"/>
                <a:gd name="T14" fmla="*/ 6 w 25"/>
                <a:gd name="T15" fmla="*/ 27 h 56"/>
                <a:gd name="T16" fmla="*/ 0 w 25"/>
                <a:gd name="T17" fmla="*/ 27 h 56"/>
                <a:gd name="T18" fmla="*/ 0 w 25"/>
                <a:gd name="T19" fmla="*/ 18 h 56"/>
                <a:gd name="T20" fmla="*/ 6 w 25"/>
                <a:gd name="T21" fmla="*/ 18 h 56"/>
                <a:gd name="T22" fmla="*/ 6 w 25"/>
                <a:gd name="T23" fmla="*/ 14 h 56"/>
                <a:gd name="T24" fmla="*/ 20 w 25"/>
                <a:gd name="T25" fmla="*/ 0 h 56"/>
                <a:gd name="T26" fmla="*/ 25 w 25"/>
                <a:gd name="T27" fmla="*/ 0 h 56"/>
                <a:gd name="T28" fmla="*/ 25 w 25"/>
                <a:gd name="T29" fmla="*/ 9 h 56"/>
                <a:gd name="T30" fmla="*/ 22 w 25"/>
                <a:gd name="T31" fmla="*/ 9 h 56"/>
                <a:gd name="T32" fmla="*/ 16 w 25"/>
                <a:gd name="T3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6">
                  <a:moveTo>
                    <a:pt x="16" y="14"/>
                  </a:moveTo>
                  <a:cubicBezTo>
                    <a:pt x="16" y="18"/>
                    <a:pt x="16" y="18"/>
                    <a:pt x="16" y="18"/>
                  </a:cubicBezTo>
                  <a:cubicBezTo>
                    <a:pt x="25" y="18"/>
                    <a:pt x="25" y="18"/>
                    <a:pt x="25" y="18"/>
                  </a:cubicBezTo>
                  <a:cubicBezTo>
                    <a:pt x="25" y="27"/>
                    <a:pt x="25" y="27"/>
                    <a:pt x="25" y="27"/>
                  </a:cubicBezTo>
                  <a:cubicBezTo>
                    <a:pt x="16" y="27"/>
                    <a:pt x="16" y="27"/>
                    <a:pt x="16" y="27"/>
                  </a:cubicBezTo>
                  <a:cubicBezTo>
                    <a:pt x="16" y="56"/>
                    <a:pt x="16" y="56"/>
                    <a:pt x="16" y="56"/>
                  </a:cubicBezTo>
                  <a:cubicBezTo>
                    <a:pt x="6" y="56"/>
                    <a:pt x="6" y="56"/>
                    <a:pt x="6" y="56"/>
                  </a:cubicBezTo>
                  <a:cubicBezTo>
                    <a:pt x="6" y="27"/>
                    <a:pt x="6" y="27"/>
                    <a:pt x="6" y="27"/>
                  </a:cubicBezTo>
                  <a:cubicBezTo>
                    <a:pt x="0" y="27"/>
                    <a:pt x="0" y="27"/>
                    <a:pt x="0" y="27"/>
                  </a:cubicBezTo>
                  <a:cubicBezTo>
                    <a:pt x="0" y="18"/>
                    <a:pt x="0" y="18"/>
                    <a:pt x="0" y="18"/>
                  </a:cubicBezTo>
                  <a:cubicBezTo>
                    <a:pt x="6" y="18"/>
                    <a:pt x="6" y="18"/>
                    <a:pt x="6" y="18"/>
                  </a:cubicBezTo>
                  <a:cubicBezTo>
                    <a:pt x="6" y="14"/>
                    <a:pt x="6" y="14"/>
                    <a:pt x="6" y="14"/>
                  </a:cubicBezTo>
                  <a:cubicBezTo>
                    <a:pt x="6" y="5"/>
                    <a:pt x="11" y="0"/>
                    <a:pt x="20" y="0"/>
                  </a:cubicBezTo>
                  <a:cubicBezTo>
                    <a:pt x="22" y="0"/>
                    <a:pt x="24" y="0"/>
                    <a:pt x="25" y="0"/>
                  </a:cubicBezTo>
                  <a:cubicBezTo>
                    <a:pt x="25" y="9"/>
                    <a:pt x="25" y="9"/>
                    <a:pt x="25" y="9"/>
                  </a:cubicBezTo>
                  <a:cubicBezTo>
                    <a:pt x="24" y="9"/>
                    <a:pt x="23" y="9"/>
                    <a:pt x="22" y="9"/>
                  </a:cubicBezTo>
                  <a:cubicBezTo>
                    <a:pt x="19" y="9"/>
                    <a:pt x="16" y="10"/>
                    <a:pt x="16"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6" name="Freeform 29"/>
            <p:cNvSpPr>
              <a:spLocks noEditPoints="1"/>
            </p:cNvSpPr>
            <p:nvPr userDrawn="1"/>
          </p:nvSpPr>
          <p:spPr bwMode="auto">
            <a:xfrm>
              <a:off x="12620625" y="2246313"/>
              <a:ext cx="568325" cy="608012"/>
            </a:xfrm>
            <a:custGeom>
              <a:avLst/>
              <a:gdLst>
                <a:gd name="T0" fmla="*/ 28 w 38"/>
                <a:gd name="T1" fmla="*/ 16 h 40"/>
                <a:gd name="T2" fmla="*/ 19 w 38"/>
                <a:gd name="T3" fmla="*/ 8 h 40"/>
                <a:gd name="T4" fmla="*/ 11 w 38"/>
                <a:gd name="T5" fmla="*/ 16 h 40"/>
                <a:gd name="T6" fmla="*/ 28 w 38"/>
                <a:gd name="T7" fmla="*/ 16 h 40"/>
                <a:gd name="T8" fmla="*/ 37 w 38"/>
                <a:gd name="T9" fmla="*/ 28 h 40"/>
                <a:gd name="T10" fmla="*/ 20 w 38"/>
                <a:gd name="T11" fmla="*/ 40 h 40"/>
                <a:gd name="T12" fmla="*/ 0 w 38"/>
                <a:gd name="T13" fmla="*/ 20 h 40"/>
                <a:gd name="T14" fmla="*/ 19 w 38"/>
                <a:gd name="T15" fmla="*/ 0 h 40"/>
                <a:gd name="T16" fmla="*/ 38 w 38"/>
                <a:gd name="T17" fmla="*/ 20 h 40"/>
                <a:gd name="T18" fmla="*/ 38 w 38"/>
                <a:gd name="T19" fmla="*/ 23 h 40"/>
                <a:gd name="T20" fmla="*/ 10 w 38"/>
                <a:gd name="T21" fmla="*/ 23 h 40"/>
                <a:gd name="T22" fmla="*/ 20 w 38"/>
                <a:gd name="T23" fmla="*/ 32 h 40"/>
                <a:gd name="T24" fmla="*/ 29 w 38"/>
                <a:gd name="T25" fmla="*/ 26 h 40"/>
                <a:gd name="T26" fmla="*/ 37 w 38"/>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28" y="16"/>
                  </a:moveTo>
                  <a:cubicBezTo>
                    <a:pt x="28" y="12"/>
                    <a:pt x="25" y="8"/>
                    <a:pt x="19" y="8"/>
                  </a:cubicBezTo>
                  <a:cubicBezTo>
                    <a:pt x="14" y="8"/>
                    <a:pt x="11" y="12"/>
                    <a:pt x="11" y="16"/>
                  </a:cubicBezTo>
                  <a:lnTo>
                    <a:pt x="28" y="16"/>
                  </a:lnTo>
                  <a:close/>
                  <a:moveTo>
                    <a:pt x="37" y="28"/>
                  </a:moveTo>
                  <a:cubicBezTo>
                    <a:pt x="35" y="35"/>
                    <a:pt x="29" y="40"/>
                    <a:pt x="20" y="40"/>
                  </a:cubicBezTo>
                  <a:cubicBezTo>
                    <a:pt x="9" y="40"/>
                    <a:pt x="0" y="33"/>
                    <a:pt x="0" y="20"/>
                  </a:cubicBezTo>
                  <a:cubicBezTo>
                    <a:pt x="0" y="8"/>
                    <a:pt x="9" y="0"/>
                    <a:pt x="19" y="0"/>
                  </a:cubicBezTo>
                  <a:cubicBezTo>
                    <a:pt x="31" y="0"/>
                    <a:pt x="38" y="8"/>
                    <a:pt x="38" y="20"/>
                  </a:cubicBezTo>
                  <a:cubicBezTo>
                    <a:pt x="38" y="21"/>
                    <a:pt x="38" y="23"/>
                    <a:pt x="38" y="23"/>
                  </a:cubicBezTo>
                  <a:cubicBezTo>
                    <a:pt x="10" y="23"/>
                    <a:pt x="10" y="23"/>
                    <a:pt x="10" y="23"/>
                  </a:cubicBezTo>
                  <a:cubicBezTo>
                    <a:pt x="11" y="28"/>
                    <a:pt x="15" y="32"/>
                    <a:pt x="20" y="32"/>
                  </a:cubicBezTo>
                  <a:cubicBezTo>
                    <a:pt x="25" y="32"/>
                    <a:pt x="27" y="29"/>
                    <a:pt x="29"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7" name="Oval 30"/>
            <p:cNvSpPr>
              <a:spLocks noChangeArrowheads="1"/>
            </p:cNvSpPr>
            <p:nvPr userDrawn="1"/>
          </p:nvSpPr>
          <p:spPr bwMode="auto">
            <a:xfrm>
              <a:off x="13279438" y="2641600"/>
              <a:ext cx="209550" cy="212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8" name="Freeform 31"/>
            <p:cNvSpPr>
              <a:spLocks noEditPoints="1"/>
            </p:cNvSpPr>
            <p:nvPr userDrawn="1"/>
          </p:nvSpPr>
          <p:spPr bwMode="auto">
            <a:xfrm>
              <a:off x="593725" y="633413"/>
              <a:ext cx="4238625" cy="2266950"/>
            </a:xfrm>
            <a:custGeom>
              <a:avLst/>
              <a:gdLst>
                <a:gd name="T0" fmla="*/ 124 w 283"/>
                <a:gd name="T1" fmla="*/ 86 h 149"/>
                <a:gd name="T2" fmla="*/ 108 w 283"/>
                <a:gd name="T3" fmla="*/ 70 h 149"/>
                <a:gd name="T4" fmla="*/ 124 w 283"/>
                <a:gd name="T5" fmla="*/ 51 h 149"/>
                <a:gd name="T6" fmla="*/ 124 w 283"/>
                <a:gd name="T7" fmla="*/ 86 h 149"/>
                <a:gd name="T8" fmla="*/ 223 w 283"/>
                <a:gd name="T9" fmla="*/ 4 h 149"/>
                <a:gd name="T10" fmla="*/ 203 w 283"/>
                <a:gd name="T11" fmla="*/ 87 h 149"/>
                <a:gd name="T12" fmla="*/ 182 w 283"/>
                <a:gd name="T13" fmla="*/ 4 h 149"/>
                <a:gd name="T14" fmla="*/ 124 w 283"/>
                <a:gd name="T15" fmla="*/ 4 h 149"/>
                <a:gd name="T16" fmla="*/ 124 w 283"/>
                <a:gd name="T17" fmla="*/ 35 h 149"/>
                <a:gd name="T18" fmla="*/ 67 w 283"/>
                <a:gd name="T19" fmla="*/ 1 h 149"/>
                <a:gd name="T20" fmla="*/ 5 w 283"/>
                <a:gd name="T21" fmla="*/ 51 h 149"/>
                <a:gd name="T22" fmla="*/ 45 w 283"/>
                <a:gd name="T23" fmla="*/ 51 h 149"/>
                <a:gd name="T24" fmla="*/ 65 w 283"/>
                <a:gd name="T25" fmla="*/ 33 h 149"/>
                <a:gd name="T26" fmla="*/ 83 w 283"/>
                <a:gd name="T27" fmla="*/ 46 h 149"/>
                <a:gd name="T28" fmla="*/ 65 w 283"/>
                <a:gd name="T29" fmla="*/ 58 h 149"/>
                <a:gd name="T30" fmla="*/ 52 w 283"/>
                <a:gd name="T31" fmla="*/ 58 h 149"/>
                <a:gd name="T32" fmla="*/ 52 w 283"/>
                <a:gd name="T33" fmla="*/ 85 h 149"/>
                <a:gd name="T34" fmla="*/ 64 w 283"/>
                <a:gd name="T35" fmla="*/ 85 h 149"/>
                <a:gd name="T36" fmla="*/ 81 w 283"/>
                <a:gd name="T37" fmla="*/ 99 h 149"/>
                <a:gd name="T38" fmla="*/ 63 w 283"/>
                <a:gd name="T39" fmla="*/ 115 h 149"/>
                <a:gd name="T40" fmla="*/ 41 w 283"/>
                <a:gd name="T41" fmla="*/ 89 h 149"/>
                <a:gd name="T42" fmla="*/ 0 w 283"/>
                <a:gd name="T43" fmla="*/ 89 h 149"/>
                <a:gd name="T44" fmla="*/ 64 w 283"/>
                <a:gd name="T45" fmla="*/ 148 h 149"/>
                <a:gd name="T46" fmla="*/ 124 w 283"/>
                <a:gd name="T47" fmla="*/ 118 h 149"/>
                <a:gd name="T48" fmla="*/ 124 w 283"/>
                <a:gd name="T49" fmla="*/ 145 h 149"/>
                <a:gd name="T50" fmla="*/ 163 w 283"/>
                <a:gd name="T51" fmla="*/ 145 h 149"/>
                <a:gd name="T52" fmla="*/ 163 w 283"/>
                <a:gd name="T53" fmla="*/ 56 h 149"/>
                <a:gd name="T54" fmla="*/ 185 w 283"/>
                <a:gd name="T55" fmla="*/ 145 h 149"/>
                <a:gd name="T56" fmla="*/ 220 w 283"/>
                <a:gd name="T57" fmla="*/ 145 h 149"/>
                <a:gd name="T58" fmla="*/ 242 w 283"/>
                <a:gd name="T59" fmla="*/ 56 h 149"/>
                <a:gd name="T60" fmla="*/ 242 w 283"/>
                <a:gd name="T61" fmla="*/ 145 h 149"/>
                <a:gd name="T62" fmla="*/ 283 w 283"/>
                <a:gd name="T63" fmla="*/ 145 h 149"/>
                <a:gd name="T64" fmla="*/ 283 w 283"/>
                <a:gd name="T65" fmla="*/ 4 h 149"/>
                <a:gd name="T66" fmla="*/ 223 w 283"/>
                <a:gd name="T67"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49">
                  <a:moveTo>
                    <a:pt x="124" y="86"/>
                  </a:moveTo>
                  <a:cubicBezTo>
                    <a:pt x="119" y="76"/>
                    <a:pt x="112" y="71"/>
                    <a:pt x="108" y="70"/>
                  </a:cubicBezTo>
                  <a:cubicBezTo>
                    <a:pt x="116" y="66"/>
                    <a:pt x="120" y="61"/>
                    <a:pt x="124" y="51"/>
                  </a:cubicBezTo>
                  <a:lnTo>
                    <a:pt x="124" y="86"/>
                  </a:lnTo>
                  <a:close/>
                  <a:moveTo>
                    <a:pt x="223" y="4"/>
                  </a:moveTo>
                  <a:cubicBezTo>
                    <a:pt x="203" y="87"/>
                    <a:pt x="203" y="87"/>
                    <a:pt x="203" y="87"/>
                  </a:cubicBezTo>
                  <a:cubicBezTo>
                    <a:pt x="182" y="4"/>
                    <a:pt x="182" y="4"/>
                    <a:pt x="182" y="4"/>
                  </a:cubicBezTo>
                  <a:cubicBezTo>
                    <a:pt x="124" y="4"/>
                    <a:pt x="124" y="4"/>
                    <a:pt x="124" y="4"/>
                  </a:cubicBezTo>
                  <a:cubicBezTo>
                    <a:pt x="124" y="35"/>
                    <a:pt x="124" y="35"/>
                    <a:pt x="124" y="35"/>
                  </a:cubicBezTo>
                  <a:cubicBezTo>
                    <a:pt x="116" y="8"/>
                    <a:pt x="90" y="1"/>
                    <a:pt x="67" y="1"/>
                  </a:cubicBezTo>
                  <a:cubicBezTo>
                    <a:pt x="38" y="0"/>
                    <a:pt x="7" y="13"/>
                    <a:pt x="5" y="51"/>
                  </a:cubicBezTo>
                  <a:cubicBezTo>
                    <a:pt x="45" y="51"/>
                    <a:pt x="45" y="51"/>
                    <a:pt x="45" y="51"/>
                  </a:cubicBezTo>
                  <a:cubicBezTo>
                    <a:pt x="45" y="39"/>
                    <a:pt x="55" y="33"/>
                    <a:pt x="65" y="33"/>
                  </a:cubicBezTo>
                  <a:cubicBezTo>
                    <a:pt x="77" y="33"/>
                    <a:pt x="83" y="38"/>
                    <a:pt x="83" y="46"/>
                  </a:cubicBezTo>
                  <a:cubicBezTo>
                    <a:pt x="83" y="53"/>
                    <a:pt x="79" y="58"/>
                    <a:pt x="65" y="58"/>
                  </a:cubicBezTo>
                  <a:cubicBezTo>
                    <a:pt x="52" y="58"/>
                    <a:pt x="52" y="58"/>
                    <a:pt x="52" y="58"/>
                  </a:cubicBezTo>
                  <a:cubicBezTo>
                    <a:pt x="52" y="85"/>
                    <a:pt x="52" y="85"/>
                    <a:pt x="52" y="85"/>
                  </a:cubicBezTo>
                  <a:cubicBezTo>
                    <a:pt x="64" y="85"/>
                    <a:pt x="64" y="85"/>
                    <a:pt x="64" y="85"/>
                  </a:cubicBezTo>
                  <a:cubicBezTo>
                    <a:pt x="71" y="85"/>
                    <a:pt x="81" y="89"/>
                    <a:pt x="81" y="99"/>
                  </a:cubicBezTo>
                  <a:cubicBezTo>
                    <a:pt x="81" y="110"/>
                    <a:pt x="73" y="115"/>
                    <a:pt x="63" y="115"/>
                  </a:cubicBezTo>
                  <a:cubicBezTo>
                    <a:pt x="46" y="115"/>
                    <a:pt x="41" y="101"/>
                    <a:pt x="41" y="89"/>
                  </a:cubicBezTo>
                  <a:cubicBezTo>
                    <a:pt x="0" y="89"/>
                    <a:pt x="0" y="89"/>
                    <a:pt x="0" y="89"/>
                  </a:cubicBezTo>
                  <a:cubicBezTo>
                    <a:pt x="0" y="97"/>
                    <a:pt x="0" y="149"/>
                    <a:pt x="64" y="148"/>
                  </a:cubicBezTo>
                  <a:cubicBezTo>
                    <a:pt x="95" y="149"/>
                    <a:pt x="117" y="136"/>
                    <a:pt x="124" y="118"/>
                  </a:cubicBezTo>
                  <a:cubicBezTo>
                    <a:pt x="124" y="145"/>
                    <a:pt x="124" y="145"/>
                    <a:pt x="124" y="145"/>
                  </a:cubicBezTo>
                  <a:cubicBezTo>
                    <a:pt x="163" y="145"/>
                    <a:pt x="163" y="145"/>
                    <a:pt x="163" y="145"/>
                  </a:cubicBezTo>
                  <a:cubicBezTo>
                    <a:pt x="163" y="56"/>
                    <a:pt x="163" y="56"/>
                    <a:pt x="163" y="56"/>
                  </a:cubicBezTo>
                  <a:cubicBezTo>
                    <a:pt x="185" y="145"/>
                    <a:pt x="185" y="145"/>
                    <a:pt x="185" y="145"/>
                  </a:cubicBezTo>
                  <a:cubicBezTo>
                    <a:pt x="220" y="145"/>
                    <a:pt x="220" y="145"/>
                    <a:pt x="220" y="145"/>
                  </a:cubicBezTo>
                  <a:cubicBezTo>
                    <a:pt x="242" y="56"/>
                    <a:pt x="242" y="56"/>
                    <a:pt x="242" y="56"/>
                  </a:cubicBezTo>
                  <a:cubicBezTo>
                    <a:pt x="242" y="145"/>
                    <a:pt x="242" y="145"/>
                    <a:pt x="242" y="145"/>
                  </a:cubicBezTo>
                  <a:cubicBezTo>
                    <a:pt x="283" y="145"/>
                    <a:pt x="283" y="145"/>
                    <a:pt x="283" y="145"/>
                  </a:cubicBezTo>
                  <a:cubicBezTo>
                    <a:pt x="283" y="4"/>
                    <a:pt x="283" y="4"/>
                    <a:pt x="283" y="4"/>
                  </a:cubicBezTo>
                  <a:lnTo>
                    <a:pt x="223"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39" name="Freeform 32"/>
            <p:cNvSpPr>
              <a:spLocks/>
            </p:cNvSpPr>
            <p:nvPr userDrawn="1"/>
          </p:nvSpPr>
          <p:spPr bwMode="auto">
            <a:xfrm>
              <a:off x="13742988" y="2001838"/>
              <a:ext cx="285750" cy="258762"/>
            </a:xfrm>
            <a:custGeom>
              <a:avLst/>
              <a:gdLst>
                <a:gd name="T0" fmla="*/ 133 w 180"/>
                <a:gd name="T1" fmla="*/ 0 h 163"/>
                <a:gd name="T2" fmla="*/ 95 w 180"/>
                <a:gd name="T3" fmla="*/ 125 h 163"/>
                <a:gd name="T4" fmla="*/ 48 w 180"/>
                <a:gd name="T5" fmla="*/ 0 h 163"/>
                <a:gd name="T6" fmla="*/ 0 w 180"/>
                <a:gd name="T7" fmla="*/ 0 h 163"/>
                <a:gd name="T8" fmla="*/ 0 w 180"/>
                <a:gd name="T9" fmla="*/ 163 h 163"/>
                <a:gd name="T10" fmla="*/ 29 w 180"/>
                <a:gd name="T11" fmla="*/ 163 h 163"/>
                <a:gd name="T12" fmla="*/ 29 w 180"/>
                <a:gd name="T13" fmla="*/ 58 h 163"/>
                <a:gd name="T14" fmla="*/ 76 w 180"/>
                <a:gd name="T15" fmla="*/ 163 h 163"/>
                <a:gd name="T16" fmla="*/ 104 w 180"/>
                <a:gd name="T17" fmla="*/ 163 h 163"/>
                <a:gd name="T18" fmla="*/ 151 w 180"/>
                <a:gd name="T19" fmla="*/ 58 h 163"/>
                <a:gd name="T20" fmla="*/ 151 w 180"/>
                <a:gd name="T21" fmla="*/ 163 h 163"/>
                <a:gd name="T22" fmla="*/ 180 w 180"/>
                <a:gd name="T23" fmla="*/ 163 h 163"/>
                <a:gd name="T24" fmla="*/ 180 w 180"/>
                <a:gd name="T25" fmla="*/ 0 h 163"/>
                <a:gd name="T26" fmla="*/ 133 w 180"/>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63">
                  <a:moveTo>
                    <a:pt x="133" y="0"/>
                  </a:moveTo>
                  <a:lnTo>
                    <a:pt x="95" y="125"/>
                  </a:lnTo>
                  <a:lnTo>
                    <a:pt x="48" y="0"/>
                  </a:lnTo>
                  <a:lnTo>
                    <a:pt x="0" y="0"/>
                  </a:lnTo>
                  <a:lnTo>
                    <a:pt x="0" y="163"/>
                  </a:lnTo>
                  <a:lnTo>
                    <a:pt x="29" y="163"/>
                  </a:lnTo>
                  <a:lnTo>
                    <a:pt x="29" y="58"/>
                  </a:lnTo>
                  <a:lnTo>
                    <a:pt x="76" y="163"/>
                  </a:lnTo>
                  <a:lnTo>
                    <a:pt x="104" y="163"/>
                  </a:lnTo>
                  <a:lnTo>
                    <a:pt x="151" y="58"/>
                  </a:lnTo>
                  <a:lnTo>
                    <a:pt x="151" y="163"/>
                  </a:lnTo>
                  <a:lnTo>
                    <a:pt x="180" y="163"/>
                  </a:lnTo>
                  <a:lnTo>
                    <a:pt x="180" y="0"/>
                  </a:lnTo>
                  <a:lnTo>
                    <a:pt x="13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sp>
          <p:nvSpPr>
            <p:cNvPr id="40" name="Freeform 33"/>
            <p:cNvSpPr>
              <a:spLocks/>
            </p:cNvSpPr>
            <p:nvPr userDrawn="1"/>
          </p:nvSpPr>
          <p:spPr bwMode="auto">
            <a:xfrm>
              <a:off x="13488988" y="2001838"/>
              <a:ext cx="209550" cy="258762"/>
            </a:xfrm>
            <a:custGeom>
              <a:avLst/>
              <a:gdLst>
                <a:gd name="T0" fmla="*/ 0 w 132"/>
                <a:gd name="T1" fmla="*/ 0 h 163"/>
                <a:gd name="T2" fmla="*/ 132 w 132"/>
                <a:gd name="T3" fmla="*/ 0 h 163"/>
                <a:gd name="T4" fmla="*/ 132 w 132"/>
                <a:gd name="T5" fmla="*/ 39 h 163"/>
                <a:gd name="T6" fmla="*/ 85 w 132"/>
                <a:gd name="T7" fmla="*/ 39 h 163"/>
                <a:gd name="T8" fmla="*/ 85 w 132"/>
                <a:gd name="T9" fmla="*/ 163 h 163"/>
                <a:gd name="T10" fmla="*/ 57 w 132"/>
                <a:gd name="T11" fmla="*/ 163 h 163"/>
                <a:gd name="T12" fmla="*/ 57 w 132"/>
                <a:gd name="T13" fmla="*/ 39 h 163"/>
                <a:gd name="T14" fmla="*/ 0 w 132"/>
                <a:gd name="T15" fmla="*/ 39 h 163"/>
                <a:gd name="T16" fmla="*/ 0 w 132"/>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3">
                  <a:moveTo>
                    <a:pt x="0" y="0"/>
                  </a:moveTo>
                  <a:lnTo>
                    <a:pt x="132" y="0"/>
                  </a:lnTo>
                  <a:lnTo>
                    <a:pt x="132" y="39"/>
                  </a:lnTo>
                  <a:lnTo>
                    <a:pt x="85" y="39"/>
                  </a:lnTo>
                  <a:lnTo>
                    <a:pt x="85" y="163"/>
                  </a:lnTo>
                  <a:lnTo>
                    <a:pt x="57" y="163"/>
                  </a:lnTo>
                  <a:lnTo>
                    <a:pt x="57" y="39"/>
                  </a:lnTo>
                  <a:lnTo>
                    <a:pt x="0" y="3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solidFill>
                  <a:prstClr val="black"/>
                </a:solidFill>
              </a:endParaRPr>
            </a:p>
          </p:txBody>
        </p:sp>
      </p:grpSp>
      <p:sp>
        <p:nvSpPr>
          <p:cNvPr id="42" name="Text Placeholder 2"/>
          <p:cNvSpPr>
            <a:spLocks noGrp="1"/>
          </p:cNvSpPr>
          <p:nvPr>
            <p:ph type="body" idx="1" hasCustomPrompt="1"/>
          </p:nvPr>
        </p:nvSpPr>
        <p:spPr>
          <a:xfrm>
            <a:off x="379413" y="3327356"/>
            <a:ext cx="9521825" cy="1477328"/>
          </a:xfrm>
        </p:spPr>
        <p:txBody>
          <a:bodyPr vert="horz" wrap="square" lIns="0" tIns="0" rIns="0" bIns="0" anchor="t" anchorCtr="0">
            <a:noAutofit/>
          </a:bodyPr>
          <a:lstStyle>
            <a:lvl1pPr marL="0" indent="0">
              <a:buNone/>
              <a:defRPr lang="en-US" sz="4800" kern="1200" dirty="0" smtClean="0">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9" name="Date Placeholder 3"/>
          <p:cNvSpPr>
            <a:spLocks noGrp="1"/>
          </p:cNvSpPr>
          <p:nvPr>
            <p:ph type="dt" sz="half" idx="12"/>
          </p:nvPr>
        </p:nvSpPr>
        <p:spPr>
          <a:xfrm>
            <a:off x="379413" y="6541346"/>
            <a:ext cx="1925637" cy="129600"/>
          </a:xfrm>
          <a:prstGeom prst="rect">
            <a:avLst/>
          </a:prstGeom>
        </p:spPr>
        <p:txBody>
          <a:bodyPr vert="horz" wrap="square" lIns="0" tIns="0" rIns="0" bIns="0" anchor="b" anchorCtr="0">
            <a:noAutofit/>
          </a:bodyPr>
          <a:lstStyle>
            <a:lvl1pPr>
              <a:defRPr sz="600">
                <a:latin typeface="+mj-lt"/>
              </a:defRPr>
            </a:lvl1pPr>
          </a:lstStyle>
          <a:p>
            <a:fld id="{90BFBC2B-DD7F-42A3-88FF-0CE1FD35A22A}" type="datetime6">
              <a:rPr lang="en-US" smtClean="0">
                <a:solidFill>
                  <a:prstClr val="black"/>
                </a:solidFill>
              </a:rPr>
              <a:pPr/>
              <a:t>October 18</a:t>
            </a:fld>
            <a:endParaRPr lang="en-GB" dirty="0">
              <a:solidFill>
                <a:prstClr val="black"/>
              </a:solidFill>
            </a:endParaRPr>
          </a:p>
        </p:txBody>
      </p:sp>
    </p:spTree>
    <p:extLst>
      <p:ext uri="{BB962C8B-B14F-4D97-AF65-F5344CB8AC3E}">
        <p14:creationId xmlns:p14="http://schemas.microsoft.com/office/powerpoint/2010/main" val="393797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55469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a:xfrm>
            <a:off x="0" y="0"/>
            <a:ext cx="12192000" cy="6858000"/>
          </a:xfrm>
          <a:prstGeom prst="rect">
            <a:avLst/>
          </a:prstGeom>
          <a:gradFill>
            <a:gsLst>
              <a:gs pos="83000">
                <a:srgbClr val="003CE6"/>
              </a:gs>
              <a:gs pos="0">
                <a:srgbClr val="00C8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1740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666333" y="-2665476"/>
            <a:ext cx="6856286" cy="12188952"/>
          </a:xfrm>
          <a:prstGeom prst="rect">
            <a:avLst/>
          </a:prstGeom>
        </p:spPr>
      </p:pic>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41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2541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3" name="Group 22"/>
          <p:cNvGrpSpPr>
            <a:grpSpLocks/>
          </p:cNvGrpSpPr>
          <p:nvPr userDrawn="1"/>
        </p:nvGrpSpPr>
        <p:grpSpPr bwMode="auto">
          <a:xfrm>
            <a:off x="-264086" y="6596401"/>
            <a:ext cx="2147228" cy="184155"/>
            <a:chOff x="9374212" y="6574531"/>
            <a:chExt cx="2147228" cy="182885"/>
          </a:xfrm>
        </p:grpSpPr>
        <p:grpSp>
          <p:nvGrpSpPr>
            <p:cNvPr id="14" name="Group 8"/>
            <p:cNvGrpSpPr>
              <a:grpSpLocks/>
            </p:cNvGrpSpPr>
            <p:nvPr/>
          </p:nvGrpSpPr>
          <p:grpSpPr bwMode="auto">
            <a:xfrm>
              <a:off x="9374212" y="6574531"/>
              <a:ext cx="2147228" cy="182883"/>
              <a:chOff x="9378677" y="6574531"/>
              <a:chExt cx="2147228"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7"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8"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6227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50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5" name="Group 22"/>
          <p:cNvGrpSpPr>
            <a:grpSpLocks/>
          </p:cNvGrpSpPr>
          <p:nvPr userDrawn="1"/>
        </p:nvGrpSpPr>
        <p:grpSpPr bwMode="auto">
          <a:xfrm>
            <a:off x="-264086" y="6596401"/>
            <a:ext cx="2147228" cy="184155"/>
            <a:chOff x="9374212" y="6574531"/>
            <a:chExt cx="2147228" cy="182885"/>
          </a:xfrm>
        </p:grpSpPr>
        <p:grpSp>
          <p:nvGrpSpPr>
            <p:cNvPr id="16" name="Group 8"/>
            <p:cNvGrpSpPr>
              <a:grpSpLocks/>
            </p:cNvGrpSpPr>
            <p:nvPr/>
          </p:nvGrpSpPr>
          <p:grpSpPr bwMode="auto">
            <a:xfrm>
              <a:off x="9374212" y="6574531"/>
              <a:ext cx="2147228" cy="182883"/>
              <a:chOff x="9378677" y="6574531"/>
              <a:chExt cx="2147228"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3653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5" name="TextBox 1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673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7" name="TextBox 1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8" name="Group 22"/>
          <p:cNvGrpSpPr>
            <a:grpSpLocks/>
          </p:cNvGrpSpPr>
          <p:nvPr userDrawn="1"/>
        </p:nvGrpSpPr>
        <p:grpSpPr bwMode="auto">
          <a:xfrm>
            <a:off x="-264086" y="6596401"/>
            <a:ext cx="2147228" cy="184155"/>
            <a:chOff x="9374212" y="6574531"/>
            <a:chExt cx="2147228" cy="182885"/>
          </a:xfrm>
        </p:grpSpPr>
        <p:grpSp>
          <p:nvGrpSpPr>
            <p:cNvPr id="19" name="Group 8"/>
            <p:cNvGrpSpPr>
              <a:grpSpLocks/>
            </p:cNvGrpSpPr>
            <p:nvPr/>
          </p:nvGrpSpPr>
          <p:grpSpPr bwMode="auto">
            <a:xfrm>
              <a:off x="9374212" y="6574531"/>
              <a:ext cx="2147228" cy="182883"/>
              <a:chOff x="9378677" y="6574531"/>
              <a:chExt cx="2147228" cy="182883"/>
            </a:xfrm>
          </p:grpSpPr>
          <p:sp>
            <p:nvSpPr>
              <p:cNvPr id="2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2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6532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t>s</a:t>
            </a:r>
            <a:endParaRPr lang="en-US" sz="2000" dirty="0"/>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8569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t>s</a:t>
              </a:r>
              <a:endParaRPr lang="en-US" sz="2000" dirty="0"/>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524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0070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1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88952" cy="6882059"/>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8808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82059"/>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24620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2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232614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9110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3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7004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8827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4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38204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7040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6752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1535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14534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415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1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1599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849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654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3 REVERSED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1565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1993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_4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2577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01657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5 REVERSED line/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38311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5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5199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9728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Tree>
    <p:extLst>
      <p:ext uri="{BB962C8B-B14F-4D97-AF65-F5344CB8AC3E}">
        <p14:creationId xmlns:p14="http://schemas.microsoft.com/office/powerpoint/2010/main" val="389736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963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34904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2"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32607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55771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2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2" name="Rectangle 1"/>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0893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7"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8"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9" name="Rectangle 18"/>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7811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1"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2"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3" name="Rectangle 12"/>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416928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94618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2892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1652428"/>
            <a:ext cx="8210550" cy="1994392"/>
          </a:xfrm>
          <a:prstGeom prst="rect">
            <a:avLst/>
          </a:prstGeom>
          <a:gradFill>
            <a:gsLst>
              <a:gs pos="0">
                <a:srgbClr val="65553C">
                  <a:alpha val="37000"/>
                </a:srgbClr>
              </a:gs>
              <a:gs pos="70000">
                <a:srgbClr val="654E4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05400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0" y="1500850"/>
            <a:ext cx="8210550" cy="2145970"/>
          </a:xfrm>
          <a:prstGeom prst="rect">
            <a:avLst/>
          </a:prstGeom>
          <a:gradFill>
            <a:gsLst>
              <a:gs pos="0">
                <a:srgbClr val="629324">
                  <a:alpha val="66000"/>
                </a:srgbClr>
              </a:gs>
              <a:gs pos="70000">
                <a:srgbClr val="68942C">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885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30740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1652428"/>
            <a:ext cx="8210550" cy="1994392"/>
          </a:xfrm>
          <a:prstGeom prst="rect">
            <a:avLst/>
          </a:prstGeom>
          <a:gradFill>
            <a:gsLst>
              <a:gs pos="0">
                <a:srgbClr val="03060D">
                  <a:alpha val="34000"/>
                </a:srgbClr>
              </a:gs>
              <a:gs pos="70000">
                <a:srgbClr val="68696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defTabSz="914400" rtl="0" eaLnBrk="1" latinLnBrk="0" hangingPunct="1">
              <a:lnSpc>
                <a:spcPct val="80000"/>
              </a:lnSpc>
              <a:spcBef>
                <a:spcPct val="0"/>
              </a:spcBef>
              <a:buNone/>
              <a:defRPr lang="en-GB" sz="7200" b="0" kern="1200" dirty="0">
                <a:solidFill>
                  <a:schemeClr val="bg1"/>
                </a:solidFill>
                <a:effectLst>
                  <a:outerShdw blurRad="50800" dist="38100" dir="5400000" algn="t" rotWithShape="0">
                    <a:prstClr val="black">
                      <a:alpha val="40000"/>
                    </a:prstClr>
                  </a:outerShdw>
                </a:effectLst>
                <a:latin typeface="3M Circular TT Bold" panose="020B0804020101010102" pitchFamily="34" charset="0"/>
                <a:ea typeface="+mj-ea"/>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2605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7" cy="457200"/>
          </a:xfrm>
        </p:spPr>
        <p:txBody>
          <a:bodyPr/>
          <a:lstStyle/>
          <a:p>
            <a:r>
              <a:rPr lang="en-US"/>
              <a:t>Click to edit Master title style</a:t>
            </a:r>
            <a:endParaRPr lang="en-GB"/>
          </a:p>
        </p:txBody>
      </p:sp>
      <p:sp>
        <p:nvSpPr>
          <p:cNvPr id="7"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8" name="TextBox 7"/>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err="1">
              <a:solidFill>
                <a:prstClr val="black"/>
              </a:solidFill>
            </a:endParaRPr>
          </a:p>
        </p:txBody>
      </p:sp>
      <p:sp>
        <p:nvSpPr>
          <p:cNvPr id="6" name="Text Placeholder 4"/>
          <p:cNvSpPr>
            <a:spLocks noGrp="1"/>
          </p:cNvSpPr>
          <p:nvPr>
            <p:ph type="body" sz="quarter" idx="10"/>
          </p:nvPr>
        </p:nvSpPr>
        <p:spPr>
          <a:xfrm>
            <a:off x="381001" y="841248"/>
            <a:ext cx="11430000" cy="365760"/>
          </a:xfrm>
        </p:spPr>
        <p:txBody>
          <a:bodyPr/>
          <a:lstStyle>
            <a:lvl1pPr>
              <a:defRPr sz="20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173407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Tree>
    <p:extLst>
      <p:ext uri="{BB962C8B-B14F-4D97-AF65-F5344CB8AC3E}">
        <p14:creationId xmlns:p14="http://schemas.microsoft.com/office/powerpoint/2010/main" val="16585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980861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6596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2"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48628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70854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2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2" name="Rectangle 1"/>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1074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7"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8"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9" name="Rectangle 18"/>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8798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a:solidFill>
                <a:prstClr val="black"/>
              </a:solidFill>
            </a:endParaRPr>
          </a:p>
        </p:txBody>
      </p:sp>
      <p:sp>
        <p:nvSpPr>
          <p:cNvPr id="11"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12"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3" name="Rectangle 12"/>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8491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34721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12875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1652428"/>
            <a:ext cx="8210550" cy="1994392"/>
          </a:xfrm>
          <a:prstGeom prst="rect">
            <a:avLst/>
          </a:prstGeom>
          <a:gradFill>
            <a:gsLst>
              <a:gs pos="0">
                <a:srgbClr val="65553C">
                  <a:alpha val="37000"/>
                </a:srgbClr>
              </a:gs>
              <a:gs pos="70000">
                <a:srgbClr val="654E4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8852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0" y="1500850"/>
            <a:ext cx="8210550" cy="2145970"/>
          </a:xfrm>
          <a:prstGeom prst="rect">
            <a:avLst/>
          </a:prstGeom>
          <a:gradFill>
            <a:gsLst>
              <a:gs pos="0">
                <a:srgbClr val="629324">
                  <a:alpha val="66000"/>
                </a:srgbClr>
              </a:gs>
              <a:gs pos="70000">
                <a:srgbClr val="68942C">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764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96447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over_2 REVERSED line/subhea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1652428"/>
            <a:ext cx="8210550" cy="1994392"/>
          </a:xfrm>
          <a:prstGeom prst="rect">
            <a:avLst/>
          </a:prstGeom>
          <a:gradFill>
            <a:gsLst>
              <a:gs pos="0">
                <a:srgbClr val="03060D">
                  <a:alpha val="34000"/>
                </a:srgbClr>
              </a:gs>
              <a:gs pos="70000">
                <a:srgbClr val="68696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defTabSz="914400" rtl="0" eaLnBrk="1" latinLnBrk="0" hangingPunct="1">
              <a:lnSpc>
                <a:spcPct val="80000"/>
              </a:lnSpc>
              <a:spcBef>
                <a:spcPct val="0"/>
              </a:spcBef>
              <a:buNone/>
              <a:defRPr lang="en-GB" sz="7200" b="0" kern="1200" dirty="0">
                <a:solidFill>
                  <a:schemeClr val="bg1"/>
                </a:solidFill>
                <a:effectLst>
                  <a:outerShdw blurRad="50800" dist="38100" dir="5400000" algn="t" rotWithShape="0">
                    <a:prstClr val="black">
                      <a:alpha val="40000"/>
                    </a:prstClr>
                  </a:outerShdw>
                </a:effectLst>
                <a:latin typeface="3M Circular TT Bold" panose="020B0804020101010102" pitchFamily="34" charset="0"/>
                <a:ea typeface="+mj-ea"/>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714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7" cy="457200"/>
          </a:xfrm>
        </p:spPr>
        <p:txBody>
          <a:bodyPr/>
          <a:lstStyle/>
          <a:p>
            <a:r>
              <a:rPr lang="en-US"/>
              <a:t>Click to edit Master title style</a:t>
            </a:r>
            <a:endParaRPr lang="en-GB"/>
          </a:p>
        </p:txBody>
      </p:sp>
      <p:sp>
        <p:nvSpPr>
          <p:cNvPr id="7"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8" name="TextBox 7"/>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err="1">
              <a:solidFill>
                <a:prstClr val="black"/>
              </a:solidFill>
            </a:endParaRPr>
          </a:p>
        </p:txBody>
      </p:sp>
      <p:sp>
        <p:nvSpPr>
          <p:cNvPr id="6" name="Text Placeholder 4"/>
          <p:cNvSpPr>
            <a:spLocks noGrp="1"/>
          </p:cNvSpPr>
          <p:nvPr>
            <p:ph type="body" sz="quarter" idx="10"/>
          </p:nvPr>
        </p:nvSpPr>
        <p:spPr>
          <a:xfrm>
            <a:off x="381001" y="841248"/>
            <a:ext cx="11430000" cy="365760"/>
          </a:xfrm>
        </p:spPr>
        <p:txBody>
          <a:bodyPr/>
          <a:lstStyle>
            <a:lvl1pPr>
              <a:defRPr sz="20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0352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4862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777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7236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9083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4558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0573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73849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7518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Click to edit Master text styles</a:t>
            </a:r>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556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59631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106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2046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0023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437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145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31 October 2018</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6793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0144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8966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45026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_1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88952" cy="6882059"/>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99420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82059"/>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189591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Click to edit Master text styles</a:t>
            </a:r>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31 October 2018</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307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_2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277438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131175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_3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27567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29221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ver_4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67705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2704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6752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89346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99969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934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ver_1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75297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oleObject" Target="../embeddings/oleObject1.bin"/><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ags" Target="../tags/tag2.xml"/><Relationship Id="rId2" Type="http://schemas.openxmlformats.org/officeDocument/2006/relationships/slideLayout" Target="../slideLayouts/slideLayout42.xml"/><Relationship Id="rId16" Type="http://schemas.openxmlformats.org/officeDocument/2006/relationships/vmlDrawing" Target="../drawings/vmlDrawing1.v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2.xml"/><Relationship Id="rId10" Type="http://schemas.openxmlformats.org/officeDocument/2006/relationships/slideLayout" Target="../slideLayouts/slideLayout50.xml"/><Relationship Id="rId19" Type="http://schemas.openxmlformats.org/officeDocument/2006/relationships/image" Target="../media/image4.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oleObject" Target="../embeddings/oleObject11.bin"/><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ags" Target="../tags/tag12.xml"/><Relationship Id="rId2" Type="http://schemas.openxmlformats.org/officeDocument/2006/relationships/slideLayout" Target="../slideLayouts/slideLayout56.xml"/><Relationship Id="rId16" Type="http://schemas.openxmlformats.org/officeDocument/2006/relationships/vmlDrawing" Target="../drawings/vmlDrawing11.v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image" Target="../media/image4.emf"/><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theme" Target="../theme/theme4.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image" Target="../media/image4.emf"/><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oleObject" Target="../embeddings/oleObject21.bin"/><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tags" Target="../tags/tag2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vmlDrawing" Target="../drawings/vmlDrawing21.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oleObject" Target="../embeddings/oleObject24.bin"/><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ags" Target="../tags/tag25.xml"/><Relationship Id="rId2" Type="http://schemas.openxmlformats.org/officeDocument/2006/relationships/slideLayout" Target="../slideLayouts/slideLayout111.xml"/><Relationship Id="rId16" Type="http://schemas.openxmlformats.org/officeDocument/2006/relationships/vmlDrawing" Target="../drawings/vmlDrawing24.v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image" Target="../media/image4.emf"/><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tags" Target="../tags/tag35.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41" Type="http://schemas.openxmlformats.org/officeDocument/2006/relationships/vmlDrawing" Target="../drawings/vmlDrawing34.v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theme" Target="../theme/theme6.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4" Type="http://schemas.openxmlformats.org/officeDocument/2006/relationships/image" Target="../media/image4.emf"/><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oleObject" Target="../embeddings/oleObject3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664" r:id="rId1"/>
    <p:sldLayoutId id="2147483750" r:id="rId2"/>
    <p:sldLayoutId id="2147483666" r:id="rId3"/>
    <p:sldLayoutId id="2147483749" r:id="rId4"/>
    <p:sldLayoutId id="2147483727" r:id="rId5"/>
    <p:sldLayoutId id="2147483751" r:id="rId6"/>
    <p:sldLayoutId id="2147483671" r:id="rId7"/>
    <p:sldLayoutId id="2147483752" r:id="rId8"/>
    <p:sldLayoutId id="2147483728" r:id="rId9"/>
    <p:sldLayoutId id="2147483673" r:id="rId10"/>
    <p:sldLayoutId id="2147483672" r:id="rId11"/>
    <p:sldLayoutId id="2147483674" r:id="rId12"/>
    <p:sldLayoutId id="2147483676" r:id="rId13"/>
    <p:sldLayoutId id="2147483729" r:id="rId14"/>
    <p:sldLayoutId id="2147483675" r:id="rId15"/>
    <p:sldLayoutId id="2147483667" r:id="rId16"/>
    <p:sldLayoutId id="2147483663" r:id="rId17"/>
    <p:sldLayoutId id="2147483753" r:id="rId18"/>
    <p:sldLayoutId id="2147483709" r:id="rId19"/>
    <p:sldLayoutId id="2147483741" r:id="rId20"/>
    <p:sldLayoutId id="2147483740" r:id="rId21"/>
    <p:sldLayoutId id="2147483757" r:id="rId22"/>
    <p:sldLayoutId id="2147483754" r:id="rId23"/>
    <p:sldLayoutId id="2147483742" r:id="rId24"/>
    <p:sldLayoutId id="2147483759" r:id="rId25"/>
    <p:sldLayoutId id="2147483743"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48"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userDrawn="1">
          <p15:clr>
            <a:srgbClr val="F26B43"/>
          </p15:clr>
        </p15:guide>
        <p15:guide id="2" pos="3840" userDrawn="1">
          <p15:clr>
            <a:srgbClr val="F26B43"/>
          </p15:clr>
        </p15:guide>
        <p15:guide id="3" pos="2640" userDrawn="1">
          <p15:clr>
            <a:srgbClr val="F26B43"/>
          </p15:clr>
        </p15:guide>
        <p15:guide id="4" pos="1440" userDrawn="1">
          <p15:clr>
            <a:srgbClr val="F26B43"/>
          </p15:clr>
        </p15:guide>
        <p15:guide id="5" pos="240" userDrawn="1">
          <p15:clr>
            <a:srgbClr val="F26B43"/>
          </p15:clr>
        </p15:guide>
        <p15:guide id="6" pos="5040" userDrawn="1">
          <p15:clr>
            <a:srgbClr val="F26B43"/>
          </p15:clr>
        </p15:guide>
        <p15:guide id="7" pos="6240" userDrawn="1">
          <p15:clr>
            <a:srgbClr val="F26B43"/>
          </p15:clr>
        </p15:guide>
        <p15:guide id="8" pos="744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5034" userDrawn="1">
          <p15:clr>
            <a:srgbClr val="F26B43"/>
          </p15:clr>
        </p15:guide>
        <p15:guide id="18" orient="horz" pos="3312" userDrawn="1">
          <p15:clr>
            <a:srgbClr val="F26B43"/>
          </p15:clr>
        </p15:guide>
        <p15:guide id="19" orient="horz" pos="2702" userDrawn="1">
          <p15:clr>
            <a:srgbClr val="F26B43"/>
          </p15:clr>
        </p15:guide>
        <p15:guide id="21" pos="2634" userDrawn="1">
          <p15:clr>
            <a:srgbClr val="F26B43"/>
          </p15:clr>
        </p15:guide>
        <p15:guide id="22" pos="5046"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2648" userDrawn="1">
          <p15:clr>
            <a:srgbClr val="F26B43"/>
          </p15:clr>
        </p15:guide>
        <p15:guide id="28" orient="horz" pos="576"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ext uri="{D42A27DB-BD31-4B8C-83A1-F6EECF244321}">
                <p14:modId xmlns:p14="http://schemas.microsoft.com/office/powerpoint/2010/main" val="28862966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9"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TextBox 24"/>
          <p:cNvSpPr txBox="1">
            <a:spLocks noChangeArrowheads="1"/>
          </p:cNvSpPr>
          <p:nvPr userDrawn="1"/>
        </p:nvSpPr>
        <p:spPr bwMode="auto">
          <a:xfrm>
            <a:off x="377518" y="6544968"/>
            <a:ext cx="2406322" cy="21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  2017. All Rights Reserved.   3M Confidential.</a:t>
            </a:r>
          </a:p>
        </p:txBody>
      </p:sp>
    </p:spTree>
    <p:extLst>
      <p:ext uri="{BB962C8B-B14F-4D97-AF65-F5344CB8AC3E}">
        <p14:creationId xmlns:p14="http://schemas.microsoft.com/office/powerpoint/2010/main" val="14544378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ext uri="{D42A27DB-BD31-4B8C-83A1-F6EECF244321}">
                <p14:modId xmlns:p14="http://schemas.microsoft.com/office/powerpoint/2010/main" val="2597127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4"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TextBox 24"/>
          <p:cNvSpPr txBox="1">
            <a:spLocks noChangeArrowheads="1"/>
          </p:cNvSpPr>
          <p:nvPr userDrawn="1"/>
        </p:nvSpPr>
        <p:spPr bwMode="auto">
          <a:xfrm>
            <a:off x="377518" y="6544968"/>
            <a:ext cx="2406322" cy="21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  2017. All Rights Reserved.   3M Confidential.</a:t>
            </a:r>
          </a:p>
        </p:txBody>
      </p:sp>
    </p:spTree>
    <p:extLst>
      <p:ext uri="{BB962C8B-B14F-4D97-AF65-F5344CB8AC3E}">
        <p14:creationId xmlns:p14="http://schemas.microsoft.com/office/powerpoint/2010/main" val="238148093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4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34"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7060390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940"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9"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TextBox 24"/>
          <p:cNvSpPr txBox="1">
            <a:spLocks noChangeArrowheads="1"/>
          </p:cNvSpPr>
          <p:nvPr userDrawn="1"/>
        </p:nvSpPr>
        <p:spPr bwMode="auto">
          <a:xfrm>
            <a:off x="377518" y="6544968"/>
            <a:ext cx="2406322" cy="215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  2017. All Rights Reserved.   3M Confidential.</a:t>
            </a:r>
          </a:p>
        </p:txBody>
      </p:sp>
    </p:spTree>
    <p:extLst>
      <p:ext uri="{BB962C8B-B14F-4D97-AF65-F5344CB8AC3E}">
        <p14:creationId xmlns:p14="http://schemas.microsoft.com/office/powerpoint/2010/main" val="233141826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2" name="think-cell Slide" r:id="rId43" imgW="270" imgH="270" progId="TCLayout.ActiveDocument.1">
                  <p:embed/>
                </p:oleObj>
              </mc:Choice>
              <mc:Fallback>
                <p:oleObj name="think-cell Slide" r:id="rId43" imgW="270" imgH="270" progId="TCLayout.ActiveDocument.1">
                  <p:embed/>
                  <p:pic>
                    <p:nvPicPr>
                      <p:cNvPr id="0" name=""/>
                      <p:cNvPicPr/>
                      <p:nvPr/>
                    </p:nvPicPr>
                    <p:blipFill>
                      <a:blip r:embed="rId4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55678727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 id="2147483935" r:id="rId35"/>
    <p:sldLayoutId id="2147483936" r:id="rId36"/>
    <p:sldLayoutId id="2147483937" r:id="rId37"/>
    <p:sldLayoutId id="2147483938" r:id="rId38"/>
    <p:sldLayoutId id="214748393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0.xml"/><Relationship Id="rId7" Type="http://schemas.openxmlformats.org/officeDocument/2006/relationships/image" Target="../media/image16.png"/><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oleObject" Target="../embeddings/oleObject53.bin"/><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9" Type="http://schemas.openxmlformats.org/officeDocument/2006/relationships/tags" Target="../tags/tag92.xml"/><Relationship Id="rId21" Type="http://schemas.openxmlformats.org/officeDocument/2006/relationships/tags" Target="../tags/tag74.xml"/><Relationship Id="rId34" Type="http://schemas.openxmlformats.org/officeDocument/2006/relationships/tags" Target="../tags/tag87.xml"/><Relationship Id="rId42" Type="http://schemas.openxmlformats.org/officeDocument/2006/relationships/tags" Target="../tags/tag95.xml"/><Relationship Id="rId47" Type="http://schemas.openxmlformats.org/officeDocument/2006/relationships/tags" Target="../tags/tag100.xml"/><Relationship Id="rId50" Type="http://schemas.openxmlformats.org/officeDocument/2006/relationships/oleObject" Target="../embeddings/oleObject54.bin"/><Relationship Id="rId55" Type="http://schemas.openxmlformats.org/officeDocument/2006/relationships/image" Target="../media/image20.emf"/><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33" Type="http://schemas.openxmlformats.org/officeDocument/2006/relationships/tags" Target="../tags/tag86.xml"/><Relationship Id="rId38" Type="http://schemas.openxmlformats.org/officeDocument/2006/relationships/tags" Target="../tags/tag91.xml"/><Relationship Id="rId46" Type="http://schemas.openxmlformats.org/officeDocument/2006/relationships/tags" Target="../tags/tag99.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29" Type="http://schemas.openxmlformats.org/officeDocument/2006/relationships/tags" Target="../tags/tag82.xml"/><Relationship Id="rId41" Type="http://schemas.openxmlformats.org/officeDocument/2006/relationships/tags" Target="../tags/tag94.xml"/><Relationship Id="rId54" Type="http://schemas.openxmlformats.org/officeDocument/2006/relationships/oleObject" Target="../embeddings/oleObject56.bin"/><Relationship Id="rId1" Type="http://schemas.openxmlformats.org/officeDocument/2006/relationships/vmlDrawing" Target="../drawings/vmlDrawing54.v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32" Type="http://schemas.openxmlformats.org/officeDocument/2006/relationships/tags" Target="../tags/tag85.xml"/><Relationship Id="rId37" Type="http://schemas.openxmlformats.org/officeDocument/2006/relationships/tags" Target="../tags/tag90.xml"/><Relationship Id="rId40" Type="http://schemas.openxmlformats.org/officeDocument/2006/relationships/tags" Target="../tags/tag93.xml"/><Relationship Id="rId45" Type="http://schemas.openxmlformats.org/officeDocument/2006/relationships/tags" Target="../tags/tag98.xml"/><Relationship Id="rId53" Type="http://schemas.openxmlformats.org/officeDocument/2006/relationships/image" Target="../media/image19.emf"/><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tags" Target="../tags/tag81.xml"/><Relationship Id="rId36" Type="http://schemas.openxmlformats.org/officeDocument/2006/relationships/tags" Target="../tags/tag89.xml"/><Relationship Id="rId49" Type="http://schemas.openxmlformats.org/officeDocument/2006/relationships/notesSlide" Target="../notesSlides/notesSlide2.xml"/><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tags" Target="../tags/tag84.xml"/><Relationship Id="rId44" Type="http://schemas.openxmlformats.org/officeDocument/2006/relationships/tags" Target="../tags/tag97.xml"/><Relationship Id="rId52" Type="http://schemas.openxmlformats.org/officeDocument/2006/relationships/oleObject" Target="../embeddings/oleObject55.bin"/><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tags" Target="../tags/tag80.xml"/><Relationship Id="rId30" Type="http://schemas.openxmlformats.org/officeDocument/2006/relationships/tags" Target="../tags/tag83.xml"/><Relationship Id="rId35" Type="http://schemas.openxmlformats.org/officeDocument/2006/relationships/tags" Target="../tags/tag88.xml"/><Relationship Id="rId43" Type="http://schemas.openxmlformats.org/officeDocument/2006/relationships/tags" Target="../tags/tag96.xml"/><Relationship Id="rId48" Type="http://schemas.openxmlformats.org/officeDocument/2006/relationships/slideLayout" Target="../slideLayouts/slideLayout70.xml"/><Relationship Id="rId8" Type="http://schemas.openxmlformats.org/officeDocument/2006/relationships/tags" Target="../tags/tag61.xml"/><Relationship Id="rId51" Type="http://schemas.openxmlformats.org/officeDocument/2006/relationships/image" Target="../media/image4.emf"/><Relationship Id="rId3" Type="http://schemas.openxmlformats.org/officeDocument/2006/relationships/tags" Target="../tags/tag56.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102.xml"/><Relationship Id="rId7" Type="http://schemas.openxmlformats.org/officeDocument/2006/relationships/image" Target="../media/image21.png"/><Relationship Id="rId2" Type="http://schemas.openxmlformats.org/officeDocument/2006/relationships/tags" Target="../tags/tag101.xml"/><Relationship Id="rId1" Type="http://schemas.openxmlformats.org/officeDocument/2006/relationships/vmlDrawing" Target="../drawings/vmlDrawing55.vml"/><Relationship Id="rId6" Type="http://schemas.openxmlformats.org/officeDocument/2006/relationships/image" Target="../media/image4.emf"/><Relationship Id="rId5" Type="http://schemas.openxmlformats.org/officeDocument/2006/relationships/oleObject" Target="../embeddings/oleObject57.bin"/><Relationship Id="rId4"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tags" Target="../tags/tag127.xml"/><Relationship Id="rId3" Type="http://schemas.openxmlformats.org/officeDocument/2006/relationships/tags" Target="../tags/tag104.xml"/><Relationship Id="rId21" Type="http://schemas.openxmlformats.org/officeDocument/2006/relationships/tags" Target="../tags/tag122.xml"/><Relationship Id="rId34" Type="http://schemas.openxmlformats.org/officeDocument/2006/relationships/image" Target="../media/image23.emf"/><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tags" Target="../tags/tag126.xml"/><Relationship Id="rId33" Type="http://schemas.openxmlformats.org/officeDocument/2006/relationships/oleObject" Target="../embeddings/oleObject59.bin"/><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29" Type="http://schemas.openxmlformats.org/officeDocument/2006/relationships/notesSlide" Target="../notesSlides/notesSlide3.xml"/><Relationship Id="rId1" Type="http://schemas.openxmlformats.org/officeDocument/2006/relationships/vmlDrawing" Target="../drawings/vmlDrawing56.v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tags" Target="../tags/tag125.xml"/><Relationship Id="rId32" Type="http://schemas.openxmlformats.org/officeDocument/2006/relationships/image" Target="../media/image22.jpeg"/><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tags" Target="../tags/tag124.xml"/><Relationship Id="rId28" Type="http://schemas.openxmlformats.org/officeDocument/2006/relationships/slideLayout" Target="../slideLayouts/slideLayout70.xml"/><Relationship Id="rId10" Type="http://schemas.openxmlformats.org/officeDocument/2006/relationships/tags" Target="../tags/tag111.xml"/><Relationship Id="rId19" Type="http://schemas.openxmlformats.org/officeDocument/2006/relationships/tags" Target="../tags/tag120.xml"/><Relationship Id="rId31" Type="http://schemas.openxmlformats.org/officeDocument/2006/relationships/image" Target="../media/image4.emf"/><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tags" Target="../tags/tag123.xml"/><Relationship Id="rId27" Type="http://schemas.openxmlformats.org/officeDocument/2006/relationships/tags" Target="../tags/tag128.xml"/><Relationship Id="rId30"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30.xml"/><Relationship Id="rId7" Type="http://schemas.openxmlformats.org/officeDocument/2006/relationships/image" Target="../media/image4.emf"/><Relationship Id="rId2" Type="http://schemas.openxmlformats.org/officeDocument/2006/relationships/tags" Target="../tags/tag129.xml"/><Relationship Id="rId1" Type="http://schemas.openxmlformats.org/officeDocument/2006/relationships/vmlDrawing" Target="../drawings/vmlDrawing57.vml"/><Relationship Id="rId6" Type="http://schemas.openxmlformats.org/officeDocument/2006/relationships/oleObject" Target="../embeddings/oleObject60.bin"/><Relationship Id="rId5" Type="http://schemas.openxmlformats.org/officeDocument/2006/relationships/notesSlide" Target="../notesSlides/notesSlide4.xml"/><Relationship Id="rId4"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0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3M™ RPM Series 290/190</a:t>
            </a:r>
            <a:br>
              <a:rPr lang="en-US" sz="6600" dirty="0"/>
            </a:br>
            <a:r>
              <a:rPr lang="en-US" sz="4400" dirty="0"/>
              <a:t>Sales Aid</a:t>
            </a:r>
            <a:endParaRPr lang="en-US" sz="4400" dirty="0">
              <a:effectLst>
                <a:outerShdw blurRad="50800" dist="38100" dir="5400000" algn="t" rotWithShape="0">
                  <a:prstClr val="black">
                    <a:alpha val="40000"/>
                  </a:prstClr>
                </a:outerShdw>
              </a:effectLst>
            </a:endParaRPr>
          </a:p>
        </p:txBody>
      </p:sp>
      <p:sp>
        <p:nvSpPr>
          <p:cNvPr id="4" name="Text Placeholder 3"/>
          <p:cNvSpPr>
            <a:spLocks noGrp="1"/>
          </p:cNvSpPr>
          <p:nvPr>
            <p:ph type="body" sz="quarter" idx="13"/>
          </p:nvPr>
        </p:nvSpPr>
        <p:spPr/>
        <p:txBody>
          <a:bodyPr/>
          <a:lstStyle/>
          <a:p>
            <a:r>
              <a:rPr lang="en-US" dirty="0"/>
              <a:t>Pavement Marking</a:t>
            </a:r>
          </a:p>
          <a:p>
            <a:r>
              <a:rPr lang="en-US" dirty="0"/>
              <a:t>Transportation Safety Division</a:t>
            </a:r>
          </a:p>
          <a:p>
            <a:endParaRPr lang="en-US" dirty="0"/>
          </a:p>
        </p:txBody>
      </p:sp>
      <p:sp>
        <p:nvSpPr>
          <p:cNvPr id="3" name="Text Placeholder 2"/>
          <p:cNvSpPr>
            <a:spLocks noGrp="1"/>
          </p:cNvSpPr>
          <p:nvPr>
            <p:ph type="body" sz="quarter" idx="10"/>
          </p:nvPr>
        </p:nvSpPr>
        <p:spPr/>
        <p:txBody>
          <a:bodyPr/>
          <a:lstStyle/>
          <a:p>
            <a:r>
              <a:rPr lang="en-US" dirty="0"/>
              <a:t>2018</a:t>
            </a:r>
          </a:p>
        </p:txBody>
      </p:sp>
      <p:sp>
        <p:nvSpPr>
          <p:cNvPr id="6" name="Text Placeholder 3"/>
          <p:cNvSpPr txBox="1">
            <a:spLocks/>
          </p:cNvSpPr>
          <p:nvPr/>
        </p:nvSpPr>
        <p:spPr>
          <a:xfrm>
            <a:off x="384048" y="5882399"/>
            <a:ext cx="9472598" cy="864848"/>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2800" kern="1200">
                <a:solidFill>
                  <a:schemeClr val="bg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a:p>
            <a:endParaRPr lang="en-US" sz="1600" dirty="0"/>
          </a:p>
          <a:p>
            <a:r>
              <a:rPr lang="en-US" sz="1600" dirty="0"/>
              <a:t>Andrew Goodrich, Pavement Marking Global Marketer</a:t>
            </a:r>
          </a:p>
          <a:p>
            <a:endParaRPr lang="en-US" sz="1600" dirty="0"/>
          </a:p>
        </p:txBody>
      </p:sp>
    </p:spTree>
    <p:extLst>
      <p:ext uri="{BB962C8B-B14F-4D97-AF65-F5344CB8AC3E}">
        <p14:creationId xmlns:p14="http://schemas.microsoft.com/office/powerpoint/2010/main" val="35670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RPM Specifications</a:t>
            </a:r>
          </a:p>
        </p:txBody>
      </p:sp>
      <p:sp>
        <p:nvSpPr>
          <p:cNvPr id="9" name="Text Placeholder 3"/>
          <p:cNvSpPr>
            <a:spLocks noGrp="1"/>
          </p:cNvSpPr>
          <p:nvPr>
            <p:ph type="body" sz="quarter" idx="10"/>
          </p:nvPr>
        </p:nvSpPr>
        <p:spPr>
          <a:xfrm>
            <a:off x="381000" y="841248"/>
            <a:ext cx="11430000" cy="365760"/>
          </a:xfrm>
        </p:spPr>
        <p:txBody>
          <a:bodyPr/>
          <a:lstStyle/>
          <a:p>
            <a:r>
              <a:rPr lang="en-US" sz="2000" dirty="0">
                <a:solidFill>
                  <a:schemeClr val="tx1">
                    <a:lumMod val="50000"/>
                    <a:lumOff val="50000"/>
                  </a:schemeClr>
                </a:solidFill>
              </a:rPr>
              <a:t>Standards vary around the globe but typically test reflectivity, color, and durability</a:t>
            </a:r>
          </a:p>
        </p:txBody>
      </p:sp>
      <p:graphicFrame>
        <p:nvGraphicFramePr>
          <p:cNvPr id="3" name="Table 2"/>
          <p:cNvGraphicFramePr>
            <a:graphicFrameLocks noGrp="1"/>
          </p:cNvGraphicFramePr>
          <p:nvPr>
            <p:extLst>
              <p:ext uri="{D42A27DB-BD31-4B8C-83A1-F6EECF244321}">
                <p14:modId xmlns:p14="http://schemas.microsoft.com/office/powerpoint/2010/main" val="1400937250"/>
              </p:ext>
            </p:extLst>
          </p:nvPr>
        </p:nvGraphicFramePr>
        <p:xfrm>
          <a:off x="379412" y="1372808"/>
          <a:ext cx="11693506" cy="4139155"/>
        </p:xfrm>
        <a:graphic>
          <a:graphicData uri="http://schemas.openxmlformats.org/drawingml/2006/table">
            <a:tbl>
              <a:tblPr firstRow="1" bandRow="1">
                <a:tableStyleId>{5940675A-B579-460E-94D1-54222C63F5DA}</a:tableStyleId>
              </a:tblPr>
              <a:tblGrid>
                <a:gridCol w="1817523">
                  <a:extLst>
                    <a:ext uri="{9D8B030D-6E8A-4147-A177-3AD203B41FA5}">
                      <a16:colId xmlns="" xmlns:a16="http://schemas.microsoft.com/office/drawing/2014/main" val="20000"/>
                    </a:ext>
                  </a:extLst>
                </a:gridCol>
                <a:gridCol w="2119151">
                  <a:extLst>
                    <a:ext uri="{9D8B030D-6E8A-4147-A177-3AD203B41FA5}">
                      <a16:colId xmlns="" xmlns:a16="http://schemas.microsoft.com/office/drawing/2014/main" val="20001"/>
                    </a:ext>
                  </a:extLst>
                </a:gridCol>
                <a:gridCol w="116840">
                  <a:extLst>
                    <a:ext uri="{9D8B030D-6E8A-4147-A177-3AD203B41FA5}">
                      <a16:colId xmlns="" xmlns:a16="http://schemas.microsoft.com/office/drawing/2014/main" val="20002"/>
                    </a:ext>
                  </a:extLst>
                </a:gridCol>
                <a:gridCol w="2131621">
                  <a:extLst>
                    <a:ext uri="{9D8B030D-6E8A-4147-A177-3AD203B41FA5}">
                      <a16:colId xmlns="" xmlns:a16="http://schemas.microsoft.com/office/drawing/2014/main" val="20003"/>
                    </a:ext>
                  </a:extLst>
                </a:gridCol>
                <a:gridCol w="2208810">
                  <a:extLst>
                    <a:ext uri="{9D8B030D-6E8A-4147-A177-3AD203B41FA5}">
                      <a16:colId xmlns="" xmlns:a16="http://schemas.microsoft.com/office/drawing/2014/main" val="20004"/>
                    </a:ext>
                  </a:extLst>
                </a:gridCol>
                <a:gridCol w="3299561">
                  <a:extLst>
                    <a:ext uri="{9D8B030D-6E8A-4147-A177-3AD203B41FA5}">
                      <a16:colId xmlns="" xmlns:a16="http://schemas.microsoft.com/office/drawing/2014/main" val="20005"/>
                    </a:ext>
                  </a:extLst>
                </a:gridCol>
              </a:tblGrid>
              <a:tr h="516673">
                <a:tc>
                  <a:txBody>
                    <a:bodyPr/>
                    <a:lstStyle/>
                    <a:p>
                      <a:pPr algn="ctr"/>
                      <a:r>
                        <a:rPr lang="en-US" sz="1400" dirty="0">
                          <a:latin typeface="+mj-lt"/>
                        </a:rPr>
                        <a:t>Standard and Primary Region</a:t>
                      </a:r>
                    </a:p>
                  </a:txBody>
                  <a:tcPr anchor="ctr"/>
                </a:tc>
                <a:tc gridSpan="3">
                  <a:txBody>
                    <a:bodyPr/>
                    <a:lstStyle/>
                    <a:p>
                      <a:pPr algn="ctr"/>
                      <a:r>
                        <a:rPr lang="en-US" sz="1400" dirty="0">
                          <a:latin typeface="+mj-lt"/>
                        </a:rPr>
                        <a:t>Lab test specifications</a:t>
                      </a:r>
                    </a:p>
                  </a:txBody>
                  <a:tcPr anchor="ctr"/>
                </a:tc>
                <a:tc hMerge="1">
                  <a:txBody>
                    <a:bodyPr/>
                    <a:lstStyle/>
                    <a:p>
                      <a:endParaRPr lang="en-US"/>
                    </a:p>
                  </a:txBody>
                  <a:tcPr/>
                </a:tc>
                <a:tc hMerge="1">
                  <a:txBody>
                    <a:bodyPr/>
                    <a:lstStyle/>
                    <a:p>
                      <a:endParaRPr lang="en-US"/>
                    </a:p>
                  </a:txBody>
                  <a:tcPr/>
                </a:tc>
                <a:tc>
                  <a:txBody>
                    <a:bodyPr/>
                    <a:lstStyle/>
                    <a:p>
                      <a:pPr algn="ctr"/>
                      <a:r>
                        <a:rPr lang="en-US" sz="1400" dirty="0">
                          <a:latin typeface="+mj-lt"/>
                        </a:rPr>
                        <a:t>On road</a:t>
                      </a:r>
                      <a:r>
                        <a:rPr lang="en-US" sz="1400" baseline="0" dirty="0">
                          <a:latin typeface="+mj-lt"/>
                        </a:rPr>
                        <a:t> specifications</a:t>
                      </a:r>
                      <a:endParaRPr lang="en-US" sz="1400" dirty="0">
                        <a:latin typeface="+mj-lt"/>
                      </a:endParaRPr>
                    </a:p>
                  </a:txBody>
                  <a:tcPr anchor="ctr"/>
                </a:tc>
                <a:tc>
                  <a:txBody>
                    <a:bodyPr/>
                    <a:lstStyle/>
                    <a:p>
                      <a:pPr algn="ctr"/>
                      <a:r>
                        <a:rPr lang="en-US" sz="1400" dirty="0">
                          <a:latin typeface="+mj-lt"/>
                        </a:rPr>
                        <a:t>Comments</a:t>
                      </a:r>
                    </a:p>
                  </a:txBody>
                  <a:tcPr anchor="ctr"/>
                </a:tc>
                <a:extLst>
                  <a:ext uri="{0D108BD9-81ED-4DB2-BD59-A6C34878D82A}">
                    <a16:rowId xmlns="" xmlns:a16="http://schemas.microsoft.com/office/drawing/2014/main" val="10000"/>
                  </a:ext>
                </a:extLst>
              </a:tr>
              <a:tr h="1070509">
                <a:tc>
                  <a:txBody>
                    <a:bodyPr/>
                    <a:lstStyle/>
                    <a:p>
                      <a:pPr algn="ctr"/>
                      <a:r>
                        <a:rPr lang="en-US" sz="1400" dirty="0">
                          <a:latin typeface="3M Circular TT Book" panose="020B0604020101020102" pitchFamily="34" charset="0"/>
                          <a:cs typeface="3M Circular TT Book" panose="020B0604020101020102" pitchFamily="34" charset="0"/>
                        </a:rPr>
                        <a:t>ASTM D4280</a:t>
                      </a:r>
                      <a:r>
                        <a:rPr lang="en-US" sz="1400" baseline="0" dirty="0">
                          <a:latin typeface="3M Circular TT Book" panose="020B0604020101020102" pitchFamily="34" charset="0"/>
                          <a:cs typeface="3M Circular TT Book" panose="020B0604020101020102" pitchFamily="34" charset="0"/>
                        </a:rPr>
                        <a:t> / D4383</a:t>
                      </a:r>
                    </a:p>
                    <a:p>
                      <a:pPr algn="ctr"/>
                      <a:endParaRPr lang="en-US" sz="1400" baseline="0" dirty="0">
                        <a:latin typeface="3M Circular TT Book" panose="020B0604020101020102" pitchFamily="34" charset="0"/>
                        <a:cs typeface="3M Circular TT Book" panose="020B0604020101020102" pitchFamily="34" charset="0"/>
                      </a:endParaRPr>
                    </a:p>
                    <a:p>
                      <a:pPr algn="ctr"/>
                      <a:r>
                        <a:rPr lang="en-US" sz="1400" baseline="0" dirty="0">
                          <a:latin typeface="3M Circular TT Book" panose="020B0604020101020102" pitchFamily="34" charset="0"/>
                          <a:cs typeface="3M Circular TT Book" panose="020B0604020101020102" pitchFamily="34" charset="0"/>
                        </a:rPr>
                        <a:t>United States</a:t>
                      </a:r>
                      <a:endParaRPr lang="en-US" sz="1400" dirty="0">
                        <a:latin typeface="3M Circular TT Book" panose="020B0604020101020102" pitchFamily="34" charset="0"/>
                        <a:cs typeface="3M Circular TT Book" panose="020B0604020101020102" pitchFamily="34" charset="0"/>
                      </a:endParaRPr>
                    </a:p>
                  </a:txBody>
                  <a:tcPr anchor="ctr"/>
                </a:tc>
                <a:tc>
                  <a:txBody>
                    <a:bodyPr/>
                    <a:lstStyle/>
                    <a:p>
                      <a:pPr marL="166688" indent="-166688"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Size &amp; Construction</a:t>
                      </a:r>
                    </a:p>
                    <a:p>
                      <a:pPr marL="166688" indent="-166688"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Reflectivity,</a:t>
                      </a:r>
                      <a:r>
                        <a:rPr lang="en-US" sz="1400" baseline="0" dirty="0">
                          <a:latin typeface="3M Circular TT Light" panose="020B0404020101020102" pitchFamily="34" charset="0"/>
                          <a:cs typeface="3M Circular TT Light" panose="020B0404020101020102" pitchFamily="34" charset="0"/>
                        </a:rPr>
                        <a:t> Initial</a:t>
                      </a:r>
                    </a:p>
                    <a:p>
                      <a:pPr marL="166688" indent="-166688"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Reflectivity, post abrasion</a:t>
                      </a:r>
                    </a:p>
                    <a:p>
                      <a:pPr marL="166688" indent="-166688"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Flexural strength</a:t>
                      </a:r>
                      <a:endParaRPr lang="en-US" sz="1400" dirty="0">
                        <a:latin typeface="3M Circular TT Light" panose="020B0404020101020102" pitchFamily="34" charset="0"/>
                        <a:cs typeface="3M Circular TT Light" panose="020B0404020101020102" pitchFamily="34" charset="0"/>
                      </a:endParaRPr>
                    </a:p>
                  </a:txBody>
                  <a:tcPr anchor="ctr">
                    <a:lnR w="12700" cap="flat" cmpd="sng" algn="ctr">
                      <a:noFill/>
                      <a:prstDash val="solid"/>
                      <a:round/>
                      <a:headEnd type="none" w="med" len="med"/>
                      <a:tailEnd type="none" w="med" len="med"/>
                    </a:lnR>
                  </a:tcPr>
                </a:tc>
                <a:tc gridSpan="2">
                  <a:txBody>
                    <a:bodyPr/>
                    <a:lstStyle/>
                    <a:p>
                      <a:pPr marL="171450" indent="-171450"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Compressive strength</a:t>
                      </a:r>
                    </a:p>
                    <a:p>
                      <a:pPr marL="171450" indent="-171450"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Color</a:t>
                      </a:r>
                    </a:p>
                    <a:p>
                      <a:pPr marL="171450" indent="-171450"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Lens impact strength</a:t>
                      </a:r>
                    </a:p>
                    <a:p>
                      <a:pPr marL="171450" indent="-171450"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Temperature cycling</a:t>
                      </a:r>
                    </a:p>
                  </a:txBody>
                  <a:tcPr anchor="ctr">
                    <a:lnL w="12700" cap="flat" cmpd="sng" algn="ctr">
                      <a:noFill/>
                      <a:prstDash val="solid"/>
                      <a:round/>
                      <a:headEnd type="none" w="med" len="med"/>
                      <a:tailEnd type="none" w="med" len="med"/>
                    </a:lnL>
                  </a:tcPr>
                </a:tc>
                <a:tc hMerge="1">
                  <a:txBody>
                    <a:bodyPr/>
                    <a:lstStyle/>
                    <a:p>
                      <a:endParaRPr lang="en-US"/>
                    </a:p>
                  </a:txBody>
                  <a:tcPr/>
                </a:tc>
                <a:tc>
                  <a:txBody>
                    <a:bodyPr/>
                    <a:lstStyle/>
                    <a:p>
                      <a:pPr algn="ctr"/>
                      <a:r>
                        <a:rPr lang="en-US" sz="1400" dirty="0">
                          <a:latin typeface="3M Circular TT Light" panose="020B0404020101020102" pitchFamily="34" charset="0"/>
                          <a:cs typeface="3M Circular TT Light" panose="020B0404020101020102" pitchFamily="34" charset="0"/>
                        </a:rPr>
                        <a:t>None</a:t>
                      </a:r>
                    </a:p>
                  </a:txBody>
                  <a:tcPr anchor="ctr"/>
                </a:tc>
                <a:tc>
                  <a:txBody>
                    <a:bodyPr/>
                    <a:lstStyle/>
                    <a:p>
                      <a:pPr marL="0" indent="0" algn="l">
                        <a:buFont typeface="Wingdings" panose="05000000000000000000" pitchFamily="2" charset="2"/>
                        <a:buNone/>
                      </a:pPr>
                      <a:r>
                        <a:rPr lang="en-US" sz="1400" dirty="0">
                          <a:latin typeface="3M Circular TT Light" panose="020B0404020101020102" pitchFamily="34" charset="0"/>
                          <a:cs typeface="3M Circular TT Light" panose="020B0404020101020102" pitchFamily="34" charset="0"/>
                        </a:rPr>
                        <a:t>Most</a:t>
                      </a:r>
                      <a:r>
                        <a:rPr lang="en-US" sz="1400" baseline="0" dirty="0">
                          <a:latin typeface="3M Circular TT Light" panose="020B0404020101020102" pitchFamily="34" charset="0"/>
                          <a:cs typeface="3M Circular TT Light" panose="020B0404020101020102" pitchFamily="34" charset="0"/>
                        </a:rPr>
                        <a:t> competitors meet minimum performance levels in standard resulting in price pressure</a:t>
                      </a:r>
                    </a:p>
                  </a:txBody>
                  <a:tcPr anchor="ctr"/>
                </a:tc>
                <a:extLst>
                  <a:ext uri="{0D108BD9-81ED-4DB2-BD59-A6C34878D82A}">
                    <a16:rowId xmlns="" xmlns:a16="http://schemas.microsoft.com/office/drawing/2014/main" val="10001"/>
                  </a:ext>
                </a:extLst>
              </a:tr>
              <a:tr h="1267709">
                <a:tc>
                  <a:txBody>
                    <a:bodyPr/>
                    <a:lstStyle/>
                    <a:p>
                      <a:pPr algn="ctr"/>
                      <a:r>
                        <a:rPr lang="en-US" sz="1400" dirty="0"/>
                        <a:t>BS</a:t>
                      </a:r>
                      <a:r>
                        <a:rPr lang="en-US" sz="1400" baseline="0" dirty="0"/>
                        <a:t> EN1463-1 / EN1462-2</a:t>
                      </a:r>
                    </a:p>
                    <a:p>
                      <a:pPr algn="ctr"/>
                      <a:endParaRPr lang="en-US" sz="1400" baseline="0" dirty="0"/>
                    </a:p>
                    <a:p>
                      <a:pPr algn="ctr"/>
                      <a:r>
                        <a:rPr lang="en-US" sz="1400" baseline="0" dirty="0"/>
                        <a:t>Europe</a:t>
                      </a:r>
                      <a:endParaRPr lang="en-US" sz="1400" dirty="0"/>
                    </a:p>
                  </a:txBody>
                  <a:tcPr anchor="ctr"/>
                </a:tc>
                <a:tc gridSpan="3">
                  <a:txBody>
                    <a:bodyPr/>
                    <a:lstStyle/>
                    <a:p>
                      <a:pPr marL="166688" indent="-166688"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Type and Description</a:t>
                      </a:r>
                    </a:p>
                    <a:p>
                      <a:pPr marL="166688" indent="-166688"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Dimensions:</a:t>
                      </a:r>
                      <a:r>
                        <a:rPr lang="en-US" sz="1400" baseline="0" dirty="0">
                          <a:latin typeface="3M Circular TT Light" panose="020B0404020101020102" pitchFamily="34" charset="0"/>
                          <a:cs typeface="3M Circular TT Light" panose="020B0404020101020102" pitchFamily="34" charset="0"/>
                        </a:rPr>
                        <a:t> height and size</a:t>
                      </a:r>
                    </a:p>
                    <a:p>
                      <a:pPr marL="166688" indent="-166688"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Reflectivity, initial</a:t>
                      </a:r>
                    </a:p>
                    <a:p>
                      <a:pPr marL="166688" indent="-166688"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Color</a:t>
                      </a:r>
                      <a:endParaRPr lang="en-US" sz="1400" dirty="0">
                        <a:latin typeface="3M Circular TT Light" panose="020B0404020101020102" pitchFamily="34" charset="0"/>
                        <a:cs typeface="3M Circular TT Light" panose="020B0404020101020102" pitchFamily="34" charset="0"/>
                      </a:endParaRPr>
                    </a:p>
                  </a:txBody>
                  <a:tcPr anchor="ctr"/>
                </a:tc>
                <a:tc hMerge="1">
                  <a:txBody>
                    <a:bodyPr/>
                    <a:lstStyle/>
                    <a:p>
                      <a:endParaRPr lang="en-US"/>
                    </a:p>
                  </a:txBody>
                  <a:tcPr/>
                </a:tc>
                <a:tc hMerge="1">
                  <a:txBody>
                    <a:bodyPr/>
                    <a:lstStyle/>
                    <a:p>
                      <a:endParaRPr lang="en-US"/>
                    </a:p>
                  </a:txBody>
                  <a:tcPr/>
                </a:tc>
                <a:tc>
                  <a:txBody>
                    <a:bodyPr/>
                    <a:lstStyle/>
                    <a:p>
                      <a:pPr marL="171450" indent="-171450"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 of road studs remaining</a:t>
                      </a:r>
                      <a:r>
                        <a:rPr lang="en-US" sz="1400" baseline="0" dirty="0">
                          <a:latin typeface="3M Circular TT Light" panose="020B0404020101020102" pitchFamily="34" charset="0"/>
                          <a:cs typeface="3M Circular TT Light" panose="020B0404020101020102" pitchFamily="34" charset="0"/>
                        </a:rPr>
                        <a:t> after 12 months on the road</a:t>
                      </a:r>
                    </a:p>
                    <a:p>
                      <a:pPr marL="0" indent="0" algn="l">
                        <a:buFont typeface="Wingdings" panose="05000000000000000000" pitchFamily="2" charset="2"/>
                        <a:buNone/>
                      </a:pPr>
                      <a:endParaRPr lang="en-US" sz="1400" baseline="0" dirty="0">
                        <a:latin typeface="3M Circular TT Light" panose="020B0404020101020102" pitchFamily="34" charset="0"/>
                        <a:cs typeface="3M Circular TT Light" panose="020B0404020101020102" pitchFamily="34" charset="0"/>
                      </a:endParaRPr>
                    </a:p>
                    <a:p>
                      <a:pPr marL="171450" indent="-171450"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Reflectivity after 12 months on the road</a:t>
                      </a:r>
                      <a:endParaRPr lang="en-US" sz="1400" dirty="0">
                        <a:latin typeface="3M Circular TT Light" panose="020B0404020101020102" pitchFamily="34" charset="0"/>
                        <a:cs typeface="3M Circular TT Light" panose="020B0404020101020102" pitchFamily="34" charset="0"/>
                      </a:endParaRPr>
                    </a:p>
                  </a:txBody>
                  <a:tcPr anchor="ctr"/>
                </a:tc>
                <a:tc>
                  <a:txBody>
                    <a:bodyPr/>
                    <a:lstStyle/>
                    <a:p>
                      <a:pPr algn="l"/>
                      <a:r>
                        <a:rPr lang="en-US" sz="1400" dirty="0">
                          <a:latin typeface="3M Circular TT Light" panose="020B0404020101020102" pitchFamily="34" charset="0"/>
                          <a:cs typeface="3M Circular TT Light" panose="020B0404020101020102" pitchFamily="34" charset="0"/>
                        </a:rPr>
                        <a:t>Performance levels are</a:t>
                      </a:r>
                      <a:r>
                        <a:rPr lang="en-US" sz="1400" baseline="0" dirty="0">
                          <a:latin typeface="3M Circular TT Light" panose="020B0404020101020102" pitchFamily="34" charset="0"/>
                          <a:cs typeface="3M Circular TT Light" panose="020B0404020101020102" pitchFamily="34" charset="0"/>
                        </a:rPr>
                        <a:t> low but on road test demonstrates 3M’s durability value proposition</a:t>
                      </a:r>
                      <a:endParaRPr lang="en-US" sz="1400" dirty="0">
                        <a:latin typeface="3M Circular TT Light" panose="020B0404020101020102" pitchFamily="34" charset="0"/>
                        <a:cs typeface="3M Circular TT Light" panose="020B0404020101020102" pitchFamily="34" charset="0"/>
                      </a:endParaRPr>
                    </a:p>
                  </a:txBody>
                  <a:tcPr anchor="ctr"/>
                </a:tc>
                <a:extLst>
                  <a:ext uri="{0D108BD9-81ED-4DB2-BD59-A6C34878D82A}">
                    <a16:rowId xmlns="" xmlns:a16="http://schemas.microsoft.com/office/drawing/2014/main" val="10002"/>
                  </a:ext>
                </a:extLst>
              </a:tr>
              <a:tr h="1091155">
                <a:tc>
                  <a:txBody>
                    <a:bodyPr/>
                    <a:lstStyle/>
                    <a:p>
                      <a:pPr algn="ctr"/>
                      <a:r>
                        <a:rPr lang="en-US" sz="1400" dirty="0"/>
                        <a:t>ABNT NBR 1436-13</a:t>
                      </a:r>
                    </a:p>
                    <a:p>
                      <a:pPr algn="ctr"/>
                      <a:endParaRPr lang="en-US" sz="1400" dirty="0"/>
                    </a:p>
                    <a:p>
                      <a:pPr algn="ctr"/>
                      <a:r>
                        <a:rPr lang="en-US" sz="1400" dirty="0"/>
                        <a:t>Brazil</a:t>
                      </a:r>
                    </a:p>
                  </a:txBody>
                  <a:tcPr anchor="ctr"/>
                </a:tc>
                <a:tc gridSpan="2">
                  <a:txBody>
                    <a:bodyPr/>
                    <a:lstStyle/>
                    <a:p>
                      <a:pPr marL="171450" indent="-171450"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Reflectivity,</a:t>
                      </a:r>
                      <a:r>
                        <a:rPr lang="en-US" sz="1400" baseline="0" dirty="0">
                          <a:latin typeface="3M Circular TT Light" panose="020B0404020101020102" pitchFamily="34" charset="0"/>
                          <a:cs typeface="3M Circular TT Light" panose="020B0404020101020102" pitchFamily="34" charset="0"/>
                        </a:rPr>
                        <a:t> Initial</a:t>
                      </a:r>
                    </a:p>
                    <a:p>
                      <a:pPr marL="171450" indent="-171450"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Reflective element type</a:t>
                      </a:r>
                    </a:p>
                    <a:p>
                      <a:pPr marL="171450" indent="-171450"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Body Type</a:t>
                      </a:r>
                    </a:p>
                    <a:p>
                      <a:pPr marL="171450" indent="-171450"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Construction Type</a:t>
                      </a:r>
                    </a:p>
                  </a:txBody>
                  <a:tcPr anchor="ctr">
                    <a:lnR w="12700" cap="flat" cmpd="sng" algn="ctr">
                      <a:noFill/>
                      <a:prstDash val="solid"/>
                      <a:round/>
                      <a:headEnd type="none" w="med" len="med"/>
                      <a:tailEnd type="none" w="med" len="med"/>
                    </a:lnR>
                  </a:tcPr>
                </a:tc>
                <a:tc hMerge="1">
                  <a:txBody>
                    <a:bodyPr/>
                    <a:lstStyle/>
                    <a:p>
                      <a:endParaRPr lang="en-US"/>
                    </a:p>
                  </a:txBody>
                  <a:tcPr/>
                </a:tc>
                <a:tc>
                  <a:txBody>
                    <a:bodyPr/>
                    <a:lstStyle/>
                    <a:p>
                      <a:pPr marL="171450" indent="-171450"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Fixation: Spike or no Spike</a:t>
                      </a:r>
                    </a:p>
                    <a:p>
                      <a:pPr marL="171450" indent="-171450"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Color</a:t>
                      </a:r>
                    </a:p>
                    <a:p>
                      <a:pPr marL="171450" indent="-171450" algn="l">
                        <a:buFont typeface="Wingdings" panose="05000000000000000000" pitchFamily="2" charset="2"/>
                        <a:buChar char="§"/>
                      </a:pPr>
                      <a:r>
                        <a:rPr lang="en-US" sz="1400" baseline="0" dirty="0">
                          <a:latin typeface="3M Circular TT Light" panose="020B0404020101020102" pitchFamily="34" charset="0"/>
                          <a:cs typeface="3M Circular TT Light" panose="020B0404020101020102" pitchFamily="34" charset="0"/>
                        </a:rPr>
                        <a:t>Impact Resistance</a:t>
                      </a:r>
                      <a:endParaRPr lang="en-US" sz="1400" dirty="0">
                        <a:latin typeface="3M Circular TT Light" panose="020B0404020101020102" pitchFamily="34" charset="0"/>
                        <a:cs typeface="3M Circular TT Light" panose="020B0404020101020102" pitchFamily="34" charset="0"/>
                      </a:endParaRPr>
                    </a:p>
                  </a:txBody>
                  <a:tcPr anchor="ctr">
                    <a:lnL w="12700" cap="flat" cmpd="sng" algn="ctr">
                      <a:noFill/>
                      <a:prstDash val="solid"/>
                      <a:round/>
                      <a:headEnd type="none" w="med" len="med"/>
                      <a:tailEnd type="none" w="med" len="med"/>
                    </a:lnL>
                  </a:tcPr>
                </a:tc>
                <a:tc>
                  <a:txBody>
                    <a:bodyPr/>
                    <a:lstStyle/>
                    <a:p>
                      <a:pPr marL="166688" indent="-166688" algn="l">
                        <a:buFont typeface="Wingdings" panose="05000000000000000000" pitchFamily="2" charset="2"/>
                        <a:buChar char="§"/>
                      </a:pPr>
                      <a:r>
                        <a:rPr lang="en-US" sz="1400" dirty="0">
                          <a:latin typeface="3M Circular TT Light" panose="020B0404020101020102" pitchFamily="34" charset="0"/>
                          <a:cs typeface="3M Circular TT Light" panose="020B0404020101020102" pitchFamily="34" charset="0"/>
                        </a:rPr>
                        <a:t>Reflectivity after #</a:t>
                      </a:r>
                      <a:r>
                        <a:rPr lang="en-US" sz="1400" baseline="0" dirty="0">
                          <a:latin typeface="3M Circular TT Light" panose="020B0404020101020102" pitchFamily="34" charset="0"/>
                          <a:cs typeface="3M Circular TT Light" panose="020B0404020101020102" pitchFamily="34" charset="0"/>
                        </a:rPr>
                        <a:t> of months depending on type of RPM and AADT</a:t>
                      </a:r>
                      <a:endParaRPr lang="en-US" sz="1400" dirty="0">
                        <a:latin typeface="3M Circular TT Light" panose="020B0404020101020102" pitchFamily="34" charset="0"/>
                        <a:cs typeface="3M Circular TT Light" panose="020B0404020101020102" pitchFamily="34" charset="0"/>
                      </a:endParaRPr>
                    </a:p>
                  </a:txBody>
                  <a:tcPr anchor="ctr"/>
                </a:tc>
                <a:tc>
                  <a:txBody>
                    <a:bodyPr/>
                    <a:lstStyle/>
                    <a:p>
                      <a:pPr marL="0" indent="0" algn="l">
                        <a:buFont typeface="Wingdings" panose="05000000000000000000" pitchFamily="2" charset="2"/>
                        <a:buNone/>
                      </a:pPr>
                      <a:r>
                        <a:rPr lang="en-US" sz="1400" dirty="0">
                          <a:latin typeface="3M Circular TT Light" panose="020B0404020101020102" pitchFamily="34" charset="0"/>
                          <a:cs typeface="3M Circular TT Light" panose="020B0404020101020102" pitchFamily="34" charset="0"/>
                        </a:rPr>
                        <a:t>On</a:t>
                      </a:r>
                      <a:r>
                        <a:rPr lang="en-US" sz="1400" baseline="0" dirty="0">
                          <a:latin typeface="3M Circular TT Light" panose="020B0404020101020102" pitchFamily="34" charset="0"/>
                          <a:cs typeface="3M Circular TT Light" panose="020B0404020101020102" pitchFamily="34" charset="0"/>
                        </a:rPr>
                        <a:t> road reflectivity test helps 3M demonstrate value prop</a:t>
                      </a:r>
                      <a:endParaRPr lang="en-US" sz="1400" dirty="0">
                        <a:latin typeface="3M Circular TT Light" panose="020B0404020101020102" pitchFamily="34" charset="0"/>
                        <a:cs typeface="3M Circular TT Light" panose="020B0404020101020102" pitchFamily="34" charset="0"/>
                      </a:endParaRPr>
                    </a:p>
                  </a:txBody>
                  <a:tcPr anchor="ctr"/>
                </a:tc>
                <a:extLst>
                  <a:ext uri="{0D108BD9-81ED-4DB2-BD59-A6C34878D82A}">
                    <a16:rowId xmlns="" xmlns:a16="http://schemas.microsoft.com/office/drawing/2014/main" val="10003"/>
                  </a:ext>
                </a:extLst>
              </a:tr>
            </a:tbl>
          </a:graphicData>
        </a:graphic>
      </p:graphicFrame>
      <p:sp>
        <p:nvSpPr>
          <p:cNvPr id="11" name="TextBox 10"/>
          <p:cNvSpPr txBox="1"/>
          <p:nvPr/>
        </p:nvSpPr>
        <p:spPr>
          <a:xfrm>
            <a:off x="379412" y="5853587"/>
            <a:ext cx="1862626" cy="307777"/>
          </a:xfrm>
          <a:prstGeom prst="rect">
            <a:avLst/>
          </a:prstGeom>
          <a:noFill/>
        </p:spPr>
        <p:txBody>
          <a:bodyPr wrap="square" lIns="0" tIns="0" rIns="0" bIns="0" rtlCol="0">
            <a:spAutoFit/>
          </a:bodyPr>
          <a:lstStyle/>
          <a:p>
            <a:pPr algn="ctr"/>
            <a:r>
              <a:rPr lang="en-US" sz="2000" dirty="0">
                <a:solidFill>
                  <a:prstClr val="black"/>
                </a:solidFill>
              </a:rPr>
              <a:t>Bottom Line:</a:t>
            </a:r>
          </a:p>
        </p:txBody>
      </p:sp>
      <p:sp>
        <p:nvSpPr>
          <p:cNvPr id="12" name="TextBox 11"/>
          <p:cNvSpPr txBox="1"/>
          <p:nvPr/>
        </p:nvSpPr>
        <p:spPr>
          <a:xfrm>
            <a:off x="2139705" y="5853587"/>
            <a:ext cx="9776005" cy="307777"/>
          </a:xfrm>
          <a:prstGeom prst="rect">
            <a:avLst/>
          </a:prstGeom>
          <a:noFill/>
        </p:spPr>
        <p:txBody>
          <a:bodyPr wrap="square" lIns="0" tIns="0" rIns="0" bIns="0" rtlCol="0">
            <a:spAutoFit/>
          </a:bodyPr>
          <a:lstStyle/>
          <a:p>
            <a:r>
              <a:rPr lang="en-US" sz="2000" dirty="0">
                <a:solidFill>
                  <a:prstClr val="black"/>
                </a:solidFill>
                <a:latin typeface="3M Circular TT Light" panose="020B0404020101020102" pitchFamily="34" charset="0"/>
                <a:cs typeface="3M Circular TT Light" panose="020B0404020101020102" pitchFamily="34" charset="0"/>
              </a:rPr>
              <a:t>Retained performance levels help</a:t>
            </a:r>
            <a:r>
              <a:rPr lang="en-US" sz="2000" strike="sngStrike" dirty="0">
                <a:solidFill>
                  <a:prstClr val="black"/>
                </a:solidFill>
                <a:latin typeface="3M Circular TT Light" panose="020B0404020101020102" pitchFamily="34" charset="0"/>
                <a:cs typeface="3M Circular TT Light" panose="020B0404020101020102" pitchFamily="34" charset="0"/>
              </a:rPr>
              <a:t>s</a:t>
            </a:r>
            <a:r>
              <a:rPr lang="en-US" sz="2000" dirty="0">
                <a:solidFill>
                  <a:prstClr val="black"/>
                </a:solidFill>
                <a:latin typeface="3M Circular TT Light" panose="020B0404020101020102" pitchFamily="34" charset="0"/>
                <a:cs typeface="3M Circular TT Light" panose="020B0404020101020102" pitchFamily="34" charset="0"/>
              </a:rPr>
              <a:t> ensure better performing products on the road</a:t>
            </a:r>
          </a:p>
        </p:txBody>
      </p:sp>
      <p:sp>
        <p:nvSpPr>
          <p:cNvPr id="13" name="Rectangle 12"/>
          <p:cNvSpPr/>
          <p:nvPr/>
        </p:nvSpPr>
        <p:spPr>
          <a:xfrm>
            <a:off x="379412" y="5689247"/>
            <a:ext cx="11589136" cy="6299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TextBox 13"/>
          <p:cNvSpPr txBox="1"/>
          <p:nvPr/>
        </p:nvSpPr>
        <p:spPr>
          <a:xfrm>
            <a:off x="379412" y="6365959"/>
            <a:ext cx="7192853" cy="153888"/>
          </a:xfrm>
          <a:prstGeom prst="rect">
            <a:avLst/>
          </a:prstGeom>
          <a:noFill/>
        </p:spPr>
        <p:txBody>
          <a:bodyPr wrap="square" lIns="0" tIns="0" rIns="0" bIns="0" rtlCol="0">
            <a:spAutoFit/>
          </a:bodyPr>
          <a:lstStyle/>
          <a:p>
            <a:r>
              <a:rPr lang="en-US" sz="1000" dirty="0">
                <a:solidFill>
                  <a:prstClr val="black"/>
                </a:solidFill>
              </a:rPr>
              <a:t>Source: ASTM D4280, ASTM D4383, BS EN 1463-1, BS EN 1463-2, ABNT NBR 14636-13</a:t>
            </a:r>
          </a:p>
        </p:txBody>
      </p:sp>
    </p:spTree>
    <p:extLst>
      <p:ext uri="{BB962C8B-B14F-4D97-AF65-F5344CB8AC3E}">
        <p14:creationId xmlns:p14="http://schemas.microsoft.com/office/powerpoint/2010/main" val="30990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8FD51-73A3-4F05-B770-3F8E186660BC}"/>
              </a:ext>
            </a:extLst>
          </p:cNvPr>
          <p:cNvSpPr>
            <a:spLocks noGrp="1"/>
          </p:cNvSpPr>
          <p:nvPr>
            <p:ph type="title"/>
          </p:nvPr>
        </p:nvSpPr>
        <p:spPr/>
        <p:txBody>
          <a:bodyPr/>
          <a:lstStyle/>
          <a:p>
            <a:r>
              <a:rPr lang="en-US" dirty="0"/>
              <a:t>Being 3M</a:t>
            </a:r>
            <a:endParaRPr lang="en-US" sz="4000" dirty="0"/>
          </a:p>
        </p:txBody>
      </p:sp>
      <p:sp>
        <p:nvSpPr>
          <p:cNvPr id="3" name="Content Placeholder 2">
            <a:extLst>
              <a:ext uri="{FF2B5EF4-FFF2-40B4-BE49-F238E27FC236}">
                <a16:creationId xmlns="" xmlns:a16="http://schemas.microsoft.com/office/drawing/2014/main" id="{5F9A88E6-BA0F-4882-BACC-904B4731C32E}"/>
              </a:ext>
            </a:extLst>
          </p:cNvPr>
          <p:cNvSpPr>
            <a:spLocks noGrp="1"/>
          </p:cNvSpPr>
          <p:nvPr>
            <p:ph sz="quarter" idx="15"/>
          </p:nvPr>
        </p:nvSpPr>
        <p:spPr/>
        <p:txBody>
          <a:bodyPr/>
          <a:lstStyle/>
          <a:p>
            <a:pPr marL="342900" indent="-342900">
              <a:buFont typeface="Arial" panose="020B0604020202020204" pitchFamily="34" charset="0"/>
              <a:buChar char="•"/>
            </a:pPr>
            <a:r>
              <a:rPr lang="en-US" sz="1800" dirty="0"/>
              <a:t>Marketing laws regarding differ from country to country. </a:t>
            </a:r>
          </a:p>
          <a:p>
            <a:pPr marL="700088" lvl="2" indent="-342900"/>
            <a:r>
              <a:rPr lang="en-US" sz="1800" dirty="0">
                <a:latin typeface="3M Circular TT Light" panose="020B0404020101020102" pitchFamily="34" charset="0"/>
                <a:cs typeface="3M Circular TT Light" panose="020B0404020101020102" pitchFamily="34" charset="0"/>
              </a:rPr>
              <a:t>Before localizing and translating content, please review campaign assets with your subsidiary’s legal team to confirm that the content meets with your country’s legal requirements. If it does not, adjust accordingly and with agreement from your legal team. </a:t>
            </a:r>
          </a:p>
          <a:p>
            <a:pPr marL="342900" indent="-342900">
              <a:buFont typeface="Arial" panose="020B0604020202020204" pitchFamily="34" charset="0"/>
              <a:buChar char="•"/>
            </a:pPr>
            <a:r>
              <a:rPr lang="en-US" sz="1800" dirty="0"/>
              <a:t>Reminders</a:t>
            </a:r>
          </a:p>
          <a:p>
            <a:pPr marL="700088" lvl="2" indent="-342900"/>
            <a:r>
              <a:rPr lang="en-US" sz="1800" dirty="0"/>
              <a:t>Email</a:t>
            </a:r>
          </a:p>
          <a:p>
            <a:pPr marL="1057275" lvl="4" indent="-342900"/>
            <a:r>
              <a:rPr lang="en-US" sz="1800" dirty="0">
                <a:latin typeface="3M Circular TT Light" panose="020B0404020101020102" pitchFamily="34" charset="0"/>
                <a:cs typeface="3M Circular TT Light" panose="020B0404020101020102" pitchFamily="34" charset="0"/>
              </a:rPr>
              <a:t>Check your country’s email legal requirements. If you are unaware of your country’s requirements, check in with your DRC. They likely have a marketing automation specialist who is familiar with the specific requirements of each country within their region. </a:t>
            </a:r>
          </a:p>
          <a:p>
            <a:pPr marL="700088" lvl="2" indent="-342900"/>
            <a:r>
              <a:rPr lang="en-US" sz="1800" dirty="0"/>
              <a:t>Content</a:t>
            </a:r>
          </a:p>
          <a:p>
            <a:pPr marL="1057275" lvl="4" indent="-342900"/>
            <a:r>
              <a:rPr lang="en-US" sz="1800" dirty="0">
                <a:latin typeface="3M Circular TT Light" panose="020B0404020101020102" pitchFamily="34" charset="0"/>
                <a:cs typeface="3M Circular TT Light" panose="020B0404020101020102" pitchFamily="34" charset="0"/>
              </a:rPr>
              <a:t>Use “top competitor” rather than name a competitor</a:t>
            </a:r>
          </a:p>
          <a:p>
            <a:pPr marL="1057275" lvl="4" indent="-342900"/>
            <a:r>
              <a:rPr lang="en-US" sz="1800" dirty="0">
                <a:latin typeface="3M Circular TT Light" panose="020B0404020101020102" pitchFamily="34" charset="0"/>
                <a:cs typeface="3M Circular TT Light" panose="020B0404020101020102" pitchFamily="34" charset="0"/>
              </a:rPr>
              <a:t>Do not make claims about products unless documented substantiation is available</a:t>
            </a:r>
          </a:p>
          <a:p>
            <a:pPr marL="1057275" lvl="4" indent="-342900"/>
            <a:endParaRPr lang="en-US" sz="1800" dirty="0"/>
          </a:p>
          <a:p>
            <a:pPr marL="700088" lvl="2" indent="-342900"/>
            <a:endParaRPr lang="en-US" sz="1800" dirty="0"/>
          </a:p>
        </p:txBody>
      </p:sp>
    </p:spTree>
    <p:extLst>
      <p:ext uri="{BB962C8B-B14F-4D97-AF65-F5344CB8AC3E}">
        <p14:creationId xmlns:p14="http://schemas.microsoft.com/office/powerpoint/2010/main" val="266128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16" name="Table 15">
            <a:extLst>
              <a:ext uri="{FF2B5EF4-FFF2-40B4-BE49-F238E27FC236}">
                <a16:creationId xmlns="" xmlns:a16="http://schemas.microsoft.com/office/drawing/2014/main" id="{35EED2AD-A9C5-4A8C-8E20-35AC45F9861F}"/>
              </a:ext>
            </a:extLst>
          </p:cNvPr>
          <p:cNvGraphicFramePr>
            <a:graphicFrameLocks noGrp="1"/>
          </p:cNvGraphicFramePr>
          <p:nvPr>
            <p:extLst/>
          </p:nvPr>
        </p:nvGraphicFramePr>
        <p:xfrm>
          <a:off x="6283104" y="1292916"/>
          <a:ext cx="5521545" cy="2100528"/>
        </p:xfrm>
        <a:graphic>
          <a:graphicData uri="http://schemas.openxmlformats.org/drawingml/2006/table">
            <a:tbl>
              <a:tblPr firstRow="1" bandRow="1"/>
              <a:tblGrid>
                <a:gridCol w="5521545">
                  <a:extLst>
                    <a:ext uri="{9D8B030D-6E8A-4147-A177-3AD203B41FA5}">
                      <a16:colId xmlns="" xmlns:a16="http://schemas.microsoft.com/office/drawing/2014/main" val="4185218207"/>
                    </a:ext>
                  </a:extLst>
                </a:gridCol>
              </a:tblGrid>
              <a:tr h="297902">
                <a:tc>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r>
                        <a:rPr lang="en-US" sz="1600" b="1" kern="1200" dirty="0">
                          <a:solidFill>
                            <a:schemeClr val="tx1"/>
                          </a:solidFill>
                          <a:latin typeface="+mj-lt"/>
                          <a:ea typeface="+mn-ea"/>
                          <a:cs typeface="3M Circular TT Book" panose="020B0604020101020102" pitchFamily="34" charset="0"/>
                        </a:rPr>
                        <a:t>Road visibility before/after 3M</a:t>
                      </a:r>
                      <a:r>
                        <a:rPr lang="en-US" sz="1600" b="1" kern="1200" dirty="0">
                          <a:solidFill>
                            <a:schemeClr val="tx1"/>
                          </a:solidFill>
                          <a:latin typeface="3M Circular TT Bold" panose="020B0804020101010102" pitchFamily="34" charset="0"/>
                          <a:ea typeface="+mn-ea"/>
                          <a:cs typeface="3M Circular TT Bold" panose="020B0804020101010102" pitchFamily="34" charset="0"/>
                        </a:rPr>
                        <a:t>™ </a:t>
                      </a:r>
                      <a:r>
                        <a:rPr lang="en-US" sz="1600" b="1" kern="1200" dirty="0">
                          <a:solidFill>
                            <a:schemeClr val="tx1"/>
                          </a:solidFill>
                          <a:latin typeface="+mj-lt"/>
                          <a:ea typeface="+mn-ea"/>
                          <a:cs typeface="3M Circular TT Book" panose="020B0604020101020102" pitchFamily="34" charset="0"/>
                        </a:rPr>
                        <a:t>RPM</a:t>
                      </a:r>
                      <a:r>
                        <a:rPr lang="en-US" sz="1600" b="1" kern="1200" baseline="0" dirty="0">
                          <a:solidFill>
                            <a:schemeClr val="tx1"/>
                          </a:solidFill>
                          <a:latin typeface="+mj-lt"/>
                          <a:ea typeface="+mn-ea"/>
                          <a:cs typeface="3M Circular TT Book" panose="020B0604020101020102" pitchFamily="34" charset="0"/>
                        </a:rPr>
                        <a:t> 290s</a:t>
                      </a:r>
                      <a:r>
                        <a:rPr lang="en-US" sz="1600" b="1" kern="1200" dirty="0">
                          <a:solidFill>
                            <a:schemeClr val="tx1"/>
                          </a:solidFill>
                          <a:latin typeface="+mj-lt"/>
                          <a:ea typeface="+mn-ea"/>
                          <a:cs typeface="3M Circular TT Book" panose="020B0604020101020102" pitchFamily="34" charset="0"/>
                        </a:rPr>
                        <a:t> are installed</a:t>
                      </a:r>
                      <a:endParaRPr lang="en-US" sz="1600" b="1" dirty="0">
                        <a:latin typeface="+mj-lt"/>
                        <a:cs typeface="3M Circular TT Book" panose="020B0604020101020102" pitchFamily="34" charset="0"/>
                      </a:endParaRPr>
                    </a:p>
                  </a:txBody>
                  <a:tcPr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36909303"/>
                  </a:ext>
                </a:extLst>
              </a:tr>
              <a:tr h="1765248">
                <a:tc>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0" indent="0">
                        <a:buFont typeface="Wingdings" panose="05000000000000000000" pitchFamily="2" charset="2"/>
                        <a:buNone/>
                      </a:pPr>
                      <a:endParaRPr lang="en-US" sz="1400" b="0" baseline="0" dirty="0">
                        <a:latin typeface="3M Circular TT Light" panose="020B0404020101020102" pitchFamily="34" charset="0"/>
                        <a:cs typeface="3M Circular TT Light" panose="020B0404020101020102"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98563001"/>
                  </a:ext>
                </a:extLst>
              </a:tr>
            </a:tbl>
          </a:graphicData>
        </a:graphic>
      </p:graphicFrame>
      <p:sp>
        <p:nvSpPr>
          <p:cNvPr id="5" name="Title 1"/>
          <p:cNvSpPr txBox="1">
            <a:spLocks/>
          </p:cNvSpPr>
          <p:nvPr/>
        </p:nvSpPr>
        <p:spPr>
          <a:xfrm>
            <a:off x="379412" y="379414"/>
            <a:ext cx="11425237" cy="45720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defRPr/>
            </a:pPr>
            <a:r>
              <a:rPr lang="en-US" dirty="0">
                <a:solidFill>
                  <a:sysClr val="windowText" lastClr="000000"/>
                </a:solidFill>
              </a:rPr>
              <a:t>Raised Pavement Marker Basics</a:t>
            </a:r>
          </a:p>
        </p:txBody>
      </p:sp>
      <p:sp>
        <p:nvSpPr>
          <p:cNvPr id="6" name="Text Placeholder 3"/>
          <p:cNvSpPr txBox="1">
            <a:spLocks/>
          </p:cNvSpPr>
          <p:nvPr/>
        </p:nvSpPr>
        <p:spPr>
          <a:xfrm>
            <a:off x="380999" y="841248"/>
            <a:ext cx="11669973" cy="365760"/>
          </a:xfrm>
          <a:prstGeom prst="rect">
            <a:avLst/>
          </a:prstGeom>
        </p:spPr>
        <p:txBody>
          <a:bodyPr vert="horz" wrap="square" lIns="0" tIns="0" rIns="180000" bIns="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400" kern="120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sz="2000" dirty="0">
                <a:solidFill>
                  <a:srgbClr val="FFFFFF">
                    <a:lumMod val="50000"/>
                  </a:srgbClr>
                </a:solidFill>
              </a:rPr>
              <a:t>RPMs are used to supplement traditional pavement markings at night and in rainy conditions</a:t>
            </a:r>
          </a:p>
        </p:txBody>
      </p:sp>
      <p:graphicFrame>
        <p:nvGraphicFramePr>
          <p:cNvPr id="7" name="Table 6">
            <a:extLst>
              <a:ext uri="{FF2B5EF4-FFF2-40B4-BE49-F238E27FC236}">
                <a16:creationId xmlns="" xmlns:a16="http://schemas.microsoft.com/office/drawing/2014/main" id="{35EED2AD-A9C5-4A8C-8E20-35AC45F9861F}"/>
              </a:ext>
            </a:extLst>
          </p:cNvPr>
          <p:cNvGraphicFramePr>
            <a:graphicFrameLocks noGrp="1"/>
          </p:cNvGraphicFramePr>
          <p:nvPr>
            <p:extLst>
              <p:ext uri="{D42A27DB-BD31-4B8C-83A1-F6EECF244321}">
                <p14:modId xmlns:p14="http://schemas.microsoft.com/office/powerpoint/2010/main" val="574000033"/>
              </p:ext>
            </p:extLst>
          </p:nvPr>
        </p:nvGraphicFramePr>
        <p:xfrm>
          <a:off x="379412" y="1292916"/>
          <a:ext cx="5124994" cy="4475087"/>
        </p:xfrm>
        <a:graphic>
          <a:graphicData uri="http://schemas.openxmlformats.org/drawingml/2006/table">
            <a:tbl>
              <a:tblPr firstRow="1" bandRow="1"/>
              <a:tblGrid>
                <a:gridCol w="2562497">
                  <a:extLst>
                    <a:ext uri="{9D8B030D-6E8A-4147-A177-3AD203B41FA5}">
                      <a16:colId xmlns="" xmlns:a16="http://schemas.microsoft.com/office/drawing/2014/main" val="4185218207"/>
                    </a:ext>
                  </a:extLst>
                </a:gridCol>
                <a:gridCol w="2562497">
                  <a:extLst>
                    <a:ext uri="{9D8B030D-6E8A-4147-A177-3AD203B41FA5}">
                      <a16:colId xmlns="" xmlns:a16="http://schemas.microsoft.com/office/drawing/2014/main" val="20001"/>
                    </a:ext>
                  </a:extLst>
                </a:gridCol>
              </a:tblGrid>
              <a:tr h="297902">
                <a:tc gridSpan="2">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r>
                        <a:rPr lang="en-US" sz="1600" b="1" kern="1200" dirty="0">
                          <a:solidFill>
                            <a:schemeClr val="tx1"/>
                          </a:solidFill>
                          <a:latin typeface="+mj-lt"/>
                          <a:ea typeface="+mn-ea"/>
                          <a:cs typeface="3M Circular TT Book" panose="020B0604020101020102" pitchFamily="34" charset="0"/>
                        </a:rPr>
                        <a:t>Benefits of Raised Pavement Markers*</a:t>
                      </a:r>
                      <a:endParaRPr lang="en-US" sz="1600" b="1" dirty="0">
                        <a:solidFill>
                          <a:schemeClr val="tx1"/>
                        </a:solidFill>
                        <a:latin typeface="+mj-lt"/>
                        <a:cs typeface="3M Circular TT Book" panose="020B0604020101020102" pitchFamily="34" charset="0"/>
                      </a:endParaRPr>
                    </a:p>
                  </a:txBody>
                  <a:tcPr anchor="b">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3336909303"/>
                  </a:ext>
                </a:extLst>
              </a:tr>
              <a:tr h="441312">
                <a:tc gridSpan="2">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169863" indent="-169863">
                        <a:buFont typeface="Wingdings" panose="05000000000000000000" pitchFamily="2" charset="2"/>
                        <a:buChar char="§"/>
                      </a:pPr>
                      <a:r>
                        <a:rPr lang="en-US" sz="1400" b="0" baseline="0" dirty="0">
                          <a:latin typeface="3M Circular TT Light" panose="020B0404020101020102" pitchFamily="34" charset="0"/>
                          <a:cs typeface="3M Circular TT Light" panose="020B0404020101020102" pitchFamily="34" charset="0"/>
                        </a:rPr>
                        <a:t>Improves roadway visibility </a:t>
                      </a:r>
                      <a:r>
                        <a:rPr lang="en-US" sz="1400" b="0" baseline="0" dirty="0" smtClean="0">
                          <a:solidFill>
                            <a:schemeClr val="tx1"/>
                          </a:solidFill>
                          <a:latin typeface="3M Circular TT Light" panose="020B0404020101020102" pitchFamily="34" charset="0"/>
                          <a:cs typeface="3M Circular TT Light" panose="020B0404020101020102" pitchFamily="34" charset="0"/>
                        </a:rPr>
                        <a:t>in </a:t>
                      </a:r>
                      <a:r>
                        <a:rPr lang="en-US" sz="1400" b="0" baseline="0" dirty="0">
                          <a:solidFill>
                            <a:schemeClr val="tx1"/>
                          </a:solidFill>
                          <a:latin typeface="3M Circular TT Light" panose="020B0404020101020102" pitchFamily="34" charset="0"/>
                          <a:cs typeface="3M Circular TT Light" panose="020B0404020101020102" pitchFamily="34" charset="0"/>
                        </a:rPr>
                        <a:t>varying </a:t>
                      </a:r>
                      <a:r>
                        <a:rPr lang="en-US" sz="1400" b="0" baseline="0" dirty="0">
                          <a:latin typeface="3M Circular TT Light" panose="020B0404020101020102" pitchFamily="34" charset="0"/>
                          <a:cs typeface="3M Circular TT Light" panose="020B0404020101020102" pitchFamily="34" charset="0"/>
                        </a:rPr>
                        <a:t>weather conditions</a:t>
                      </a:r>
                    </a:p>
                  </a:txBody>
                  <a:tcPr anchor="ctr">
                    <a:lnL>
                      <a:noFill/>
                    </a:lnL>
                    <a:lnR>
                      <a:noFill/>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398563001"/>
                  </a:ext>
                </a:extLst>
              </a:tr>
              <a:tr h="441312">
                <a:tc gridSpan="2">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169863" indent="-169863">
                        <a:buFont typeface="Wingdings" panose="05000000000000000000" pitchFamily="2" charset="2"/>
                        <a:buChar char="§"/>
                      </a:pPr>
                      <a:r>
                        <a:rPr lang="en-US" sz="1400" b="0" baseline="0" dirty="0">
                          <a:latin typeface="3M Circular TT Light" panose="020B0404020101020102" pitchFamily="34" charset="0"/>
                          <a:cs typeface="3M Circular TT Light" panose="020B0404020101020102" pitchFamily="34" charset="0"/>
                        </a:rPr>
                        <a:t>Decreases in nighttime </a:t>
                      </a:r>
                      <a:r>
                        <a:rPr lang="en-US" sz="1400" b="0" baseline="0" dirty="0" smtClean="0">
                          <a:latin typeface="3M Circular TT Light" panose="020B0404020101020102" pitchFamily="34" charset="0"/>
                          <a:cs typeface="3M Circular TT Light" panose="020B0404020101020102" pitchFamily="34" charset="0"/>
                        </a:rPr>
                        <a:t>crashes</a:t>
                      </a:r>
                      <a:endParaRPr lang="en-US" sz="1400" b="0" baseline="0" dirty="0">
                        <a:latin typeface="3M Circular TT Light" panose="020B0404020101020102" pitchFamily="34" charset="0"/>
                        <a:cs typeface="3M Circular TT Light" panose="020B0404020101020102"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2"/>
                  </a:ext>
                </a:extLst>
              </a:tr>
              <a:tr h="441312">
                <a:tc gridSpan="2">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169863" indent="-169863">
                        <a:buFont typeface="Wingdings" panose="05000000000000000000" pitchFamily="2" charset="2"/>
                        <a:buChar char="§"/>
                      </a:pPr>
                      <a:r>
                        <a:rPr lang="en-US" sz="1400" b="0" baseline="0" dirty="0">
                          <a:latin typeface="3M Circular TT Light" panose="020B0404020101020102" pitchFamily="34" charset="0"/>
                          <a:cs typeface="3M Circular TT Light" panose="020B0404020101020102" pitchFamily="34" charset="0"/>
                        </a:rPr>
                        <a:t>Decreases in day </a:t>
                      </a:r>
                      <a:r>
                        <a:rPr lang="en-US" sz="1400" b="0" u="sng" baseline="0" dirty="0">
                          <a:latin typeface="3M Circular TT Light" panose="020B0404020101020102" pitchFamily="34" charset="0"/>
                          <a:cs typeface="3M Circular TT Light" panose="020B0404020101020102" pitchFamily="34" charset="0"/>
                        </a:rPr>
                        <a:t>and</a:t>
                      </a:r>
                      <a:r>
                        <a:rPr lang="en-US" sz="1400" b="0" u="none" baseline="0" dirty="0">
                          <a:latin typeface="3M Circular TT Light" panose="020B0404020101020102" pitchFamily="34" charset="0"/>
                          <a:cs typeface="3M Circular TT Light" panose="020B0404020101020102" pitchFamily="34" charset="0"/>
                        </a:rPr>
                        <a:t> nighttime wet weather </a:t>
                      </a:r>
                      <a:r>
                        <a:rPr lang="en-US" sz="1400" b="0" u="none" baseline="0" dirty="0" smtClean="0">
                          <a:latin typeface="3M Circular TT Light" panose="020B0404020101020102" pitchFamily="34" charset="0"/>
                          <a:cs typeface="3M Circular TT Light" panose="020B0404020101020102" pitchFamily="34" charset="0"/>
                        </a:rPr>
                        <a:t>crashes</a:t>
                      </a:r>
                      <a:endParaRPr lang="en-US" sz="1400" b="0" baseline="0" dirty="0">
                        <a:latin typeface="3M Circular TT Light" panose="020B0404020101020102" pitchFamily="34" charset="0"/>
                        <a:cs typeface="3M Circular TT Light" panose="020B0404020101020102"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3"/>
                  </a:ext>
                </a:extLst>
              </a:tr>
              <a:tr h="441312">
                <a:tc gridSpan="2">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169863" indent="-169863">
                        <a:buFont typeface="Wingdings" panose="05000000000000000000" pitchFamily="2" charset="2"/>
                        <a:buChar char="§"/>
                      </a:pPr>
                      <a:r>
                        <a:rPr lang="en-US" sz="1400" b="0" baseline="0" dirty="0">
                          <a:latin typeface="3M Circular TT Light" panose="020B0404020101020102" pitchFamily="34" charset="0"/>
                          <a:cs typeface="3M Circular TT Light" panose="020B0404020101020102" pitchFamily="34" charset="0"/>
                        </a:rPr>
                        <a:t>Decreases in guidance related crashes (e.g.) </a:t>
                      </a:r>
                      <a:r>
                        <a:rPr lang="en-US" sz="1400" b="0" baseline="0" dirty="0" smtClean="0">
                          <a:latin typeface="3M Circular TT Light" panose="020B0404020101020102" pitchFamily="34" charset="0"/>
                          <a:cs typeface="3M Circular TT Light" panose="020B0404020101020102" pitchFamily="34" charset="0"/>
                        </a:rPr>
                        <a:t>sideswipes</a:t>
                      </a:r>
                      <a:endParaRPr lang="en-US" sz="1400" b="0" baseline="0" dirty="0">
                        <a:solidFill>
                          <a:srgbClr val="FF0000"/>
                        </a:solidFill>
                        <a:latin typeface="3M Circular TT Light" panose="020B0404020101020102" pitchFamily="34" charset="0"/>
                        <a:cs typeface="3M Circular TT Light" panose="020B0404020101020102" pitchFamily="34" charset="0"/>
                      </a:endParaRPr>
                    </a:p>
                  </a:txBody>
                  <a:tcPr anchor="ctr">
                    <a:lnL>
                      <a:noFill/>
                    </a:lnL>
                    <a:lnR>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4"/>
                  </a:ext>
                </a:extLst>
              </a:tr>
              <a:tr h="441312">
                <a:tc gridSpan="2">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0" indent="0" algn="l">
                        <a:buFont typeface="Wingdings" panose="05000000000000000000" pitchFamily="2" charset="2"/>
                        <a:buNone/>
                      </a:pPr>
                      <a:r>
                        <a:rPr lang="en-US" sz="1600" b="1" baseline="0" dirty="0">
                          <a:latin typeface="3M Circular TT Book" panose="020B0604020101020102" pitchFamily="34" charset="0"/>
                          <a:cs typeface="3M Circular TT Book" panose="020B0604020101020102" pitchFamily="34" charset="0"/>
                        </a:rPr>
                        <a:t>Typical Placement Locations of RPMs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buFont typeface="Wingdings" panose="05000000000000000000" pitchFamily="2" charset="2"/>
                        <a:buNone/>
                      </a:pPr>
                      <a:endParaRPr lang="en-US" sz="1400" b="1" baseline="0" dirty="0">
                        <a:latin typeface="3M Circular TT Book" panose="020B0604020101020102" pitchFamily="34" charset="0"/>
                        <a:cs typeface="3M Circular TT Book" panose="020B0604020101020102"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1933247">
                <a:tc>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0" indent="0" algn="ctr">
                        <a:buFont typeface="Wingdings" panose="05000000000000000000" pitchFamily="2" charset="2"/>
                        <a:buNone/>
                      </a:pPr>
                      <a:r>
                        <a:rPr lang="en-US" sz="1400" b="0" i="1" baseline="0" dirty="0">
                          <a:latin typeface="3M Circular TT Light" panose="020B0404020101020102" pitchFamily="34" charset="0"/>
                          <a:cs typeface="3M Circular TT Light" panose="020B0404020101020102" pitchFamily="34" charset="0"/>
                        </a:rPr>
                        <a:t>Longitudinal Lane Markings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3M Circular TT Book"/>
                        </a:defRPr>
                      </a:lvl1pPr>
                      <a:lvl2pPr marL="457200" algn="l" defTabSz="914400" rtl="0" eaLnBrk="1" latinLnBrk="0" hangingPunct="1">
                        <a:defRPr sz="1800" kern="1200">
                          <a:solidFill>
                            <a:schemeClr val="tx1"/>
                          </a:solidFill>
                          <a:latin typeface="3M Circular TT Book"/>
                        </a:defRPr>
                      </a:lvl2pPr>
                      <a:lvl3pPr marL="914400" algn="l" defTabSz="914400" rtl="0" eaLnBrk="1" latinLnBrk="0" hangingPunct="1">
                        <a:defRPr sz="1800" kern="1200">
                          <a:solidFill>
                            <a:schemeClr val="tx1"/>
                          </a:solidFill>
                          <a:latin typeface="3M Circular TT Book"/>
                        </a:defRPr>
                      </a:lvl3pPr>
                      <a:lvl4pPr marL="1371600" algn="l" defTabSz="914400" rtl="0" eaLnBrk="1" latinLnBrk="0" hangingPunct="1">
                        <a:defRPr sz="1800" kern="1200">
                          <a:solidFill>
                            <a:schemeClr val="tx1"/>
                          </a:solidFill>
                          <a:latin typeface="3M Circular TT Book"/>
                        </a:defRPr>
                      </a:lvl4pPr>
                      <a:lvl5pPr marL="1828800" algn="l" defTabSz="914400" rtl="0" eaLnBrk="1" latinLnBrk="0" hangingPunct="1">
                        <a:defRPr sz="1800" kern="1200">
                          <a:solidFill>
                            <a:schemeClr val="tx1"/>
                          </a:solidFill>
                          <a:latin typeface="3M Circular TT Book"/>
                        </a:defRPr>
                      </a:lvl5pPr>
                      <a:lvl6pPr marL="2286000" algn="l" defTabSz="914400" rtl="0" eaLnBrk="1" latinLnBrk="0" hangingPunct="1">
                        <a:defRPr sz="1800" kern="1200">
                          <a:solidFill>
                            <a:schemeClr val="tx1"/>
                          </a:solidFill>
                          <a:latin typeface="3M Circular TT Book"/>
                        </a:defRPr>
                      </a:lvl6pPr>
                      <a:lvl7pPr marL="2743200" algn="l" defTabSz="914400" rtl="0" eaLnBrk="1" latinLnBrk="0" hangingPunct="1">
                        <a:defRPr sz="1800" kern="1200">
                          <a:solidFill>
                            <a:schemeClr val="tx1"/>
                          </a:solidFill>
                          <a:latin typeface="3M Circular TT Book"/>
                        </a:defRPr>
                      </a:lvl7pPr>
                      <a:lvl8pPr marL="3200400" algn="l" defTabSz="914400" rtl="0" eaLnBrk="1" latinLnBrk="0" hangingPunct="1">
                        <a:defRPr sz="1800" kern="1200">
                          <a:solidFill>
                            <a:schemeClr val="tx1"/>
                          </a:solidFill>
                          <a:latin typeface="3M Circular TT Book"/>
                        </a:defRPr>
                      </a:lvl8pPr>
                      <a:lvl9pPr marL="3657600" algn="l" defTabSz="914400" rtl="0" eaLnBrk="1" latinLnBrk="0" hangingPunct="1">
                        <a:defRPr sz="1800" kern="1200">
                          <a:solidFill>
                            <a:schemeClr val="tx1"/>
                          </a:solidFill>
                          <a:latin typeface="3M Circular TT Book"/>
                        </a:defRPr>
                      </a:lvl9pPr>
                    </a:lstStyle>
                    <a:p>
                      <a:pPr marL="0" indent="0" algn="ctr">
                        <a:buFont typeface="Wingdings" panose="05000000000000000000" pitchFamily="2" charset="2"/>
                        <a:buNone/>
                      </a:pPr>
                      <a:r>
                        <a:rPr lang="en-US" sz="1400" b="0" i="1" baseline="0" dirty="0">
                          <a:latin typeface="3M Circular TT Light" panose="020B0404020101020102" pitchFamily="34" charset="0"/>
                          <a:cs typeface="3M Circular TT Light" panose="020B0404020101020102" pitchFamily="34" charset="0"/>
                        </a:rPr>
                        <a:t>Other Markings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8" name="TextBox 7"/>
          <p:cNvSpPr txBox="1"/>
          <p:nvPr/>
        </p:nvSpPr>
        <p:spPr>
          <a:xfrm>
            <a:off x="379412" y="6244835"/>
            <a:ext cx="5400603" cy="307777"/>
          </a:xfrm>
          <a:prstGeom prst="rect">
            <a:avLst/>
          </a:prstGeom>
          <a:noFill/>
        </p:spPr>
        <p:txBody>
          <a:bodyPr wrap="square" lIns="0" tIns="0" rIns="0" bIns="0" rtlCol="0">
            <a:spAutoFit/>
          </a:bodyPr>
          <a:lstStyle/>
          <a:p>
            <a:pPr>
              <a:defRPr/>
            </a:pPr>
            <a:r>
              <a:rPr lang="en-US" sz="1000" kern="0" dirty="0"/>
              <a:t>*</a:t>
            </a:r>
            <a:r>
              <a:rPr lang="en-US" sz="1000" kern="0" dirty="0">
                <a:solidFill>
                  <a:prstClr val="black"/>
                </a:solidFill>
              </a:rPr>
              <a:t>Source: </a:t>
            </a:r>
            <a:r>
              <a:rPr lang="en-US" sz="1000" i="1" kern="0" dirty="0">
                <a:solidFill>
                  <a:prstClr val="black"/>
                </a:solidFill>
              </a:rPr>
              <a:t>Safety Evaluation of Permanent Raised Markers</a:t>
            </a:r>
            <a:r>
              <a:rPr lang="en-US" sz="1000" kern="0" dirty="0">
                <a:solidFill>
                  <a:prstClr val="black"/>
                </a:solidFill>
              </a:rPr>
              <a:t>, NCHRP Report 518, Transportation Research Board, 2004 |  Photos 3M</a:t>
            </a:r>
            <a:r>
              <a:rPr lang="en-US" sz="1000" kern="0" dirty="0">
                <a:solidFill>
                  <a:prstClr val="black"/>
                </a:solidFill>
                <a:latin typeface="3M Circular TT Bold" panose="020B0804020101010102" pitchFamily="34" charset="0"/>
                <a:cs typeface="3M Circular TT Bold" panose="020B0804020101010102" pitchFamily="34" charset="0"/>
              </a:rPr>
              <a:t>™</a:t>
            </a:r>
            <a:r>
              <a:rPr lang="en-US" sz="1000" kern="0" dirty="0">
                <a:solidFill>
                  <a:prstClr val="black"/>
                </a:solidFill>
              </a:rPr>
              <a:t> RPM 290 Installed in Israel, 2017</a:t>
            </a:r>
          </a:p>
        </p:txBody>
      </p:sp>
      <p:pic>
        <p:nvPicPr>
          <p:cNvPr id="9" name="Picture 8"/>
          <p:cNvPicPr>
            <a:picLocks noChangeAspect="1"/>
          </p:cNvPicPr>
          <p:nvPr/>
        </p:nvPicPr>
        <p:blipFill>
          <a:blip r:embed="rId6"/>
          <a:stretch>
            <a:fillRect/>
          </a:stretch>
        </p:blipFill>
        <p:spPr>
          <a:xfrm>
            <a:off x="573359" y="4189537"/>
            <a:ext cx="2102105" cy="1782557"/>
          </a:xfrm>
          <a:prstGeom prst="rect">
            <a:avLst/>
          </a:prstGeom>
        </p:spPr>
      </p:pic>
      <p:pic>
        <p:nvPicPr>
          <p:cNvPr id="10" name="Picture 9"/>
          <p:cNvPicPr>
            <a:picLocks noChangeAspect="1"/>
          </p:cNvPicPr>
          <p:nvPr/>
        </p:nvPicPr>
        <p:blipFill>
          <a:blip r:embed="rId7"/>
          <a:stretch>
            <a:fillRect/>
          </a:stretch>
        </p:blipFill>
        <p:spPr>
          <a:xfrm>
            <a:off x="3250318" y="4189537"/>
            <a:ext cx="2103120" cy="1782557"/>
          </a:xfrm>
          <a:prstGeom prst="rect">
            <a:avLst/>
          </a:prstGeom>
        </p:spPr>
      </p:pic>
      <p:pic>
        <p:nvPicPr>
          <p:cNvPr id="4" name="Picture 3"/>
          <p:cNvPicPr>
            <a:picLocks noChangeAspect="1"/>
          </p:cNvPicPr>
          <p:nvPr/>
        </p:nvPicPr>
        <p:blipFill>
          <a:blip r:embed="rId8"/>
          <a:stretch>
            <a:fillRect/>
          </a:stretch>
        </p:blipFill>
        <p:spPr>
          <a:xfrm>
            <a:off x="6057410" y="2449563"/>
            <a:ext cx="2919942" cy="2936439"/>
          </a:xfrm>
          <a:prstGeom prst="rect">
            <a:avLst/>
          </a:prstGeom>
        </p:spPr>
      </p:pic>
      <p:pic>
        <p:nvPicPr>
          <p:cNvPr id="11" name="Picture 10"/>
          <p:cNvPicPr>
            <a:picLocks noChangeAspect="1"/>
          </p:cNvPicPr>
          <p:nvPr/>
        </p:nvPicPr>
        <p:blipFill>
          <a:blip r:embed="rId9"/>
          <a:stretch>
            <a:fillRect/>
          </a:stretch>
        </p:blipFill>
        <p:spPr>
          <a:xfrm>
            <a:off x="9162343" y="2476592"/>
            <a:ext cx="2827297" cy="2907390"/>
          </a:xfrm>
          <a:prstGeom prst="rect">
            <a:avLst/>
          </a:prstGeom>
        </p:spPr>
      </p:pic>
    </p:spTree>
    <p:extLst>
      <p:ext uri="{BB962C8B-B14F-4D97-AF65-F5344CB8AC3E}">
        <p14:creationId xmlns:p14="http://schemas.microsoft.com/office/powerpoint/2010/main" val="2713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Object 1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5" name="think-cell Slide" r:id="rId50" imgW="270" imgH="270" progId="TCLayout.ActiveDocument.1">
                  <p:embed/>
                </p:oleObj>
              </mc:Choice>
              <mc:Fallback>
                <p:oleObj name="think-cell Slide" r:id="rId50" imgW="270" imgH="270" progId="TCLayout.ActiveDocument.1">
                  <p:embed/>
                  <p:pic>
                    <p:nvPicPr>
                      <p:cNvPr id="0" name=""/>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115" name="Rectangle 114" hidden="1"/>
          <p:cNvSpPr/>
          <p:nvPr>
            <p:custDataLst>
              <p:tags r:id="rId3"/>
            </p:custDataLst>
          </p:nvPr>
        </p:nvSpPr>
        <p:spPr bwMode="auto">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1000" dirty="0">
              <a:solidFill>
                <a:srgbClr val="FFFFFF"/>
              </a:solidFill>
              <a:sym typeface="+mn-lt"/>
            </a:endParaRPr>
          </a:p>
        </p:txBody>
      </p:sp>
      <p:sp>
        <p:nvSpPr>
          <p:cNvPr id="61" name="Title 1"/>
          <p:cNvSpPr>
            <a:spLocks noGrp="1"/>
          </p:cNvSpPr>
          <p:nvPr>
            <p:ph type="title"/>
          </p:nvPr>
        </p:nvSpPr>
        <p:spPr>
          <a:xfrm>
            <a:off x="373063" y="379414"/>
            <a:ext cx="11425237" cy="457200"/>
          </a:xfrm>
        </p:spPr>
        <p:txBody>
          <a:bodyPr/>
          <a:lstStyle/>
          <a:p>
            <a:r>
              <a:rPr lang="en-US" dirty="0"/>
              <a:t>RPMs Help Bring Families Home Safely </a:t>
            </a:r>
          </a:p>
        </p:txBody>
      </p:sp>
      <p:sp>
        <p:nvSpPr>
          <p:cNvPr id="62" name="Text Placeholder 3"/>
          <p:cNvSpPr>
            <a:spLocks noGrp="1"/>
          </p:cNvSpPr>
          <p:nvPr>
            <p:ph type="body" sz="quarter" idx="10"/>
          </p:nvPr>
        </p:nvSpPr>
        <p:spPr>
          <a:xfrm>
            <a:off x="374650" y="841248"/>
            <a:ext cx="11430000" cy="365760"/>
          </a:xfrm>
        </p:spPr>
        <p:txBody>
          <a:bodyPr/>
          <a:lstStyle/>
          <a:p>
            <a:r>
              <a:rPr lang="en-US" sz="2000" dirty="0">
                <a:solidFill>
                  <a:schemeClr val="tx1">
                    <a:lumMod val="50000"/>
                    <a:lumOff val="50000"/>
                  </a:schemeClr>
                </a:solidFill>
              </a:rPr>
              <a:t>RPMs reduce crashes, help save lives and drivers find them useful </a:t>
            </a:r>
          </a:p>
        </p:txBody>
      </p:sp>
      <p:sp>
        <p:nvSpPr>
          <p:cNvPr id="63" name="TextBox 62"/>
          <p:cNvSpPr txBox="1"/>
          <p:nvPr/>
        </p:nvSpPr>
        <p:spPr>
          <a:xfrm>
            <a:off x="400593" y="6244835"/>
            <a:ext cx="6978107" cy="307777"/>
          </a:xfrm>
          <a:prstGeom prst="rect">
            <a:avLst/>
          </a:prstGeom>
          <a:noFill/>
        </p:spPr>
        <p:txBody>
          <a:bodyPr wrap="square" lIns="0" tIns="0" rIns="0" bIns="0" rtlCol="0">
            <a:spAutoFit/>
          </a:bodyPr>
          <a:lstStyle/>
          <a:p>
            <a:r>
              <a:rPr lang="en-US" sz="1000" dirty="0">
                <a:solidFill>
                  <a:prstClr val="black"/>
                </a:solidFill>
              </a:rPr>
              <a:t>Source: </a:t>
            </a:r>
            <a:r>
              <a:rPr lang="en-US" sz="1000" baseline="30000" dirty="0">
                <a:solidFill>
                  <a:schemeClr val="accent6"/>
                </a:solidFill>
              </a:rPr>
              <a:t>1</a:t>
            </a:r>
            <a:r>
              <a:rPr lang="en-US" sz="1000" i="1" dirty="0">
                <a:solidFill>
                  <a:prstClr val="black"/>
                </a:solidFill>
              </a:rPr>
              <a:t>Safety Evaluation of Permanent Raised Markers</a:t>
            </a:r>
            <a:r>
              <a:rPr lang="en-US" sz="1000" dirty="0">
                <a:solidFill>
                  <a:prstClr val="black"/>
                </a:solidFill>
              </a:rPr>
              <a:t>, NCHRP Report 518, Transportation Research Board, 2004</a:t>
            </a:r>
          </a:p>
          <a:p>
            <a:r>
              <a:rPr lang="en-US" sz="1000" i="1" baseline="30000" dirty="0">
                <a:solidFill>
                  <a:schemeClr val="accent6"/>
                </a:solidFill>
              </a:rPr>
              <a:t>2</a:t>
            </a:r>
            <a:r>
              <a:rPr lang="en-US" sz="1000" i="1" dirty="0">
                <a:solidFill>
                  <a:prstClr val="black"/>
                </a:solidFill>
              </a:rPr>
              <a:t>St. Louis Inlaid Pavement Marker Survey,</a:t>
            </a:r>
            <a:r>
              <a:rPr lang="en-US" sz="1000" dirty="0">
                <a:solidFill>
                  <a:prstClr val="black"/>
                </a:solidFill>
              </a:rPr>
              <a:t> </a:t>
            </a:r>
            <a:r>
              <a:rPr lang="en-US" sz="1000" dirty="0" err="1">
                <a:solidFill>
                  <a:prstClr val="black"/>
                </a:solidFill>
              </a:rPr>
              <a:t>MoDOT</a:t>
            </a:r>
            <a:r>
              <a:rPr lang="en-US" sz="1000" dirty="0">
                <a:solidFill>
                  <a:prstClr val="black"/>
                </a:solidFill>
              </a:rPr>
              <a:t> #TR201611, Applied Research Associates, 2017 </a:t>
            </a:r>
            <a:endParaRPr lang="en-US" sz="1000" i="1" dirty="0">
              <a:solidFill>
                <a:prstClr val="black"/>
              </a:solidFill>
            </a:endParaRPr>
          </a:p>
        </p:txBody>
      </p:sp>
      <p:graphicFrame>
        <p:nvGraphicFramePr>
          <p:cNvPr id="64" name="Object 63"/>
          <p:cNvGraphicFramePr>
            <a:graphicFrameLocks/>
          </p:cNvGraphicFramePr>
          <p:nvPr>
            <p:custDataLst>
              <p:tags r:id="rId4"/>
            </p:custDataLst>
            <p:extLst/>
          </p:nvPr>
        </p:nvGraphicFramePr>
        <p:xfrm>
          <a:off x="647700" y="2057400"/>
          <a:ext cx="5181690" cy="3771900"/>
        </p:xfrm>
        <a:graphic>
          <a:graphicData uri="http://schemas.openxmlformats.org/presentationml/2006/ole">
            <mc:AlternateContent xmlns:mc="http://schemas.openxmlformats.org/markup-compatibility/2006">
              <mc:Choice xmlns:v="urn:schemas-microsoft-com:vml" Requires="v">
                <p:oleObj spid="_x0000_s52266" name="Chart" r:id="rId52" imgW="5181690" imgH="3771900" progId="MSGraph.Chart.8">
                  <p:embed followColorScheme="full"/>
                </p:oleObj>
              </mc:Choice>
              <mc:Fallback>
                <p:oleObj name="Chart" r:id="rId52" imgW="5181690" imgH="3771900" progId="MSGraph.Chart.8">
                  <p:embed followColorScheme="full"/>
                  <p:pic>
                    <p:nvPicPr>
                      <p:cNvPr id="0" name=""/>
                      <p:cNvPicPr/>
                      <p:nvPr/>
                    </p:nvPicPr>
                    <p:blipFill>
                      <a:blip r:embed="rId53"/>
                      <a:stretch>
                        <a:fillRect/>
                      </a:stretch>
                    </p:blipFill>
                    <p:spPr>
                      <a:xfrm>
                        <a:off x="647700" y="2057400"/>
                        <a:ext cx="5181690" cy="3771900"/>
                      </a:xfrm>
                      <a:prstGeom prst="rect">
                        <a:avLst/>
                      </a:prstGeom>
                    </p:spPr>
                  </p:pic>
                </p:oleObj>
              </mc:Fallback>
            </mc:AlternateContent>
          </a:graphicData>
        </a:graphic>
      </p:graphicFrame>
      <p:sp>
        <p:nvSpPr>
          <p:cNvPr id="75" name="Text Placeholder 2"/>
          <p:cNvSpPr>
            <a:spLocks noGrp="1"/>
          </p:cNvSpPr>
          <p:nvPr>
            <p:custDataLst>
              <p:tags r:id="rId5"/>
            </p:custDataLst>
          </p:nvPr>
        </p:nvSpPr>
        <p:spPr bwMode="gray">
          <a:xfrm>
            <a:off x="450850" y="280987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sz="1000">
                <a:solidFill>
                  <a:prstClr val="black"/>
                </a:solidFill>
                <a:sym typeface="+mn-lt"/>
              </a:rPr>
              <a:t>80%</a:t>
            </a:r>
          </a:p>
        </p:txBody>
      </p:sp>
      <p:sp>
        <p:nvSpPr>
          <p:cNvPr id="70" name="Text Placeholder 2"/>
          <p:cNvSpPr>
            <a:spLocks noGrp="1"/>
          </p:cNvSpPr>
          <p:nvPr>
            <p:custDataLst>
              <p:tags r:id="rId6"/>
            </p:custDataLst>
          </p:nvPr>
        </p:nvSpPr>
        <p:spPr bwMode="gray">
          <a:xfrm>
            <a:off x="460375" y="3162300"/>
            <a:ext cx="257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70%</a:t>
            </a:r>
            <a:endParaRPr sz="1000">
              <a:solidFill>
                <a:prstClr val="black"/>
              </a:solidFill>
              <a:sym typeface="+mn-lt"/>
            </a:endParaRPr>
          </a:p>
        </p:txBody>
      </p:sp>
      <p:sp>
        <p:nvSpPr>
          <p:cNvPr id="71" name="Text Placeholder 2"/>
          <p:cNvSpPr>
            <a:spLocks noGrp="1"/>
          </p:cNvSpPr>
          <p:nvPr>
            <p:custDataLst>
              <p:tags r:id="rId7"/>
            </p:custDataLst>
          </p:nvPr>
        </p:nvSpPr>
        <p:spPr bwMode="gray">
          <a:xfrm>
            <a:off x="449263" y="3514725"/>
            <a:ext cx="268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60%</a:t>
            </a:r>
            <a:endParaRPr sz="1000">
              <a:solidFill>
                <a:prstClr val="black"/>
              </a:solidFill>
              <a:sym typeface="+mn-lt"/>
            </a:endParaRPr>
          </a:p>
        </p:txBody>
      </p:sp>
      <p:sp>
        <p:nvSpPr>
          <p:cNvPr id="72" name="Text Placeholder 2"/>
          <p:cNvSpPr>
            <a:spLocks noGrp="1"/>
          </p:cNvSpPr>
          <p:nvPr>
            <p:custDataLst>
              <p:tags r:id="rId8"/>
            </p:custDataLst>
          </p:nvPr>
        </p:nvSpPr>
        <p:spPr bwMode="gray">
          <a:xfrm>
            <a:off x="455613" y="3876675"/>
            <a:ext cx="2619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50%</a:t>
            </a:r>
            <a:endParaRPr sz="1000">
              <a:solidFill>
                <a:prstClr val="black"/>
              </a:solidFill>
              <a:sym typeface="+mn-lt"/>
            </a:endParaRPr>
          </a:p>
        </p:txBody>
      </p:sp>
      <p:sp>
        <p:nvSpPr>
          <p:cNvPr id="65" name="Text Placeholder 2"/>
          <p:cNvSpPr>
            <a:spLocks noGrp="1"/>
          </p:cNvSpPr>
          <p:nvPr>
            <p:custDataLst>
              <p:tags r:id="rId9"/>
            </p:custDataLst>
          </p:nvPr>
        </p:nvSpPr>
        <p:spPr bwMode="gray">
          <a:xfrm>
            <a:off x="450850" y="4229100"/>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40%</a:t>
            </a:r>
            <a:endParaRPr sz="1000">
              <a:solidFill>
                <a:prstClr val="black"/>
              </a:solidFill>
              <a:sym typeface="+mn-lt"/>
            </a:endParaRPr>
          </a:p>
        </p:txBody>
      </p:sp>
      <p:sp>
        <p:nvSpPr>
          <p:cNvPr id="66" name="Text Placeholder 2"/>
          <p:cNvSpPr>
            <a:spLocks noGrp="1"/>
          </p:cNvSpPr>
          <p:nvPr>
            <p:custDataLst>
              <p:tags r:id="rId10"/>
            </p:custDataLst>
          </p:nvPr>
        </p:nvSpPr>
        <p:spPr bwMode="gray">
          <a:xfrm>
            <a:off x="452438" y="45815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30%</a:t>
            </a:r>
            <a:endParaRPr sz="1000">
              <a:solidFill>
                <a:prstClr val="black"/>
              </a:solidFill>
              <a:sym typeface="+mn-lt"/>
            </a:endParaRPr>
          </a:p>
        </p:txBody>
      </p:sp>
      <p:sp>
        <p:nvSpPr>
          <p:cNvPr id="67" name="Text Placeholder 2"/>
          <p:cNvSpPr>
            <a:spLocks noGrp="1"/>
          </p:cNvSpPr>
          <p:nvPr>
            <p:custDataLst>
              <p:tags r:id="rId11"/>
            </p:custDataLst>
          </p:nvPr>
        </p:nvSpPr>
        <p:spPr bwMode="gray">
          <a:xfrm>
            <a:off x="455613" y="4933950"/>
            <a:ext cx="2619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20%</a:t>
            </a:r>
            <a:endParaRPr sz="1000">
              <a:solidFill>
                <a:prstClr val="black"/>
              </a:solidFill>
              <a:sym typeface="+mn-lt"/>
            </a:endParaRPr>
          </a:p>
        </p:txBody>
      </p:sp>
      <p:sp>
        <p:nvSpPr>
          <p:cNvPr id="68" name="Text Placeholder 2"/>
          <p:cNvSpPr>
            <a:spLocks noGrp="1"/>
          </p:cNvSpPr>
          <p:nvPr>
            <p:custDataLst>
              <p:tags r:id="rId12"/>
            </p:custDataLst>
          </p:nvPr>
        </p:nvSpPr>
        <p:spPr bwMode="gray">
          <a:xfrm>
            <a:off x="484188" y="5295900"/>
            <a:ext cx="233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10%</a:t>
            </a:r>
            <a:endParaRPr sz="1000">
              <a:solidFill>
                <a:prstClr val="black"/>
              </a:solidFill>
              <a:sym typeface="+mn-lt"/>
            </a:endParaRPr>
          </a:p>
        </p:txBody>
      </p:sp>
      <p:sp>
        <p:nvSpPr>
          <p:cNvPr id="69" name="Text Placeholder 2"/>
          <p:cNvSpPr>
            <a:spLocks noGrp="1"/>
          </p:cNvSpPr>
          <p:nvPr>
            <p:custDataLst>
              <p:tags r:id="rId13"/>
            </p:custDataLst>
          </p:nvPr>
        </p:nvSpPr>
        <p:spPr bwMode="gray">
          <a:xfrm>
            <a:off x="530225" y="5648325"/>
            <a:ext cx="1873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0%</a:t>
            </a:r>
            <a:endParaRPr sz="1000">
              <a:solidFill>
                <a:prstClr val="black"/>
              </a:solidFill>
              <a:sym typeface="+mn-lt"/>
            </a:endParaRPr>
          </a:p>
        </p:txBody>
      </p:sp>
      <p:sp>
        <p:nvSpPr>
          <p:cNvPr id="73" name="Text Placeholder 2"/>
          <p:cNvSpPr>
            <a:spLocks noGrp="1"/>
          </p:cNvSpPr>
          <p:nvPr>
            <p:custDataLst>
              <p:tags r:id="rId14"/>
            </p:custDataLst>
          </p:nvPr>
        </p:nvSpPr>
        <p:spPr bwMode="gray">
          <a:xfrm>
            <a:off x="401638" y="2095500"/>
            <a:ext cx="315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100%</a:t>
            </a:r>
            <a:endParaRPr sz="1000">
              <a:solidFill>
                <a:prstClr val="black"/>
              </a:solidFill>
              <a:sym typeface="+mn-lt"/>
            </a:endParaRPr>
          </a:p>
        </p:txBody>
      </p:sp>
      <p:sp>
        <p:nvSpPr>
          <p:cNvPr id="74" name="Text Placeholder 2"/>
          <p:cNvSpPr>
            <a:spLocks noGrp="1"/>
          </p:cNvSpPr>
          <p:nvPr>
            <p:custDataLst>
              <p:tags r:id="rId15"/>
            </p:custDataLst>
          </p:nvPr>
        </p:nvSpPr>
        <p:spPr bwMode="gray">
          <a:xfrm>
            <a:off x="450850" y="244792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altLang="en-US" sz="1000">
                <a:solidFill>
                  <a:prstClr val="black"/>
                </a:solidFill>
                <a:sym typeface="+mn-lt"/>
              </a:rPr>
              <a:t>90%</a:t>
            </a:r>
            <a:endParaRPr sz="1000">
              <a:solidFill>
                <a:prstClr val="black"/>
              </a:solidFill>
              <a:sym typeface="+mn-lt"/>
            </a:endParaRPr>
          </a:p>
        </p:txBody>
      </p:sp>
      <p:cxnSp>
        <p:nvCxnSpPr>
          <p:cNvPr id="76" name="Straight Connector 75"/>
          <p:cNvCxnSpPr/>
          <p:nvPr>
            <p:custDataLst>
              <p:tags r:id="rId16"/>
            </p:custDataLst>
          </p:nvPr>
        </p:nvCxnSpPr>
        <p:spPr bwMode="auto">
          <a:xfrm>
            <a:off x="1604963" y="1920875"/>
            <a:ext cx="88106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bwMode="auto">
          <a:xfrm>
            <a:off x="4057650" y="1920875"/>
            <a:ext cx="8763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18"/>
            </p:custDataLst>
          </p:nvPr>
        </p:nvCxnSpPr>
        <p:spPr bwMode="auto">
          <a:xfrm flipV="1">
            <a:off x="1604963" y="1920875"/>
            <a:ext cx="0" cy="212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9"/>
            </p:custDataLst>
          </p:nvPr>
        </p:nvCxnSpPr>
        <p:spPr bwMode="auto">
          <a:xfrm>
            <a:off x="2486025" y="1920875"/>
            <a:ext cx="0" cy="1069975"/>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20"/>
            </p:custDataLst>
          </p:nvPr>
        </p:nvCxnSpPr>
        <p:spPr bwMode="auto">
          <a:xfrm>
            <a:off x="4933950" y="1920875"/>
            <a:ext cx="0" cy="422275"/>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21"/>
            </p:custDataLst>
          </p:nvPr>
        </p:nvCxnSpPr>
        <p:spPr bwMode="auto">
          <a:xfrm flipV="1">
            <a:off x="4057650" y="1920875"/>
            <a:ext cx="0" cy="212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Text Placeholder 2"/>
          <p:cNvSpPr>
            <a:spLocks noGrp="1"/>
          </p:cNvSpPr>
          <p:nvPr>
            <p:custDataLst>
              <p:tags r:id="rId22"/>
            </p:custDataLst>
          </p:nvPr>
        </p:nvSpPr>
        <p:spPr bwMode="auto">
          <a:xfrm>
            <a:off x="3336925" y="1784350"/>
            <a:ext cx="2319338"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ct val="0"/>
              </a:spcBef>
              <a:spcAft>
                <a:spcPct val="0"/>
              </a:spcAft>
            </a:pPr>
            <a:r>
              <a:rPr altLang="en-US" sz="1400" b="1">
                <a:solidFill>
                  <a:prstClr val="black"/>
                </a:solidFill>
                <a:sym typeface="+mn-lt"/>
              </a:rPr>
              <a:t>6% Crash Reduction</a:t>
            </a:r>
            <a:endParaRPr sz="1400" b="1">
              <a:solidFill>
                <a:prstClr val="black"/>
              </a:solidFill>
              <a:sym typeface="+mn-lt"/>
            </a:endParaRPr>
          </a:p>
        </p:txBody>
      </p:sp>
      <p:sp>
        <p:nvSpPr>
          <p:cNvPr id="82" name="Text Placeholder 2"/>
          <p:cNvSpPr>
            <a:spLocks noGrp="1"/>
          </p:cNvSpPr>
          <p:nvPr>
            <p:custDataLst>
              <p:tags r:id="rId23"/>
            </p:custDataLst>
          </p:nvPr>
        </p:nvSpPr>
        <p:spPr bwMode="auto">
          <a:xfrm>
            <a:off x="812800" y="1784350"/>
            <a:ext cx="246380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ct val="0"/>
              </a:spcBef>
              <a:spcAft>
                <a:spcPct val="0"/>
              </a:spcAft>
            </a:pPr>
            <a:r>
              <a:rPr altLang="en-US" sz="1400" b="1">
                <a:solidFill>
                  <a:prstClr val="black"/>
                </a:solidFill>
                <a:sym typeface="+mn-lt"/>
              </a:rPr>
              <a:t>24% Crash Reduction</a:t>
            </a:r>
            <a:endParaRPr sz="1400" b="1">
              <a:solidFill>
                <a:prstClr val="black"/>
              </a:solidFill>
              <a:sym typeface="+mn-lt"/>
            </a:endParaRPr>
          </a:p>
        </p:txBody>
      </p:sp>
      <p:sp>
        <p:nvSpPr>
          <p:cNvPr id="86" name="Text Placeholder 2"/>
          <p:cNvSpPr>
            <a:spLocks noGrp="1"/>
          </p:cNvSpPr>
          <p:nvPr>
            <p:custDataLst>
              <p:tags r:id="rId24"/>
            </p:custDataLst>
          </p:nvPr>
        </p:nvSpPr>
        <p:spPr bwMode="auto">
          <a:xfrm>
            <a:off x="3563938" y="5799138"/>
            <a:ext cx="1865313" cy="3048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38574A55-4A9D-4740-BCC2-BFCECB0B78AA}" type="datetime'Four L''a''n''e F''reeways (Undivided) with AADT ''&gt; 20,0''00'">
              <a:rPr altLang="en-US" sz="1000">
                <a:solidFill>
                  <a:srgbClr val="000000"/>
                </a:solidFill>
              </a:rPr>
              <a:pPr algn="ctr">
                <a:lnSpc>
                  <a:spcPct val="100000"/>
                </a:lnSpc>
                <a:spcBef>
                  <a:spcPct val="0"/>
                </a:spcBef>
                <a:spcAft>
                  <a:spcPct val="0"/>
                </a:spcAft>
              </a:pPr>
              <a:t>Four Lane Freeways (Undivided) with AADT &gt; 20,000</a:t>
            </a:fld>
            <a:endParaRPr sz="1000">
              <a:solidFill>
                <a:srgbClr val="000000"/>
              </a:solidFill>
              <a:sym typeface="+mn-lt"/>
            </a:endParaRPr>
          </a:p>
        </p:txBody>
      </p:sp>
      <p:sp>
        <p:nvSpPr>
          <p:cNvPr id="85" name="Text Placeholder 2"/>
          <p:cNvSpPr>
            <a:spLocks noGrp="1"/>
          </p:cNvSpPr>
          <p:nvPr>
            <p:custDataLst>
              <p:tags r:id="rId25"/>
            </p:custDataLst>
          </p:nvPr>
        </p:nvSpPr>
        <p:spPr bwMode="auto">
          <a:xfrm>
            <a:off x="1231900" y="5799138"/>
            <a:ext cx="1624013" cy="3048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8826C9DF-1C7D-41CC-AA49-CA4B13E38A83}" type="datetime'''Two L''ane Roads wit''h AADT ''&gt; 15,000 and'' ''DOC &lt;''3.5'">
              <a:rPr altLang="en-US" sz="1000">
                <a:solidFill>
                  <a:srgbClr val="000000"/>
                </a:solidFill>
              </a:rPr>
              <a:pPr algn="ctr">
                <a:lnSpc>
                  <a:spcPct val="100000"/>
                </a:lnSpc>
                <a:spcBef>
                  <a:spcPct val="0"/>
                </a:spcBef>
                <a:spcAft>
                  <a:spcPct val="0"/>
                </a:spcAft>
              </a:pPr>
              <a:t>Two Lane Roads with AADT &gt; 15,000 and DOC &lt;3.5</a:t>
            </a:fld>
            <a:endParaRPr sz="1000">
              <a:solidFill>
                <a:srgbClr val="000000"/>
              </a:solidFill>
              <a:sym typeface="+mn-lt"/>
            </a:endParaRPr>
          </a:p>
        </p:txBody>
      </p:sp>
      <p:sp>
        <p:nvSpPr>
          <p:cNvPr id="83" name="Text Placeholder 2"/>
          <p:cNvSpPr>
            <a:spLocks noGrp="1"/>
          </p:cNvSpPr>
          <p:nvPr>
            <p:custDataLst>
              <p:tags r:id="rId26"/>
            </p:custDataLst>
          </p:nvPr>
        </p:nvSpPr>
        <p:spPr bwMode="auto">
          <a:xfrm flipV="1">
            <a:off x="106363" y="3648075"/>
            <a:ext cx="152400" cy="6000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r>
              <a:rPr sz="1000">
                <a:solidFill>
                  <a:prstClr val="black"/>
                </a:solidFill>
                <a:sym typeface="+mn-lt"/>
              </a:rPr>
              <a:t>Crashes %</a:t>
            </a:r>
          </a:p>
        </p:txBody>
      </p:sp>
      <p:sp>
        <p:nvSpPr>
          <p:cNvPr id="87" name="TextBox 86"/>
          <p:cNvSpPr txBox="1"/>
          <p:nvPr/>
        </p:nvSpPr>
        <p:spPr>
          <a:xfrm>
            <a:off x="1184275" y="3800660"/>
            <a:ext cx="867802" cy="492443"/>
          </a:xfrm>
          <a:prstGeom prst="rect">
            <a:avLst/>
          </a:prstGeom>
          <a:noFill/>
        </p:spPr>
        <p:txBody>
          <a:bodyPr wrap="square" lIns="0" tIns="0" rIns="0" bIns="0" rtlCol="0">
            <a:spAutoFit/>
          </a:bodyPr>
          <a:lstStyle/>
          <a:p>
            <a:pPr algn="ctr"/>
            <a:r>
              <a:rPr lang="en-US" sz="1600" dirty="0">
                <a:solidFill>
                  <a:srgbClr val="FFFFFF"/>
                </a:solidFill>
              </a:rPr>
              <a:t>No RPMs Installed</a:t>
            </a:r>
          </a:p>
        </p:txBody>
      </p:sp>
      <p:sp>
        <p:nvSpPr>
          <p:cNvPr id="88" name="TextBox 87"/>
          <p:cNvSpPr txBox="1"/>
          <p:nvPr/>
        </p:nvSpPr>
        <p:spPr>
          <a:xfrm>
            <a:off x="2101850" y="3800659"/>
            <a:ext cx="797224" cy="492443"/>
          </a:xfrm>
          <a:prstGeom prst="rect">
            <a:avLst/>
          </a:prstGeom>
          <a:noFill/>
        </p:spPr>
        <p:txBody>
          <a:bodyPr wrap="square" lIns="0" tIns="0" rIns="0" bIns="0" rtlCol="0">
            <a:spAutoFit/>
          </a:bodyPr>
          <a:lstStyle/>
          <a:p>
            <a:pPr algn="ctr"/>
            <a:r>
              <a:rPr lang="en-US" sz="1600" dirty="0">
                <a:solidFill>
                  <a:srgbClr val="FFFFFF"/>
                </a:solidFill>
              </a:rPr>
              <a:t>RPMs Installed</a:t>
            </a:r>
          </a:p>
        </p:txBody>
      </p:sp>
      <p:sp>
        <p:nvSpPr>
          <p:cNvPr id="89" name="TextBox 88"/>
          <p:cNvSpPr txBox="1"/>
          <p:nvPr/>
        </p:nvSpPr>
        <p:spPr>
          <a:xfrm>
            <a:off x="801743" y="1343410"/>
            <a:ext cx="4854520" cy="246221"/>
          </a:xfrm>
          <a:prstGeom prst="rect">
            <a:avLst/>
          </a:prstGeom>
          <a:noFill/>
        </p:spPr>
        <p:txBody>
          <a:bodyPr wrap="square" lIns="0" tIns="0" rIns="0" bIns="0" rtlCol="0">
            <a:spAutoFit/>
          </a:bodyPr>
          <a:lstStyle/>
          <a:p>
            <a:pPr algn="ctr"/>
            <a:r>
              <a:rPr lang="en-US" sz="1600" u="sng" dirty="0">
                <a:solidFill>
                  <a:prstClr val="black"/>
                </a:solidFill>
                <a:cs typeface="3M Circular TT Book" panose="020B0604020101020102" pitchFamily="34" charset="0"/>
              </a:rPr>
              <a:t>Road Safety Improvement: With and Without </a:t>
            </a:r>
            <a:r>
              <a:rPr lang="en-US" sz="1600" u="sng" dirty="0" smtClean="0">
                <a:solidFill>
                  <a:prstClr val="black"/>
                </a:solidFill>
                <a:cs typeface="3M Circular TT Book" panose="020B0604020101020102" pitchFamily="34" charset="0"/>
              </a:rPr>
              <a:t>RPMs¹</a:t>
            </a:r>
            <a:endParaRPr lang="en-US" sz="1600" u="sng" dirty="0">
              <a:solidFill>
                <a:prstClr val="black"/>
              </a:solidFill>
              <a:cs typeface="3M Circular TT Book" panose="020B0604020101020102" pitchFamily="34" charset="0"/>
            </a:endParaRPr>
          </a:p>
        </p:txBody>
      </p:sp>
      <p:sp>
        <p:nvSpPr>
          <p:cNvPr id="90" name="TextBox 89"/>
          <p:cNvSpPr txBox="1"/>
          <p:nvPr/>
        </p:nvSpPr>
        <p:spPr>
          <a:xfrm>
            <a:off x="3636963" y="3800660"/>
            <a:ext cx="867802" cy="492443"/>
          </a:xfrm>
          <a:prstGeom prst="rect">
            <a:avLst/>
          </a:prstGeom>
          <a:noFill/>
        </p:spPr>
        <p:txBody>
          <a:bodyPr wrap="square" lIns="0" tIns="0" rIns="0" bIns="0" rtlCol="0">
            <a:spAutoFit/>
          </a:bodyPr>
          <a:lstStyle/>
          <a:p>
            <a:pPr algn="ctr"/>
            <a:r>
              <a:rPr lang="en-US" sz="1600" dirty="0">
                <a:solidFill>
                  <a:srgbClr val="FFFFFF"/>
                </a:solidFill>
              </a:rPr>
              <a:t>No RPMs Installed</a:t>
            </a:r>
          </a:p>
        </p:txBody>
      </p:sp>
      <p:sp>
        <p:nvSpPr>
          <p:cNvPr id="91" name="TextBox 90"/>
          <p:cNvSpPr txBox="1"/>
          <p:nvPr/>
        </p:nvSpPr>
        <p:spPr>
          <a:xfrm>
            <a:off x="4548188" y="3800659"/>
            <a:ext cx="797224" cy="492443"/>
          </a:xfrm>
          <a:prstGeom prst="rect">
            <a:avLst/>
          </a:prstGeom>
          <a:noFill/>
        </p:spPr>
        <p:txBody>
          <a:bodyPr wrap="square" lIns="0" tIns="0" rIns="0" bIns="0" rtlCol="0">
            <a:spAutoFit/>
          </a:bodyPr>
          <a:lstStyle/>
          <a:p>
            <a:pPr algn="ctr"/>
            <a:r>
              <a:rPr lang="en-US" sz="1600" dirty="0">
                <a:solidFill>
                  <a:srgbClr val="FFFFFF"/>
                </a:solidFill>
              </a:rPr>
              <a:t>RPMs Installed</a:t>
            </a:r>
          </a:p>
        </p:txBody>
      </p:sp>
      <p:graphicFrame>
        <p:nvGraphicFramePr>
          <p:cNvPr id="92" name="Object 91"/>
          <p:cNvGraphicFramePr>
            <a:graphicFrameLocks/>
          </p:cNvGraphicFramePr>
          <p:nvPr>
            <p:custDataLst>
              <p:tags r:id="rId27"/>
            </p:custDataLst>
            <p:extLst/>
          </p:nvPr>
        </p:nvGraphicFramePr>
        <p:xfrm>
          <a:off x="6781800" y="1828800"/>
          <a:ext cx="5057699" cy="4210110"/>
        </p:xfrm>
        <a:graphic>
          <a:graphicData uri="http://schemas.openxmlformats.org/presentationml/2006/ole">
            <mc:AlternateContent xmlns:mc="http://schemas.openxmlformats.org/markup-compatibility/2006">
              <mc:Choice xmlns:v="urn:schemas-microsoft-com:vml" Requires="v">
                <p:oleObj spid="_x0000_s52267" name="Chart" r:id="rId54" imgW="5057699" imgH="4210110" progId="MSGraph.Chart.8">
                  <p:embed followColorScheme="full"/>
                </p:oleObj>
              </mc:Choice>
              <mc:Fallback>
                <p:oleObj name="Chart" r:id="rId54" imgW="5057699" imgH="4210110" progId="MSGraph.Chart.8">
                  <p:embed followColorScheme="full"/>
                  <p:pic>
                    <p:nvPicPr>
                      <p:cNvPr id="0" name=""/>
                      <p:cNvPicPr/>
                      <p:nvPr/>
                    </p:nvPicPr>
                    <p:blipFill>
                      <a:blip r:embed="rId55"/>
                      <a:stretch>
                        <a:fillRect/>
                      </a:stretch>
                    </p:blipFill>
                    <p:spPr>
                      <a:xfrm>
                        <a:off x="6781800" y="1828800"/>
                        <a:ext cx="5057699" cy="4210110"/>
                      </a:xfrm>
                      <a:prstGeom prst="rect">
                        <a:avLst/>
                      </a:prstGeom>
                    </p:spPr>
                  </p:pic>
                </p:oleObj>
              </mc:Fallback>
            </mc:AlternateContent>
          </a:graphicData>
        </a:graphic>
      </p:graphicFrame>
      <p:sp>
        <p:nvSpPr>
          <p:cNvPr id="93" name="Text Placeholder 2"/>
          <p:cNvSpPr>
            <a:spLocks noGrp="1"/>
          </p:cNvSpPr>
          <p:nvPr>
            <p:custDataLst>
              <p:tags r:id="rId28"/>
            </p:custDataLst>
          </p:nvPr>
        </p:nvSpPr>
        <p:spPr bwMode="gray">
          <a:xfrm>
            <a:off x="6599238" y="5286375"/>
            <a:ext cx="233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647C75A3-51B1-4311-8273-737A3AC0523F}" type="datetime'''1''''''''''''''''''''''0'''''''''">
              <a:rPr altLang="en-US" sz="1000">
                <a:solidFill>
                  <a:srgbClr val="000000"/>
                </a:solidFill>
              </a:rPr>
              <a:pPr algn="r">
                <a:lnSpc>
                  <a:spcPct val="100000"/>
                </a:lnSpc>
                <a:spcBef>
                  <a:spcPct val="0"/>
                </a:spcBef>
                <a:spcAft>
                  <a:spcPct val="0"/>
                </a:spcAft>
              </a:pPr>
              <a:t>10</a:t>
            </a:fld>
            <a:r>
              <a:rPr altLang="en-US" sz="1000">
                <a:solidFill>
                  <a:prstClr val="black"/>
                </a:solidFill>
                <a:sym typeface="+mn-lt"/>
              </a:rPr>
              <a:t>%</a:t>
            </a:r>
            <a:endParaRPr sz="1000">
              <a:solidFill>
                <a:prstClr val="black"/>
              </a:solidFill>
              <a:sym typeface="+mn-lt"/>
            </a:endParaRPr>
          </a:p>
        </p:txBody>
      </p:sp>
      <p:sp>
        <p:nvSpPr>
          <p:cNvPr id="102" name="Text Placeholder 2"/>
          <p:cNvSpPr>
            <a:spLocks noGrp="1"/>
          </p:cNvSpPr>
          <p:nvPr>
            <p:custDataLst>
              <p:tags r:id="rId29"/>
            </p:custDataLst>
          </p:nvPr>
        </p:nvSpPr>
        <p:spPr bwMode="gray">
          <a:xfrm>
            <a:off x="6645275" y="5638800"/>
            <a:ext cx="1873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83D91441-FF07-4968-8B4E-5788DA8BD465}" type="datetime'''''''''''''''''''''''''''''''''''''''0'''''">
              <a:rPr altLang="en-US" sz="1000">
                <a:solidFill>
                  <a:srgbClr val="000000"/>
                </a:solidFill>
              </a:rPr>
              <a:pPr algn="r">
                <a:lnSpc>
                  <a:spcPct val="100000"/>
                </a:lnSpc>
                <a:spcBef>
                  <a:spcPct val="0"/>
                </a:spcBef>
                <a:spcAft>
                  <a:spcPct val="0"/>
                </a:spcAft>
              </a:pPr>
              <a:t>0</a:t>
            </a:fld>
            <a:r>
              <a:rPr altLang="en-US" sz="1000">
                <a:solidFill>
                  <a:prstClr val="black"/>
                </a:solidFill>
                <a:sym typeface="+mn-lt"/>
              </a:rPr>
              <a:t>%</a:t>
            </a:r>
            <a:endParaRPr sz="1000">
              <a:solidFill>
                <a:prstClr val="black"/>
              </a:solidFill>
              <a:sym typeface="+mn-lt"/>
            </a:endParaRPr>
          </a:p>
        </p:txBody>
      </p:sp>
      <p:sp>
        <p:nvSpPr>
          <p:cNvPr id="99" name="Text Placeholder 2"/>
          <p:cNvSpPr>
            <a:spLocks noGrp="1"/>
          </p:cNvSpPr>
          <p:nvPr>
            <p:custDataLst>
              <p:tags r:id="rId30"/>
            </p:custDataLst>
          </p:nvPr>
        </p:nvSpPr>
        <p:spPr bwMode="gray">
          <a:xfrm>
            <a:off x="6575425" y="3152775"/>
            <a:ext cx="257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D522FA74-3FD9-4AB2-B337-630397949732}" type="datetime'''''''''''''''7''''''''''''''''0'''''''''''''''''''''">
              <a:rPr altLang="en-US" sz="1000">
                <a:solidFill>
                  <a:srgbClr val="000000"/>
                </a:solidFill>
              </a:rPr>
              <a:pPr algn="r">
                <a:lnSpc>
                  <a:spcPct val="100000"/>
                </a:lnSpc>
                <a:spcBef>
                  <a:spcPct val="0"/>
                </a:spcBef>
                <a:spcAft>
                  <a:spcPct val="0"/>
                </a:spcAft>
              </a:pPr>
              <a:t>70</a:t>
            </a:fld>
            <a:r>
              <a:rPr altLang="en-US" sz="1000">
                <a:solidFill>
                  <a:prstClr val="black"/>
                </a:solidFill>
                <a:sym typeface="+mn-lt"/>
              </a:rPr>
              <a:t>%</a:t>
            </a:r>
            <a:endParaRPr sz="1000">
              <a:solidFill>
                <a:prstClr val="black"/>
              </a:solidFill>
              <a:sym typeface="+mn-lt"/>
            </a:endParaRPr>
          </a:p>
        </p:txBody>
      </p:sp>
      <p:sp>
        <p:nvSpPr>
          <p:cNvPr id="98" name="Text Placeholder 2"/>
          <p:cNvSpPr>
            <a:spLocks noGrp="1"/>
          </p:cNvSpPr>
          <p:nvPr>
            <p:custDataLst>
              <p:tags r:id="rId31"/>
            </p:custDataLst>
          </p:nvPr>
        </p:nvSpPr>
        <p:spPr bwMode="gray">
          <a:xfrm>
            <a:off x="6564313" y="3505200"/>
            <a:ext cx="268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7F8C6570-C628-4D9B-8B33-E108D3214483}" type="datetime'''''''''''''''''''''''6''''''''''''''''''0'''">
              <a:rPr altLang="en-US" sz="1000">
                <a:solidFill>
                  <a:srgbClr val="000000"/>
                </a:solidFill>
              </a:rPr>
              <a:pPr algn="r">
                <a:lnSpc>
                  <a:spcPct val="100000"/>
                </a:lnSpc>
                <a:spcBef>
                  <a:spcPct val="0"/>
                </a:spcBef>
                <a:spcAft>
                  <a:spcPct val="0"/>
                </a:spcAft>
              </a:pPr>
              <a:t>60</a:t>
            </a:fld>
            <a:r>
              <a:rPr altLang="en-US" sz="1000">
                <a:solidFill>
                  <a:prstClr val="black"/>
                </a:solidFill>
                <a:sym typeface="+mn-lt"/>
              </a:rPr>
              <a:t>%</a:t>
            </a:r>
            <a:endParaRPr sz="1000">
              <a:solidFill>
                <a:prstClr val="black"/>
              </a:solidFill>
              <a:sym typeface="+mn-lt"/>
            </a:endParaRPr>
          </a:p>
        </p:txBody>
      </p:sp>
      <p:sp>
        <p:nvSpPr>
          <p:cNvPr id="97" name="Text Placeholder 2"/>
          <p:cNvSpPr>
            <a:spLocks noGrp="1"/>
          </p:cNvSpPr>
          <p:nvPr>
            <p:custDataLst>
              <p:tags r:id="rId32"/>
            </p:custDataLst>
          </p:nvPr>
        </p:nvSpPr>
        <p:spPr bwMode="gray">
          <a:xfrm>
            <a:off x="6570663" y="3867150"/>
            <a:ext cx="2619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6C55AAE9-9BA7-4DA0-8F36-B24B7D564E06}" type="datetime'''''''5''''''''''''''''''''''''''0'''''''''''''''''''">
              <a:rPr altLang="en-US" sz="1000">
                <a:solidFill>
                  <a:srgbClr val="000000"/>
                </a:solidFill>
              </a:rPr>
              <a:pPr algn="r">
                <a:lnSpc>
                  <a:spcPct val="100000"/>
                </a:lnSpc>
                <a:spcBef>
                  <a:spcPct val="0"/>
                </a:spcBef>
                <a:spcAft>
                  <a:spcPct val="0"/>
                </a:spcAft>
              </a:pPr>
              <a:t>50</a:t>
            </a:fld>
            <a:r>
              <a:rPr altLang="en-US" sz="1000">
                <a:solidFill>
                  <a:prstClr val="black"/>
                </a:solidFill>
                <a:sym typeface="+mn-lt"/>
              </a:rPr>
              <a:t>%</a:t>
            </a:r>
            <a:endParaRPr sz="1000">
              <a:solidFill>
                <a:prstClr val="black"/>
              </a:solidFill>
              <a:sym typeface="+mn-lt"/>
            </a:endParaRPr>
          </a:p>
        </p:txBody>
      </p:sp>
      <p:sp>
        <p:nvSpPr>
          <p:cNvPr id="96" name="Text Placeholder 2"/>
          <p:cNvSpPr>
            <a:spLocks noGrp="1"/>
          </p:cNvSpPr>
          <p:nvPr>
            <p:custDataLst>
              <p:tags r:id="rId33"/>
            </p:custDataLst>
          </p:nvPr>
        </p:nvSpPr>
        <p:spPr bwMode="gray">
          <a:xfrm>
            <a:off x="6565900" y="421957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1B6EF9E9-C590-4753-A706-9E95E0B32A0F}" type="datetime'''''''''''''''''''4''''''0'''">
              <a:rPr altLang="en-US" sz="1000">
                <a:solidFill>
                  <a:srgbClr val="000000"/>
                </a:solidFill>
              </a:rPr>
              <a:pPr algn="r">
                <a:lnSpc>
                  <a:spcPct val="100000"/>
                </a:lnSpc>
                <a:spcBef>
                  <a:spcPct val="0"/>
                </a:spcBef>
                <a:spcAft>
                  <a:spcPct val="0"/>
                </a:spcAft>
              </a:pPr>
              <a:t>40</a:t>
            </a:fld>
            <a:r>
              <a:rPr altLang="en-US" sz="1000">
                <a:solidFill>
                  <a:prstClr val="black"/>
                </a:solidFill>
                <a:sym typeface="+mn-lt"/>
              </a:rPr>
              <a:t>%</a:t>
            </a:r>
            <a:endParaRPr sz="1000">
              <a:solidFill>
                <a:prstClr val="black"/>
              </a:solidFill>
              <a:sym typeface="+mn-lt"/>
            </a:endParaRPr>
          </a:p>
        </p:txBody>
      </p:sp>
      <p:sp>
        <p:nvSpPr>
          <p:cNvPr id="94" name="Text Placeholder 2"/>
          <p:cNvSpPr>
            <a:spLocks noGrp="1"/>
          </p:cNvSpPr>
          <p:nvPr>
            <p:custDataLst>
              <p:tags r:id="rId34"/>
            </p:custDataLst>
          </p:nvPr>
        </p:nvSpPr>
        <p:spPr bwMode="gray">
          <a:xfrm>
            <a:off x="6567488" y="4572000"/>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0B0692F8-A6A6-4DC1-87D8-7E76131A61E0}" type="datetime'''''3''''''''''''''''''''''''0'''''''''''''">
              <a:rPr altLang="en-US" sz="1000">
                <a:solidFill>
                  <a:srgbClr val="000000"/>
                </a:solidFill>
              </a:rPr>
              <a:pPr algn="r">
                <a:lnSpc>
                  <a:spcPct val="100000"/>
                </a:lnSpc>
                <a:spcBef>
                  <a:spcPct val="0"/>
                </a:spcBef>
                <a:spcAft>
                  <a:spcPct val="0"/>
                </a:spcAft>
              </a:pPr>
              <a:t>30</a:t>
            </a:fld>
            <a:r>
              <a:rPr altLang="en-US" sz="1000">
                <a:solidFill>
                  <a:prstClr val="black"/>
                </a:solidFill>
                <a:sym typeface="+mn-lt"/>
              </a:rPr>
              <a:t>%</a:t>
            </a:r>
            <a:endParaRPr sz="1000">
              <a:solidFill>
                <a:prstClr val="black"/>
              </a:solidFill>
              <a:sym typeface="+mn-lt"/>
            </a:endParaRPr>
          </a:p>
        </p:txBody>
      </p:sp>
      <p:sp>
        <p:nvSpPr>
          <p:cNvPr id="95" name="Text Placeholder 2"/>
          <p:cNvSpPr>
            <a:spLocks noGrp="1"/>
          </p:cNvSpPr>
          <p:nvPr>
            <p:custDataLst>
              <p:tags r:id="rId35"/>
            </p:custDataLst>
          </p:nvPr>
        </p:nvSpPr>
        <p:spPr bwMode="gray">
          <a:xfrm>
            <a:off x="6570663" y="4924425"/>
            <a:ext cx="2619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0F931A19-D805-4775-A267-3C10AD72A93B}" type="datetime'''''''''2''''''''''''''''''''''''''''''''''''''''''''0'''">
              <a:rPr altLang="en-US" sz="1000">
                <a:solidFill>
                  <a:srgbClr val="000000"/>
                </a:solidFill>
              </a:rPr>
              <a:pPr algn="r">
                <a:lnSpc>
                  <a:spcPct val="100000"/>
                </a:lnSpc>
                <a:spcBef>
                  <a:spcPct val="0"/>
                </a:spcBef>
                <a:spcAft>
                  <a:spcPct val="0"/>
                </a:spcAft>
              </a:pPr>
              <a:t>20</a:t>
            </a:fld>
            <a:r>
              <a:rPr altLang="en-US" sz="1000">
                <a:solidFill>
                  <a:prstClr val="black"/>
                </a:solidFill>
                <a:sym typeface="+mn-lt"/>
              </a:rPr>
              <a:t>%</a:t>
            </a:r>
            <a:endParaRPr sz="1000">
              <a:solidFill>
                <a:prstClr val="black"/>
              </a:solidFill>
              <a:sym typeface="+mn-lt"/>
            </a:endParaRPr>
          </a:p>
        </p:txBody>
      </p:sp>
      <p:sp>
        <p:nvSpPr>
          <p:cNvPr id="103" name="Text Placeholder 2"/>
          <p:cNvSpPr>
            <a:spLocks noGrp="1"/>
          </p:cNvSpPr>
          <p:nvPr>
            <p:custDataLst>
              <p:tags r:id="rId36"/>
            </p:custDataLst>
          </p:nvPr>
        </p:nvSpPr>
        <p:spPr bwMode="gray">
          <a:xfrm>
            <a:off x="6516688" y="2085975"/>
            <a:ext cx="315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0ED6AF0F-2902-4292-A77E-A736EEA67497}" type="datetime'''''''''''''''1''''''0''''''0'''''''''''''">
              <a:rPr altLang="en-US" sz="1000">
                <a:solidFill>
                  <a:srgbClr val="000000"/>
                </a:solidFill>
              </a:rPr>
              <a:pPr algn="r">
                <a:lnSpc>
                  <a:spcPct val="100000"/>
                </a:lnSpc>
                <a:spcBef>
                  <a:spcPct val="0"/>
                </a:spcBef>
                <a:spcAft>
                  <a:spcPct val="0"/>
                </a:spcAft>
              </a:pPr>
              <a:t>100</a:t>
            </a:fld>
            <a:r>
              <a:rPr altLang="en-US" sz="1000">
                <a:solidFill>
                  <a:prstClr val="black"/>
                </a:solidFill>
                <a:sym typeface="+mn-lt"/>
              </a:rPr>
              <a:t>%</a:t>
            </a:r>
            <a:endParaRPr sz="1000">
              <a:solidFill>
                <a:prstClr val="black"/>
              </a:solidFill>
              <a:sym typeface="+mn-lt"/>
            </a:endParaRPr>
          </a:p>
        </p:txBody>
      </p:sp>
      <p:sp>
        <p:nvSpPr>
          <p:cNvPr id="101" name="Text Placeholder 2"/>
          <p:cNvSpPr>
            <a:spLocks noGrp="1"/>
          </p:cNvSpPr>
          <p:nvPr>
            <p:custDataLst>
              <p:tags r:id="rId37"/>
            </p:custDataLst>
          </p:nvPr>
        </p:nvSpPr>
        <p:spPr bwMode="gray">
          <a:xfrm>
            <a:off x="6565900" y="2438400"/>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661A9308-1FCB-4C20-807B-C5EDD1078C5F}" type="datetime'9''''''''''''''0'''''''''''">
              <a:rPr altLang="en-US" sz="1000">
                <a:solidFill>
                  <a:srgbClr val="000000"/>
                </a:solidFill>
              </a:rPr>
              <a:pPr algn="r">
                <a:lnSpc>
                  <a:spcPct val="100000"/>
                </a:lnSpc>
                <a:spcBef>
                  <a:spcPct val="0"/>
                </a:spcBef>
                <a:spcAft>
                  <a:spcPct val="0"/>
                </a:spcAft>
              </a:pPr>
              <a:t>90</a:t>
            </a:fld>
            <a:r>
              <a:rPr altLang="en-US" sz="1000">
                <a:solidFill>
                  <a:prstClr val="black"/>
                </a:solidFill>
                <a:sym typeface="+mn-lt"/>
              </a:rPr>
              <a:t>%</a:t>
            </a:r>
            <a:endParaRPr sz="1000">
              <a:solidFill>
                <a:prstClr val="black"/>
              </a:solidFill>
              <a:sym typeface="+mn-lt"/>
            </a:endParaRPr>
          </a:p>
        </p:txBody>
      </p:sp>
      <p:sp>
        <p:nvSpPr>
          <p:cNvPr id="100" name="Text Placeholder 2"/>
          <p:cNvSpPr>
            <a:spLocks noGrp="1"/>
          </p:cNvSpPr>
          <p:nvPr>
            <p:custDataLst>
              <p:tags r:id="rId38"/>
            </p:custDataLst>
          </p:nvPr>
        </p:nvSpPr>
        <p:spPr bwMode="gray">
          <a:xfrm>
            <a:off x="6565900" y="2800350"/>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41525D7D-3491-4C96-ADAB-E2D9CD267362}" type="datetime'8''''''''''''''''''''''0'''''''''''''''''''''''''''''''">
              <a:rPr altLang="en-US" sz="1000">
                <a:solidFill>
                  <a:srgbClr val="000000"/>
                </a:solidFill>
              </a:rPr>
              <a:pPr algn="r">
                <a:lnSpc>
                  <a:spcPct val="100000"/>
                </a:lnSpc>
                <a:spcBef>
                  <a:spcPct val="0"/>
                </a:spcBef>
                <a:spcAft>
                  <a:spcPct val="0"/>
                </a:spcAft>
              </a:pPr>
              <a:t>80</a:t>
            </a:fld>
            <a:r>
              <a:rPr altLang="en-US" sz="1000">
                <a:solidFill>
                  <a:prstClr val="black"/>
                </a:solidFill>
                <a:sym typeface="+mn-lt"/>
              </a:rPr>
              <a:t>%</a:t>
            </a:r>
            <a:endParaRPr sz="1000">
              <a:solidFill>
                <a:prstClr val="black"/>
              </a:solidFill>
              <a:sym typeface="+mn-lt"/>
            </a:endParaRPr>
          </a:p>
        </p:txBody>
      </p:sp>
      <p:sp>
        <p:nvSpPr>
          <p:cNvPr id="104" name="Text Placeholder 2"/>
          <p:cNvSpPr>
            <a:spLocks noGrp="1"/>
          </p:cNvSpPr>
          <p:nvPr>
            <p:custDataLst>
              <p:tags r:id="rId39"/>
            </p:custDataLst>
          </p:nvPr>
        </p:nvSpPr>
        <p:spPr bwMode="auto">
          <a:xfrm flipV="1">
            <a:off x="11876088" y="3368675"/>
            <a:ext cx="152400" cy="11414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r>
              <a:rPr sz="10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rPr>
              <a:t>7 = Extremely Useful</a:t>
            </a:r>
          </a:p>
        </p:txBody>
      </p:sp>
      <p:sp>
        <p:nvSpPr>
          <p:cNvPr id="105" name="Text Placeholder 2"/>
          <p:cNvSpPr>
            <a:spLocks noGrp="1"/>
          </p:cNvSpPr>
          <p:nvPr>
            <p:custDataLst>
              <p:tags r:id="rId40"/>
            </p:custDataLst>
          </p:nvPr>
        </p:nvSpPr>
        <p:spPr bwMode="auto">
          <a:xfrm>
            <a:off x="10544175" y="5789613"/>
            <a:ext cx="7254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4B7D65FE-72DA-40BD-A064-28FB163C5A32}" type="datetime'Us''e''''f''ulness ''o''''n'''' ''''A''l''l'' ''''Roa''d''s'''">
              <a:rPr altLang="en-US" sz="1000">
                <a:solidFill>
                  <a:srgbClr val="000000"/>
                </a:solidFill>
                <a:cs typeface="3M Circular TT Book" panose="020B0604020101020102" pitchFamily="34" charset="0"/>
              </a:rPr>
              <a:pPr algn="ctr">
                <a:lnSpc>
                  <a:spcPct val="100000"/>
                </a:lnSpc>
                <a:spcBef>
                  <a:spcPct val="0"/>
                </a:spcBef>
                <a:spcAft>
                  <a:spcPct val="0"/>
                </a:spcAft>
              </a:pPr>
              <a:t>Usefulness on All Roads</a:t>
            </a:fld>
            <a:endParaRPr sz="1000">
              <a:solidFill>
                <a:srgbClr val="000000"/>
              </a:solidFill>
              <a:cs typeface="3M Circular TT Book" panose="020B0604020101020102" pitchFamily="34" charset="0"/>
              <a:sym typeface="3M Circular TT Book" panose="020B0604020101020102" pitchFamily="34" charset="0"/>
            </a:endParaRPr>
          </a:p>
        </p:txBody>
      </p:sp>
      <p:sp>
        <p:nvSpPr>
          <p:cNvPr id="112" name="Text Placeholder 2"/>
          <p:cNvSpPr>
            <a:spLocks noGrp="1"/>
          </p:cNvSpPr>
          <p:nvPr>
            <p:custDataLst>
              <p:tags r:id="rId41"/>
            </p:custDataLst>
          </p:nvPr>
        </p:nvSpPr>
        <p:spPr bwMode="auto">
          <a:xfrm flipV="1">
            <a:off x="6221413" y="3716338"/>
            <a:ext cx="152400" cy="446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r>
              <a:rPr altLang="en-US" sz="1000">
                <a:solidFill>
                  <a:prstClr val="black"/>
                </a:solidFill>
                <a:cs typeface="3M Circular TT Book" panose="020B0604020101020102" pitchFamily="34" charset="0"/>
                <a:sym typeface="3M Circular TT Book" panose="020B0604020101020102" pitchFamily="34" charset="0"/>
              </a:rPr>
              <a:t>Percent</a:t>
            </a:r>
            <a:endParaRPr sz="1000">
              <a:solidFill>
                <a:prstClr val="black"/>
              </a:solidFill>
              <a:cs typeface="3M Circular TT Book" panose="020B0604020101020102" pitchFamily="34" charset="0"/>
              <a:sym typeface="3M Circular TT Book" panose="020B0604020101020102" pitchFamily="34" charset="0"/>
            </a:endParaRPr>
          </a:p>
        </p:txBody>
      </p:sp>
      <p:sp>
        <p:nvSpPr>
          <p:cNvPr id="111" name="Text Placeholder 2"/>
          <p:cNvSpPr>
            <a:spLocks noGrp="1"/>
          </p:cNvSpPr>
          <p:nvPr>
            <p:custDataLst>
              <p:tags r:id="rId42"/>
            </p:custDataLst>
          </p:nvPr>
        </p:nvSpPr>
        <p:spPr bwMode="auto">
          <a:xfrm>
            <a:off x="9382125" y="5789613"/>
            <a:ext cx="78263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C49A8DFB-914F-4C0A-B236-FC958F4A459D}" type="datetime'''% ''V''''is''i''b''i''l''it''''y ''''''I''''mpr''ovem''ent'">
              <a:rPr altLang="en-US" sz="1000">
                <a:solidFill>
                  <a:srgbClr val="000000"/>
                </a:solidFill>
                <a:cs typeface="3M Circular TT Book" panose="020B0604020101020102" pitchFamily="34" charset="0"/>
              </a:rPr>
              <a:pPr algn="ctr">
                <a:lnSpc>
                  <a:spcPct val="100000"/>
                </a:lnSpc>
                <a:spcBef>
                  <a:spcPct val="0"/>
                </a:spcBef>
                <a:spcAft>
                  <a:spcPct val="0"/>
                </a:spcAft>
              </a:pPr>
              <a:t>% Visibility Improvement</a:t>
            </a:fld>
            <a:endParaRPr sz="1000">
              <a:solidFill>
                <a:srgbClr val="000000"/>
              </a:solidFill>
              <a:cs typeface="3M Circular TT Book" panose="020B0604020101020102" pitchFamily="34" charset="0"/>
              <a:sym typeface="3M Circular TT Book" panose="020B0604020101020102" pitchFamily="34" charset="0"/>
            </a:endParaRPr>
          </a:p>
        </p:txBody>
      </p:sp>
      <p:sp>
        <p:nvSpPr>
          <p:cNvPr id="106" name="Text Placeholder 2"/>
          <p:cNvSpPr>
            <a:spLocks noGrp="1"/>
          </p:cNvSpPr>
          <p:nvPr>
            <p:custDataLst>
              <p:tags r:id="rId43"/>
            </p:custDataLst>
          </p:nvPr>
        </p:nvSpPr>
        <p:spPr bwMode="gray">
          <a:xfrm>
            <a:off x="9575800" y="2743200"/>
            <a:ext cx="393700" cy="21272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CA0CF7C1-AB4B-4446-87AB-EBF3EF4DE450}" type="datetime'''''''''''''''''''''''''''''''7''''''''''''''7'''''''''">
              <a:rPr altLang="en-US" sz="1400">
                <a:solidFill>
                  <a:srgbClr val="000000"/>
                </a:solidFill>
              </a:rPr>
              <a:pPr algn="ctr">
                <a:lnSpc>
                  <a:spcPct val="100000"/>
                </a:lnSpc>
                <a:spcBef>
                  <a:spcPct val="0"/>
                </a:spcBef>
                <a:spcAft>
                  <a:spcPct val="0"/>
                </a:spcAft>
              </a:pPr>
              <a:t>77</a:t>
            </a:fld>
            <a:r>
              <a:rPr altLang="en-US" sz="1400">
                <a:solidFill>
                  <a:prstClr val="black"/>
                </a:solidFill>
                <a:sym typeface="+mn-lt"/>
              </a:rPr>
              <a:t>%</a:t>
            </a:r>
            <a:endParaRPr sz="1400">
              <a:solidFill>
                <a:prstClr val="black"/>
              </a:solidFill>
              <a:sym typeface="+mn-lt"/>
            </a:endParaRPr>
          </a:p>
        </p:txBody>
      </p:sp>
      <p:sp>
        <p:nvSpPr>
          <p:cNvPr id="107" name="Text Placeholder 2"/>
          <p:cNvSpPr>
            <a:spLocks noGrp="1"/>
          </p:cNvSpPr>
          <p:nvPr>
            <p:custDataLst>
              <p:tags r:id="rId44"/>
            </p:custDataLst>
          </p:nvPr>
        </p:nvSpPr>
        <p:spPr bwMode="auto">
          <a:xfrm>
            <a:off x="8223250" y="5789613"/>
            <a:ext cx="823913" cy="3048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10AFA084-33A4-4887-A761-7408CE751F0D}" type="datetime'''He''''l''p'' at ''Nig''h''t'' ''''i''''n Fo''g (''% Ye''s)'">
              <a:rPr altLang="en-US" sz="1000">
                <a:solidFill>
                  <a:srgbClr val="000000"/>
                </a:solidFill>
                <a:cs typeface="3M Circular TT Book" panose="020B0604020101020102" pitchFamily="34" charset="0"/>
              </a:rPr>
              <a:pPr algn="ctr">
                <a:lnSpc>
                  <a:spcPct val="100000"/>
                </a:lnSpc>
                <a:spcBef>
                  <a:spcPct val="0"/>
                </a:spcBef>
                <a:spcAft>
                  <a:spcPct val="0"/>
                </a:spcAft>
              </a:pPr>
              <a:t>Help at Night in Fog (% Yes)</a:t>
            </a:fld>
            <a:endParaRPr sz="1000">
              <a:solidFill>
                <a:srgbClr val="000000"/>
              </a:solidFill>
              <a:cs typeface="3M Circular TT Book" panose="020B0604020101020102" pitchFamily="34" charset="0"/>
              <a:sym typeface="3M Circular TT Book" panose="020B0604020101020102" pitchFamily="34" charset="0"/>
            </a:endParaRPr>
          </a:p>
        </p:txBody>
      </p:sp>
      <p:sp>
        <p:nvSpPr>
          <p:cNvPr id="108" name="Text Placeholder 2"/>
          <p:cNvSpPr>
            <a:spLocks noGrp="1"/>
          </p:cNvSpPr>
          <p:nvPr>
            <p:custDataLst>
              <p:tags r:id="rId45"/>
            </p:custDataLst>
          </p:nvPr>
        </p:nvSpPr>
        <p:spPr bwMode="gray">
          <a:xfrm>
            <a:off x="8448675" y="2600325"/>
            <a:ext cx="3714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AE3CC61A-BE2B-4767-A955-0C62AFAE5FB6}" type="datetime'''''''''8''''1'''''''''''''''''''''''''''''''">
              <a:rPr altLang="en-US" sz="1400">
                <a:solidFill>
                  <a:srgbClr val="000000"/>
                </a:solidFill>
              </a:rPr>
              <a:pPr algn="ctr">
                <a:lnSpc>
                  <a:spcPct val="100000"/>
                </a:lnSpc>
                <a:spcBef>
                  <a:spcPct val="0"/>
                </a:spcBef>
                <a:spcAft>
                  <a:spcPct val="0"/>
                </a:spcAft>
              </a:pPr>
              <a:t>81</a:t>
            </a:fld>
            <a:r>
              <a:rPr altLang="en-US" sz="1400">
                <a:solidFill>
                  <a:prstClr val="black"/>
                </a:solidFill>
                <a:sym typeface="+mn-lt"/>
              </a:rPr>
              <a:t>%</a:t>
            </a:r>
            <a:endParaRPr sz="1400">
              <a:solidFill>
                <a:prstClr val="black"/>
              </a:solidFill>
              <a:sym typeface="+mn-lt"/>
            </a:endParaRPr>
          </a:p>
        </p:txBody>
      </p:sp>
      <p:sp>
        <p:nvSpPr>
          <p:cNvPr id="109" name="Text Placeholder 2"/>
          <p:cNvSpPr>
            <a:spLocks noGrp="1"/>
          </p:cNvSpPr>
          <p:nvPr>
            <p:custDataLst>
              <p:tags r:id="rId46"/>
            </p:custDataLst>
          </p:nvPr>
        </p:nvSpPr>
        <p:spPr bwMode="auto">
          <a:xfrm>
            <a:off x="7070725" y="5789613"/>
            <a:ext cx="8524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37849FEB-99DE-4E64-A6FB-7D9273829C04}" type="datetime'Hel''p ''''at'' Nigh''''t ''in'' ''R''''ain (%'' ''Ye''''s)'''">
              <a:rPr altLang="en-US" sz="1000">
                <a:solidFill>
                  <a:srgbClr val="000000"/>
                </a:solidFill>
                <a:cs typeface="3M Circular TT Book" panose="020B0604020101020102" pitchFamily="34" charset="0"/>
              </a:rPr>
              <a:pPr algn="ctr">
                <a:lnSpc>
                  <a:spcPct val="100000"/>
                </a:lnSpc>
                <a:spcBef>
                  <a:spcPct val="0"/>
                </a:spcBef>
                <a:spcAft>
                  <a:spcPct val="0"/>
                </a:spcAft>
              </a:pPr>
              <a:t>Help at Night in Rain (% Yes)</a:t>
            </a:fld>
            <a:endParaRPr sz="1000">
              <a:solidFill>
                <a:srgbClr val="000000"/>
              </a:solidFill>
              <a:cs typeface="3M Circular TT Book" panose="020B0604020101020102" pitchFamily="34" charset="0"/>
              <a:sym typeface="3M Circular TT Book" panose="020B0604020101020102" pitchFamily="34" charset="0"/>
            </a:endParaRPr>
          </a:p>
        </p:txBody>
      </p:sp>
      <p:sp>
        <p:nvSpPr>
          <p:cNvPr id="110" name="Text Placeholder 2"/>
          <p:cNvSpPr>
            <a:spLocks noGrp="1"/>
          </p:cNvSpPr>
          <p:nvPr>
            <p:custDataLst>
              <p:tags r:id="rId47"/>
            </p:custDataLst>
          </p:nvPr>
        </p:nvSpPr>
        <p:spPr bwMode="gray">
          <a:xfrm>
            <a:off x="7286625" y="2314575"/>
            <a:ext cx="4191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DD95DFAA-FC67-4A85-8FE0-FCC19E0666D3}" type="datetime'''''''''''''8''''''''''''''''''''9'''''''''''''''''''''''">
              <a:rPr altLang="en-US" sz="1400">
                <a:solidFill>
                  <a:srgbClr val="000000"/>
                </a:solidFill>
              </a:rPr>
              <a:pPr algn="ctr">
                <a:lnSpc>
                  <a:spcPct val="100000"/>
                </a:lnSpc>
                <a:spcBef>
                  <a:spcPct val="0"/>
                </a:spcBef>
                <a:spcAft>
                  <a:spcPct val="0"/>
                </a:spcAft>
              </a:pPr>
              <a:t>89</a:t>
            </a:fld>
            <a:r>
              <a:rPr altLang="en-US" sz="1400">
                <a:solidFill>
                  <a:prstClr val="black"/>
                </a:solidFill>
                <a:sym typeface="+mn-lt"/>
              </a:rPr>
              <a:t>%</a:t>
            </a:r>
            <a:endParaRPr sz="1400">
              <a:solidFill>
                <a:prstClr val="black"/>
              </a:solidFill>
              <a:sym typeface="+mn-lt"/>
            </a:endParaRPr>
          </a:p>
        </p:txBody>
      </p:sp>
      <p:sp>
        <p:nvSpPr>
          <p:cNvPr id="113" name="Rectangle 112"/>
          <p:cNvSpPr/>
          <p:nvPr/>
        </p:nvSpPr>
        <p:spPr>
          <a:xfrm>
            <a:off x="10587038" y="2447925"/>
            <a:ext cx="618837" cy="326707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4" name="TextBox 113"/>
          <p:cNvSpPr txBox="1"/>
          <p:nvPr/>
        </p:nvSpPr>
        <p:spPr>
          <a:xfrm>
            <a:off x="6698457" y="1343410"/>
            <a:ext cx="4854520" cy="246221"/>
          </a:xfrm>
          <a:prstGeom prst="rect">
            <a:avLst/>
          </a:prstGeom>
          <a:noFill/>
        </p:spPr>
        <p:txBody>
          <a:bodyPr wrap="square" lIns="0" tIns="0" rIns="0" bIns="0" rtlCol="0">
            <a:spAutoFit/>
          </a:bodyPr>
          <a:lstStyle/>
          <a:p>
            <a:pPr algn="ctr"/>
            <a:r>
              <a:rPr lang="en-US" sz="1600" u="sng" dirty="0">
                <a:solidFill>
                  <a:prstClr val="black"/>
                </a:solidFill>
                <a:cs typeface="3M Circular TT Book" panose="020B0604020101020102" pitchFamily="34" charset="0"/>
              </a:rPr>
              <a:t>Driver Perceptions of </a:t>
            </a:r>
            <a:r>
              <a:rPr lang="en-US" sz="1600" u="sng" dirty="0" smtClean="0">
                <a:solidFill>
                  <a:prstClr val="black"/>
                </a:solidFill>
                <a:cs typeface="3M Circular TT Book" panose="020B0604020101020102" pitchFamily="34" charset="0"/>
              </a:rPr>
              <a:t>RPMs²</a:t>
            </a:r>
            <a:endParaRPr lang="en-US" sz="1600" u="sng" dirty="0">
              <a:solidFill>
                <a:prstClr val="black"/>
              </a:solidFill>
              <a:cs typeface="3M Circular TT Book" panose="020B0604020101020102" pitchFamily="34" charset="0"/>
            </a:endParaRPr>
          </a:p>
        </p:txBody>
      </p:sp>
    </p:spTree>
    <p:extLst>
      <p:ext uri="{BB962C8B-B14F-4D97-AF65-F5344CB8AC3E}">
        <p14:creationId xmlns:p14="http://schemas.microsoft.com/office/powerpoint/2010/main" val="64680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Object 1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5" name="Rectangle 114" hidden="1"/>
          <p:cNvSpPr/>
          <p:nvPr>
            <p:custDataLst>
              <p:tags r:id="rId3"/>
            </p:custDataLst>
          </p:nvPr>
        </p:nvSpPr>
        <p:spPr bwMode="auto">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endParaRPr lang="en-US" sz="1000" dirty="0">
              <a:solidFill>
                <a:srgbClr val="FFFFFF"/>
              </a:solidFill>
              <a:sym typeface="+mn-lt"/>
            </a:endParaRPr>
          </a:p>
        </p:txBody>
      </p:sp>
      <p:sp>
        <p:nvSpPr>
          <p:cNvPr id="13" name="Title 1"/>
          <p:cNvSpPr>
            <a:spLocks noGrp="1"/>
          </p:cNvSpPr>
          <p:nvPr>
            <p:ph type="title"/>
          </p:nvPr>
        </p:nvSpPr>
        <p:spPr>
          <a:xfrm>
            <a:off x="379412" y="379414"/>
            <a:ext cx="11425237" cy="457200"/>
          </a:xfrm>
        </p:spPr>
        <p:txBody>
          <a:bodyPr/>
          <a:lstStyle/>
          <a:p>
            <a:r>
              <a:rPr lang="en-US" dirty="0"/>
              <a:t>3M’s Unique Selling Advantage: </a:t>
            </a:r>
            <a:r>
              <a:rPr lang="en-US" dirty="0">
                <a:solidFill>
                  <a:srgbClr val="00B0F0"/>
                </a:solidFill>
              </a:rPr>
              <a:t>Highly Reflective</a:t>
            </a:r>
          </a:p>
        </p:txBody>
      </p:sp>
      <p:pic>
        <p:nvPicPr>
          <p:cNvPr id="14" name="Picture 13"/>
          <p:cNvPicPr>
            <a:picLocks noChangeAspect="1"/>
          </p:cNvPicPr>
          <p:nvPr/>
        </p:nvPicPr>
        <p:blipFill>
          <a:blip r:embed="rId7"/>
          <a:stretch>
            <a:fillRect/>
          </a:stretch>
        </p:blipFill>
        <p:spPr>
          <a:xfrm>
            <a:off x="6385887" y="3700157"/>
            <a:ext cx="5582661" cy="1854117"/>
          </a:xfrm>
          <a:prstGeom prst="rect">
            <a:avLst/>
          </a:prstGeom>
          <a:ln>
            <a:noFill/>
          </a:ln>
        </p:spPr>
      </p:pic>
      <p:sp>
        <p:nvSpPr>
          <p:cNvPr id="18" name="Rectangle 17"/>
          <p:cNvSpPr/>
          <p:nvPr/>
        </p:nvSpPr>
        <p:spPr>
          <a:xfrm>
            <a:off x="6385887" y="1343107"/>
            <a:ext cx="5601979"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prstClr val="black"/>
                </a:solidFill>
              </a:rPr>
              <a:t>Driver Retroreflection Performance</a:t>
            </a:r>
          </a:p>
        </p:txBody>
      </p:sp>
      <p:sp>
        <p:nvSpPr>
          <p:cNvPr id="19" name="TextBox 18"/>
          <p:cNvSpPr txBox="1"/>
          <p:nvPr/>
        </p:nvSpPr>
        <p:spPr>
          <a:xfrm>
            <a:off x="379413" y="6414952"/>
            <a:ext cx="5583237" cy="153888"/>
          </a:xfrm>
          <a:prstGeom prst="rect">
            <a:avLst/>
          </a:prstGeom>
          <a:noFill/>
        </p:spPr>
        <p:txBody>
          <a:bodyPr wrap="square" lIns="0" tIns="0" rIns="0" bIns="0" rtlCol="0">
            <a:spAutoFit/>
          </a:bodyPr>
          <a:lstStyle/>
          <a:p>
            <a:r>
              <a:rPr lang="en-US" sz="1000" dirty="0">
                <a:solidFill>
                  <a:prstClr val="black"/>
                </a:solidFill>
              </a:rPr>
              <a:t>Source: </a:t>
            </a:r>
            <a:r>
              <a:rPr lang="en-US" sz="1000" dirty="0">
                <a:solidFill>
                  <a:prstClr val="black"/>
                </a:solidFill>
                <a:latin typeface="3M Circular TT Light" panose="020B0404020101020102" pitchFamily="34" charset="0"/>
                <a:cs typeface="3M Circular TT Light" panose="020B0404020101020102" pitchFamily="34" charset="0"/>
              </a:rPr>
              <a:t>3M™ Series 290 Product Bulletin</a:t>
            </a:r>
          </a:p>
        </p:txBody>
      </p:sp>
      <p:sp>
        <p:nvSpPr>
          <p:cNvPr id="20" name="Text Placeholder 3"/>
          <p:cNvSpPr>
            <a:spLocks noGrp="1"/>
          </p:cNvSpPr>
          <p:nvPr>
            <p:ph type="body" sz="quarter" idx="10"/>
          </p:nvPr>
        </p:nvSpPr>
        <p:spPr>
          <a:xfrm>
            <a:off x="381000" y="841248"/>
            <a:ext cx="11430000" cy="365760"/>
          </a:xfrm>
        </p:spPr>
        <p:txBody>
          <a:bodyPr/>
          <a:lstStyle/>
          <a:p>
            <a:r>
              <a:rPr lang="en-US" sz="2000" dirty="0">
                <a:solidFill>
                  <a:schemeClr val="tx1">
                    <a:lumMod val="50000"/>
                    <a:lumOff val="50000"/>
                  </a:schemeClr>
                </a:solidFill>
              </a:rPr>
              <a:t>3M Diamond Grade</a:t>
            </a:r>
            <a:r>
              <a:rPr lang="en-US" sz="2000" dirty="0">
                <a:solidFill>
                  <a:schemeClr val="tx1">
                    <a:lumMod val="50000"/>
                    <a:lumOff val="50000"/>
                  </a:schemeClr>
                </a:solidFill>
                <a:cs typeface="3M Circular TT Bold" panose="020B0804020101010102" pitchFamily="34" charset="0"/>
              </a:rPr>
              <a:t>™ microprismatic optics delivers </a:t>
            </a:r>
            <a:r>
              <a:rPr lang="en-US" sz="2000" dirty="0">
                <a:solidFill>
                  <a:srgbClr val="808080"/>
                </a:solidFill>
                <a:cs typeface="3M Circular TT Bold" panose="020B0804020101010102" pitchFamily="34" charset="0"/>
              </a:rPr>
              <a:t>on</a:t>
            </a:r>
            <a:r>
              <a:rPr lang="en-US" sz="2000" dirty="0">
                <a:solidFill>
                  <a:schemeClr val="tx1">
                    <a:lumMod val="50000"/>
                    <a:lumOff val="50000"/>
                  </a:schemeClr>
                </a:solidFill>
                <a:cs typeface="3M Circular TT Bold" panose="020B0804020101010102" pitchFamily="34" charset="0"/>
              </a:rPr>
              <a:t> brightness performance </a:t>
            </a:r>
            <a:endParaRPr lang="en-US" sz="2000" dirty="0">
              <a:solidFill>
                <a:schemeClr val="tx1">
                  <a:lumMod val="50000"/>
                  <a:lumOff val="50000"/>
                </a:schemeClr>
              </a:solidFill>
            </a:endParaRPr>
          </a:p>
        </p:txBody>
      </p:sp>
      <p:sp>
        <p:nvSpPr>
          <p:cNvPr id="27" name="Rectangle 26"/>
          <p:cNvSpPr/>
          <p:nvPr/>
        </p:nvSpPr>
        <p:spPr>
          <a:xfrm>
            <a:off x="379412" y="1343107"/>
            <a:ext cx="5347403"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prstClr val="black"/>
                </a:solidFill>
              </a:rPr>
              <a:t>3M</a:t>
            </a:r>
            <a:r>
              <a:rPr lang="en-US" sz="2000" dirty="0">
                <a:solidFill>
                  <a:prstClr val="black"/>
                </a:solidFill>
                <a:latin typeface="3M Circular TT Bold" panose="020B0804020101010102" pitchFamily="34" charset="0"/>
                <a:cs typeface="3M Circular TT Bold" panose="020B0804020101010102" pitchFamily="34" charset="0"/>
              </a:rPr>
              <a:t>™ </a:t>
            </a:r>
            <a:r>
              <a:rPr lang="en-US" sz="2000" dirty="0">
                <a:solidFill>
                  <a:prstClr val="black"/>
                </a:solidFill>
                <a:cs typeface="3M Circular TT Bold" panose="020B0804020101010102" pitchFamily="34" charset="0"/>
              </a:rPr>
              <a:t>RPM</a:t>
            </a:r>
            <a:r>
              <a:rPr lang="en-US" sz="2000" dirty="0">
                <a:solidFill>
                  <a:prstClr val="black"/>
                </a:solidFill>
                <a:latin typeface="3M Circular TT Bold" panose="020B0804020101010102" pitchFamily="34" charset="0"/>
                <a:cs typeface="3M Circular TT Bold" panose="020B0804020101010102" pitchFamily="34" charset="0"/>
              </a:rPr>
              <a:t> </a:t>
            </a:r>
            <a:r>
              <a:rPr lang="en-US" sz="2000" dirty="0">
                <a:solidFill>
                  <a:prstClr val="black"/>
                </a:solidFill>
              </a:rPr>
              <a:t>290 Reflective Features</a:t>
            </a:r>
          </a:p>
        </p:txBody>
      </p:sp>
      <p:pic>
        <p:nvPicPr>
          <p:cNvPr id="28" name="Picture 2" descr="PM290 Y-on-Y-LR"/>
          <p:cNvPicPr>
            <a:picLocks noChangeAspect="1" noChangeArrowheads="1"/>
          </p:cNvPicPr>
          <p:nvPr/>
        </p:nvPicPr>
        <p:blipFill>
          <a:blip r:embed="rId8" cstate="print"/>
          <a:srcRect/>
          <a:stretch>
            <a:fillRect/>
          </a:stretch>
        </p:blipFill>
        <p:spPr bwMode="auto">
          <a:xfrm>
            <a:off x="1547125" y="2619404"/>
            <a:ext cx="3011976" cy="1578055"/>
          </a:xfrm>
          <a:prstGeom prst="rect">
            <a:avLst/>
          </a:prstGeom>
          <a:noFill/>
          <a:effectLst>
            <a:innerShdw blurRad="939800">
              <a:prstClr val="black">
                <a:alpha val="75000"/>
              </a:prstClr>
            </a:innerShdw>
          </a:effectLst>
        </p:spPr>
      </p:pic>
      <p:sp>
        <p:nvSpPr>
          <p:cNvPr id="29" name="Text Box 3"/>
          <p:cNvSpPr txBox="1">
            <a:spLocks noChangeArrowheads="1"/>
          </p:cNvSpPr>
          <p:nvPr/>
        </p:nvSpPr>
        <p:spPr bwMode="auto">
          <a:xfrm>
            <a:off x="379412" y="2094865"/>
            <a:ext cx="5178021" cy="30777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Highly reflective 3M™</a:t>
            </a:r>
            <a:r>
              <a:rPr lang="en-US" sz="1400" dirty="0">
                <a:solidFill>
                  <a:prstClr val="black"/>
                </a:solidFill>
                <a:latin typeface="3M Circular TT Bold" panose="020B0804020101010102" pitchFamily="34" charset="0"/>
                <a:cs typeface="3M Circular TT Bold" panose="020B0804020101010102" pitchFamily="34" charset="0"/>
              </a:rPr>
              <a:t> </a:t>
            </a:r>
            <a:r>
              <a:rPr lang="en-US" sz="1400" dirty="0">
                <a:solidFill>
                  <a:prstClr val="black"/>
                </a:solidFill>
                <a:latin typeface="3M Circular TT Light" panose="020B0404020101020102" pitchFamily="34" charset="0"/>
                <a:cs typeface="3M Circular TT Light" panose="020B0404020101020102" pitchFamily="34" charset="0"/>
              </a:rPr>
              <a:t>Diamond Grade™ microprismatic optics</a:t>
            </a:r>
          </a:p>
        </p:txBody>
      </p:sp>
      <p:sp>
        <p:nvSpPr>
          <p:cNvPr id="30" name="Line 4"/>
          <p:cNvSpPr>
            <a:spLocks noChangeShapeType="1"/>
          </p:cNvSpPr>
          <p:nvPr/>
        </p:nvSpPr>
        <p:spPr bwMode="auto">
          <a:xfrm>
            <a:off x="1382486" y="2433419"/>
            <a:ext cx="932875" cy="991082"/>
          </a:xfrm>
          <a:prstGeom prst="line">
            <a:avLst/>
          </a:prstGeom>
          <a:noFill/>
          <a:ln w="31750">
            <a:solidFill>
              <a:srgbClr val="FF0000"/>
            </a:solidFill>
            <a:prstDash val="sysDot"/>
            <a:round/>
            <a:headEnd type="oval"/>
            <a:tailEnd type="arrow"/>
          </a:ln>
          <a:effectLst/>
        </p:spPr>
        <p:txBody>
          <a:bodyPr wrap="none" anchor="ctr"/>
          <a:lstStyle/>
          <a:p>
            <a:pPr fontAlgn="base">
              <a:spcBef>
                <a:spcPct val="0"/>
              </a:spcBef>
              <a:spcAft>
                <a:spcPct val="0"/>
              </a:spcAft>
              <a:defRPr/>
            </a:pPr>
            <a:endParaRPr lang="en-US" kern="0">
              <a:solidFill>
                <a:prstClr val="black"/>
              </a:solidFill>
              <a:cs typeface="Arial" charset="0"/>
            </a:endParaRPr>
          </a:p>
        </p:txBody>
      </p:sp>
      <p:sp>
        <p:nvSpPr>
          <p:cNvPr id="31" name="Line 6"/>
          <p:cNvSpPr>
            <a:spLocks noChangeShapeType="1"/>
          </p:cNvSpPr>
          <p:nvPr/>
        </p:nvSpPr>
        <p:spPr bwMode="auto">
          <a:xfrm flipV="1">
            <a:off x="1241572" y="3610485"/>
            <a:ext cx="1451294" cy="1114391"/>
          </a:xfrm>
          <a:prstGeom prst="line">
            <a:avLst/>
          </a:prstGeom>
          <a:noFill/>
          <a:ln w="31750">
            <a:solidFill>
              <a:srgbClr val="FF0000"/>
            </a:solidFill>
            <a:prstDash val="sysDot"/>
            <a:round/>
            <a:headEnd type="oval"/>
            <a:tailEnd type="arrow"/>
          </a:ln>
          <a:effectLst/>
        </p:spPr>
        <p:txBody>
          <a:bodyPr wrap="none" anchor="ctr"/>
          <a:lstStyle/>
          <a:p>
            <a:pPr>
              <a:defRPr/>
            </a:pPr>
            <a:endParaRPr lang="en-US" kern="0">
              <a:solidFill>
                <a:prstClr val="black"/>
              </a:solidFill>
            </a:endParaRPr>
          </a:p>
        </p:txBody>
      </p:sp>
      <p:sp>
        <p:nvSpPr>
          <p:cNvPr id="32" name="Rectangle 31"/>
          <p:cNvSpPr>
            <a:spLocks noChangeArrowheads="1"/>
          </p:cNvSpPr>
          <p:nvPr/>
        </p:nvSpPr>
        <p:spPr bwMode="auto">
          <a:xfrm>
            <a:off x="312074" y="4724878"/>
            <a:ext cx="5107214" cy="523220"/>
          </a:xfrm>
          <a:prstGeom prst="rect">
            <a:avLst/>
          </a:prstGeom>
          <a:noFill/>
          <a:ln w="9525">
            <a:noFill/>
            <a:miter lim="800000"/>
            <a:headEnd/>
            <a:tailEnd/>
          </a:ln>
          <a:effectLst/>
        </p:spPr>
        <p:txBody>
          <a:bodyPr wrap="square">
            <a:spAutoFit/>
          </a:bodyPr>
          <a:lstStyle/>
          <a:p>
            <a:pPr algn="ctr" eaLnBrk="0"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Polycarbonate lens with protective hardcoat protects against abrasion or scratches to keep the lens </a:t>
            </a:r>
            <a:r>
              <a:rPr lang="en-US" sz="1400" dirty="0" smtClean="0">
                <a:solidFill>
                  <a:prstClr val="black"/>
                </a:solidFill>
                <a:latin typeface="3M Circular TT Light" panose="020B0404020101020102" pitchFamily="34" charset="0"/>
                <a:cs typeface="3M Circular TT Light" panose="020B0404020101020102" pitchFamily="34" charset="0"/>
              </a:rPr>
              <a:t>clearer</a:t>
            </a:r>
            <a:endParaRPr lang="en-US" sz="1400" dirty="0">
              <a:solidFill>
                <a:prstClr val="black"/>
              </a:solidFill>
              <a:latin typeface="3M Circular TT Light" panose="020B0404020101020102" pitchFamily="34" charset="0"/>
              <a:cs typeface="3M Circular TT Light" panose="020B0404020101020102" pitchFamily="34" charset="0"/>
            </a:endParaRPr>
          </a:p>
        </p:txBody>
      </p:sp>
      <p:graphicFrame>
        <p:nvGraphicFramePr>
          <p:cNvPr id="7" name="Table 6"/>
          <p:cNvGraphicFramePr>
            <a:graphicFrameLocks noGrp="1"/>
          </p:cNvGraphicFramePr>
          <p:nvPr>
            <p:extLst/>
          </p:nvPr>
        </p:nvGraphicFramePr>
        <p:xfrm>
          <a:off x="6385887" y="2253694"/>
          <a:ext cx="5601980" cy="1798320"/>
        </p:xfrm>
        <a:graphic>
          <a:graphicData uri="http://schemas.openxmlformats.org/drawingml/2006/table">
            <a:tbl>
              <a:tblPr firstRow="1" bandRow="1">
                <a:tableStyleId>{5940675A-B579-460E-94D1-54222C63F5DA}</a:tableStyleId>
              </a:tblPr>
              <a:tblGrid>
                <a:gridCol w="560198">
                  <a:extLst>
                    <a:ext uri="{9D8B030D-6E8A-4147-A177-3AD203B41FA5}">
                      <a16:colId xmlns="" xmlns:a16="http://schemas.microsoft.com/office/drawing/2014/main" val="20000"/>
                    </a:ext>
                  </a:extLst>
                </a:gridCol>
                <a:gridCol w="560198">
                  <a:extLst>
                    <a:ext uri="{9D8B030D-6E8A-4147-A177-3AD203B41FA5}">
                      <a16:colId xmlns="" xmlns:a16="http://schemas.microsoft.com/office/drawing/2014/main" val="20001"/>
                    </a:ext>
                  </a:extLst>
                </a:gridCol>
                <a:gridCol w="560198">
                  <a:extLst>
                    <a:ext uri="{9D8B030D-6E8A-4147-A177-3AD203B41FA5}">
                      <a16:colId xmlns="" xmlns:a16="http://schemas.microsoft.com/office/drawing/2014/main" val="20002"/>
                    </a:ext>
                  </a:extLst>
                </a:gridCol>
                <a:gridCol w="560198">
                  <a:extLst>
                    <a:ext uri="{9D8B030D-6E8A-4147-A177-3AD203B41FA5}">
                      <a16:colId xmlns="" xmlns:a16="http://schemas.microsoft.com/office/drawing/2014/main" val="20003"/>
                    </a:ext>
                  </a:extLst>
                </a:gridCol>
                <a:gridCol w="560198">
                  <a:extLst>
                    <a:ext uri="{9D8B030D-6E8A-4147-A177-3AD203B41FA5}">
                      <a16:colId xmlns="" xmlns:a16="http://schemas.microsoft.com/office/drawing/2014/main" val="20004"/>
                    </a:ext>
                  </a:extLst>
                </a:gridCol>
                <a:gridCol w="560198">
                  <a:extLst>
                    <a:ext uri="{9D8B030D-6E8A-4147-A177-3AD203B41FA5}">
                      <a16:colId xmlns="" xmlns:a16="http://schemas.microsoft.com/office/drawing/2014/main" val="20005"/>
                    </a:ext>
                  </a:extLst>
                </a:gridCol>
                <a:gridCol w="560198">
                  <a:extLst>
                    <a:ext uri="{9D8B030D-6E8A-4147-A177-3AD203B41FA5}">
                      <a16:colId xmlns="" xmlns:a16="http://schemas.microsoft.com/office/drawing/2014/main" val="20006"/>
                    </a:ext>
                  </a:extLst>
                </a:gridCol>
                <a:gridCol w="560198">
                  <a:extLst>
                    <a:ext uri="{9D8B030D-6E8A-4147-A177-3AD203B41FA5}">
                      <a16:colId xmlns="" xmlns:a16="http://schemas.microsoft.com/office/drawing/2014/main" val="20007"/>
                    </a:ext>
                  </a:extLst>
                </a:gridCol>
                <a:gridCol w="560198">
                  <a:extLst>
                    <a:ext uri="{9D8B030D-6E8A-4147-A177-3AD203B41FA5}">
                      <a16:colId xmlns="" xmlns:a16="http://schemas.microsoft.com/office/drawing/2014/main" val="20008"/>
                    </a:ext>
                  </a:extLst>
                </a:gridCol>
                <a:gridCol w="560198">
                  <a:extLst>
                    <a:ext uri="{9D8B030D-6E8A-4147-A177-3AD203B41FA5}">
                      <a16:colId xmlns="" xmlns:a16="http://schemas.microsoft.com/office/drawing/2014/main" val="20009"/>
                    </a:ext>
                  </a:extLst>
                </a:gridCol>
              </a:tblGrid>
              <a:tr h="370840">
                <a:tc gridSpan="2">
                  <a:txBody>
                    <a:bodyPr/>
                    <a:lstStyle/>
                    <a:p>
                      <a:pPr algn="ctr"/>
                      <a:r>
                        <a:rPr lang="en-US" sz="1200" b="1" dirty="0">
                          <a:latin typeface="3M Circular TT Light" panose="020B0404020101020102" pitchFamily="34" charset="0"/>
                          <a:cs typeface="3M Circular TT Light" panose="020B0404020101020102" pitchFamily="34" charset="0"/>
                        </a:rPr>
                        <a:t>Simulated Distance</a:t>
                      </a:r>
                    </a:p>
                  </a:txBody>
                  <a:tcPr anchor="ctr">
                    <a:solidFill>
                      <a:schemeClr val="tx2"/>
                    </a:solidFill>
                  </a:tcPr>
                </a:tc>
                <a:tc hMerge="1">
                  <a:txBody>
                    <a:bodyPr/>
                    <a:lstStyle/>
                    <a:p>
                      <a:pPr algn="ctr"/>
                      <a:endParaRPr lang="en-US" sz="1200" dirty="0">
                        <a:latin typeface="3M Circular TT Light" panose="020B0404020101020102" pitchFamily="34" charset="0"/>
                        <a:cs typeface="3M Circular TT Light" panose="020B0404020101020102" pitchFamily="34" charset="0"/>
                      </a:endParaRPr>
                    </a:p>
                  </a:txBody>
                  <a:tcPr anchor="ctr"/>
                </a:tc>
                <a:tc gridSpan="2">
                  <a:txBody>
                    <a:bodyPr/>
                    <a:lstStyle/>
                    <a:p>
                      <a:pPr algn="ctr"/>
                      <a:r>
                        <a:rPr lang="en-US" sz="1200" b="1" dirty="0">
                          <a:latin typeface="3M Circular TT Light" panose="020B0404020101020102" pitchFamily="34" charset="0"/>
                          <a:cs typeface="3M Circular TT Light" panose="020B0404020101020102" pitchFamily="34" charset="0"/>
                        </a:rPr>
                        <a:t>White</a:t>
                      </a:r>
                    </a:p>
                  </a:txBody>
                  <a:tcPr anchor="ctr"/>
                </a:tc>
                <a:tc hMerge="1">
                  <a:txBody>
                    <a:bodyPr/>
                    <a:lstStyle/>
                    <a:p>
                      <a:pPr algn="ctr"/>
                      <a:endParaRPr lang="en-US" sz="1200" dirty="0">
                        <a:latin typeface="3M Circular TT Light" panose="020B0404020101020102" pitchFamily="34" charset="0"/>
                        <a:cs typeface="3M Circular TT Light" panose="020B0404020101020102" pitchFamily="34" charset="0"/>
                      </a:endParaRPr>
                    </a:p>
                  </a:txBody>
                  <a:tcPr anchor="ctr"/>
                </a:tc>
                <a:tc gridSpan="2">
                  <a:txBody>
                    <a:bodyPr/>
                    <a:lstStyle/>
                    <a:p>
                      <a:pPr algn="ctr"/>
                      <a:r>
                        <a:rPr lang="en-US" sz="1200" b="1" dirty="0">
                          <a:latin typeface="3M Circular TT Light" panose="020B0404020101020102" pitchFamily="34" charset="0"/>
                          <a:cs typeface="3M Circular TT Light" panose="020B0404020101020102" pitchFamily="34" charset="0"/>
                        </a:rPr>
                        <a:t>Yellow</a:t>
                      </a:r>
                    </a:p>
                  </a:txBody>
                  <a:tcPr anchor="ctr">
                    <a:solidFill>
                      <a:srgbClr val="FFFF00"/>
                    </a:solidFill>
                  </a:tcPr>
                </a:tc>
                <a:tc hMerge="1">
                  <a:txBody>
                    <a:bodyPr/>
                    <a:lstStyle/>
                    <a:p>
                      <a:pPr algn="ctr"/>
                      <a:endParaRPr lang="en-US" sz="1200" dirty="0">
                        <a:latin typeface="3M Circular TT Light" panose="020B0404020101020102" pitchFamily="34" charset="0"/>
                        <a:cs typeface="3M Circular TT Light" panose="020B0404020101020102" pitchFamily="34" charset="0"/>
                      </a:endParaRPr>
                    </a:p>
                  </a:txBody>
                  <a:tcPr anchor="ctr"/>
                </a:tc>
                <a:tc gridSpan="2">
                  <a:txBody>
                    <a:bodyPr/>
                    <a:lstStyle/>
                    <a:p>
                      <a:pPr algn="ctr"/>
                      <a:r>
                        <a:rPr lang="en-US" sz="1200" b="1" dirty="0">
                          <a:latin typeface="3M Circular TT Light" panose="020B0404020101020102" pitchFamily="34" charset="0"/>
                          <a:cs typeface="3M Circular TT Light" panose="020B0404020101020102" pitchFamily="34" charset="0"/>
                        </a:rPr>
                        <a:t>Red</a:t>
                      </a:r>
                    </a:p>
                  </a:txBody>
                  <a:tcPr anchor="ctr">
                    <a:solidFill>
                      <a:srgbClr val="C00000"/>
                    </a:solidFill>
                  </a:tcPr>
                </a:tc>
                <a:tc hMerge="1">
                  <a:txBody>
                    <a:bodyPr/>
                    <a:lstStyle/>
                    <a:p>
                      <a:pPr algn="ctr"/>
                      <a:endParaRPr lang="en-US" sz="1200" dirty="0">
                        <a:latin typeface="3M Circular TT Light" panose="020B0404020101020102" pitchFamily="34" charset="0"/>
                        <a:cs typeface="3M Circular TT Light" panose="020B0404020101020102" pitchFamily="34" charset="0"/>
                      </a:endParaRPr>
                    </a:p>
                  </a:txBody>
                  <a:tcPr anchor="ctr"/>
                </a:tc>
                <a:tc gridSpan="2">
                  <a:txBody>
                    <a:bodyPr/>
                    <a:lstStyle/>
                    <a:p>
                      <a:pPr algn="ctr"/>
                      <a:r>
                        <a:rPr lang="en-US" sz="1200" b="1" dirty="0">
                          <a:latin typeface="3M Circular TT Light" panose="020B0404020101020102" pitchFamily="34" charset="0"/>
                          <a:cs typeface="3M Circular TT Light" panose="020B0404020101020102" pitchFamily="34" charset="0"/>
                        </a:rPr>
                        <a:t>Blue</a:t>
                      </a:r>
                    </a:p>
                  </a:txBody>
                  <a:tcPr anchor="ctr">
                    <a:solidFill>
                      <a:srgbClr val="00B0F0"/>
                    </a:solidFill>
                  </a:tcPr>
                </a:tc>
                <a:tc hMerge="1">
                  <a:txBody>
                    <a:bodyPr/>
                    <a:lstStyle/>
                    <a:p>
                      <a:pPr algn="ctr"/>
                      <a:endParaRPr lang="en-US" sz="1200" dirty="0">
                        <a:latin typeface="3M Circular TT Light" panose="020B0404020101020102" pitchFamily="34" charset="0"/>
                        <a:cs typeface="3M Circular TT Light" panose="020B0404020101020102" pitchFamily="34" charset="0"/>
                      </a:endParaRPr>
                    </a:p>
                  </a:txBody>
                  <a:tcPr anchor="ctr"/>
                </a:tc>
                <a:extLst>
                  <a:ext uri="{0D108BD9-81ED-4DB2-BD59-A6C34878D82A}">
                    <a16:rowId xmlns="" xmlns:a16="http://schemas.microsoft.com/office/drawing/2014/main" val="10000"/>
                  </a:ext>
                </a:extLst>
              </a:tr>
              <a:tr h="207874">
                <a:tc>
                  <a:txBody>
                    <a:bodyPr/>
                    <a:lstStyle/>
                    <a:p>
                      <a:pPr algn="ctr"/>
                      <a:r>
                        <a:rPr lang="en-US" sz="900" b="1" i="1" dirty="0">
                          <a:latin typeface="3M Circular TT Light" panose="020B0404020101020102" pitchFamily="34" charset="0"/>
                          <a:cs typeface="3M Circular TT Light" panose="020B0404020101020102" pitchFamily="34" charset="0"/>
                        </a:rPr>
                        <a:t>Feet</a:t>
                      </a:r>
                    </a:p>
                  </a:txBody>
                  <a:tcPr anchor="ctr">
                    <a:solidFill>
                      <a:schemeClr val="bg1">
                        <a:lumMod val="95000"/>
                      </a:schemeClr>
                    </a:solidFill>
                  </a:tcPr>
                </a:tc>
                <a:tc>
                  <a:txBody>
                    <a:bodyPr/>
                    <a:lstStyle/>
                    <a:p>
                      <a:pPr algn="ctr"/>
                      <a:r>
                        <a:rPr lang="en-US" sz="900" b="1" i="1" dirty="0">
                          <a:latin typeface="3M Circular TT Light" panose="020B0404020101020102" pitchFamily="34" charset="0"/>
                          <a:cs typeface="3M Circular TT Light" panose="020B0404020101020102" pitchFamily="34" charset="0"/>
                        </a:rPr>
                        <a:t>Meters</a:t>
                      </a:r>
                    </a:p>
                  </a:txBody>
                  <a:tcPr anchor="ctr">
                    <a:solidFill>
                      <a:schemeClr val="bg1">
                        <a:lumMod val="95000"/>
                      </a:schemeClr>
                    </a:solidFill>
                  </a:tcPr>
                </a:tc>
                <a:tc>
                  <a:txBody>
                    <a:bodyPr/>
                    <a:lstStyle/>
                    <a:p>
                      <a:pPr algn="ctr"/>
                      <a:r>
                        <a:rPr lang="en-US" sz="900" b="1" i="1" dirty="0">
                          <a:latin typeface="3M Circular TT Light" panose="020B0404020101020102" pitchFamily="34" charset="0"/>
                          <a:cs typeface="3M Circular TT Light" panose="020B0404020101020102" pitchFamily="34" charset="0"/>
                        </a:rPr>
                        <a:t>Min. </a:t>
                      </a:r>
                    </a:p>
                  </a:txBody>
                  <a:tcPr anchor="ctr"/>
                </a:tc>
                <a:tc>
                  <a:txBody>
                    <a:bodyPr/>
                    <a:lstStyle/>
                    <a:p>
                      <a:pPr algn="ctr"/>
                      <a:r>
                        <a:rPr lang="en-US" sz="900" b="1" i="1" dirty="0">
                          <a:latin typeface="3M Circular TT Light" panose="020B0404020101020102" pitchFamily="34" charset="0"/>
                          <a:cs typeface="3M Circular TT Light" panose="020B0404020101020102" pitchFamily="34" charset="0"/>
                        </a:rPr>
                        <a:t>Typical</a:t>
                      </a:r>
                    </a:p>
                  </a:txBody>
                  <a:tcPr anchor="ctr"/>
                </a:tc>
                <a:tc>
                  <a:txBody>
                    <a:bodyPr/>
                    <a:lstStyle/>
                    <a:p>
                      <a:pPr algn="ctr"/>
                      <a:r>
                        <a:rPr lang="en-US" sz="900" b="1" i="1" dirty="0">
                          <a:latin typeface="3M Circular TT Light" panose="020B0404020101020102" pitchFamily="34" charset="0"/>
                          <a:cs typeface="3M Circular TT Light" panose="020B0404020101020102" pitchFamily="34" charset="0"/>
                        </a:rPr>
                        <a:t>Min.</a:t>
                      </a:r>
                      <a:endParaRPr lang="en-US" sz="800" b="1" i="1" dirty="0">
                        <a:latin typeface="3M Circular TT Light" panose="020B0404020101020102" pitchFamily="34" charset="0"/>
                        <a:cs typeface="3M Circular TT Light" panose="020B0404020101020102" pitchFamily="34" charset="0"/>
                      </a:endParaRPr>
                    </a:p>
                  </a:txBody>
                  <a:tcPr anchor="ctr">
                    <a:solidFill>
                      <a:schemeClr val="accent1">
                        <a:lumMod val="20000"/>
                        <a:lumOff val="80000"/>
                      </a:schemeClr>
                    </a:solidFill>
                  </a:tcPr>
                </a:tc>
                <a:tc>
                  <a:txBody>
                    <a:bodyPr/>
                    <a:lstStyle/>
                    <a:p>
                      <a:pPr algn="ctr"/>
                      <a:r>
                        <a:rPr lang="en-US" sz="900" b="1" i="1" dirty="0">
                          <a:latin typeface="3M Circular TT Light" panose="020B0404020101020102" pitchFamily="34" charset="0"/>
                          <a:cs typeface="3M Circular TT Light" panose="020B0404020101020102" pitchFamily="34" charset="0"/>
                        </a:rPr>
                        <a:t>Typical</a:t>
                      </a:r>
                    </a:p>
                  </a:txBody>
                  <a:tcPr anchor="ctr">
                    <a:solidFill>
                      <a:schemeClr val="accent1">
                        <a:lumMod val="20000"/>
                        <a:lumOff val="80000"/>
                      </a:schemeClr>
                    </a:solidFill>
                  </a:tcPr>
                </a:tc>
                <a:tc>
                  <a:txBody>
                    <a:bodyPr/>
                    <a:lstStyle/>
                    <a:p>
                      <a:pPr algn="ctr"/>
                      <a:r>
                        <a:rPr lang="en-US" sz="900" b="1" i="1" dirty="0">
                          <a:latin typeface="3M Circular TT Light" panose="020B0404020101020102" pitchFamily="34" charset="0"/>
                          <a:cs typeface="3M Circular TT Light" panose="020B0404020101020102" pitchFamily="34" charset="0"/>
                        </a:rPr>
                        <a:t>Min. </a:t>
                      </a:r>
                    </a:p>
                  </a:txBody>
                  <a:tcPr anchor="ctr">
                    <a:solidFill>
                      <a:schemeClr val="accent6">
                        <a:lumMod val="20000"/>
                        <a:lumOff val="80000"/>
                      </a:schemeClr>
                    </a:solidFill>
                  </a:tcPr>
                </a:tc>
                <a:tc>
                  <a:txBody>
                    <a:bodyPr/>
                    <a:lstStyle/>
                    <a:p>
                      <a:pPr algn="ctr"/>
                      <a:r>
                        <a:rPr lang="en-US" sz="900" b="1" i="1" dirty="0">
                          <a:latin typeface="3M Circular TT Light" panose="020B0404020101020102" pitchFamily="34" charset="0"/>
                          <a:cs typeface="3M Circular TT Light" panose="020B0404020101020102" pitchFamily="34" charset="0"/>
                        </a:rPr>
                        <a:t>Typical</a:t>
                      </a:r>
                    </a:p>
                  </a:txBody>
                  <a:tcPr anchor="ctr">
                    <a:solidFill>
                      <a:schemeClr val="accent6">
                        <a:lumMod val="20000"/>
                        <a:lumOff val="80000"/>
                      </a:schemeClr>
                    </a:solidFill>
                  </a:tcPr>
                </a:tc>
                <a:tc>
                  <a:txBody>
                    <a:bodyPr/>
                    <a:lstStyle/>
                    <a:p>
                      <a:pPr algn="ctr"/>
                      <a:r>
                        <a:rPr lang="en-US" sz="900" b="1" i="1" dirty="0">
                          <a:latin typeface="3M Circular TT Light" panose="020B0404020101020102" pitchFamily="34" charset="0"/>
                          <a:cs typeface="3M Circular TT Light" panose="020B0404020101020102" pitchFamily="34" charset="0"/>
                        </a:rPr>
                        <a:t>Min.</a:t>
                      </a:r>
                    </a:p>
                  </a:txBody>
                  <a:tcPr anchor="ctr">
                    <a:solidFill>
                      <a:schemeClr val="accent3">
                        <a:lumMod val="20000"/>
                        <a:lumOff val="80000"/>
                      </a:schemeClr>
                    </a:solidFill>
                  </a:tcPr>
                </a:tc>
                <a:tc>
                  <a:txBody>
                    <a:bodyPr/>
                    <a:lstStyle/>
                    <a:p>
                      <a:pPr algn="ctr"/>
                      <a:r>
                        <a:rPr lang="en-US" sz="900" b="1" i="1" dirty="0">
                          <a:latin typeface="3M Circular TT Light" panose="020B0404020101020102" pitchFamily="34" charset="0"/>
                          <a:cs typeface="3M Circular TT Light" panose="020B0404020101020102" pitchFamily="34" charset="0"/>
                        </a:rPr>
                        <a:t>Typical</a:t>
                      </a:r>
                    </a:p>
                  </a:txBody>
                  <a:tcPr anchor="ctr">
                    <a:solidFill>
                      <a:schemeClr val="accent3">
                        <a:lumMod val="20000"/>
                        <a:lumOff val="80000"/>
                      </a:schemeClr>
                    </a:solidFill>
                  </a:tcPr>
                </a:tc>
                <a:extLst>
                  <a:ext uri="{0D108BD9-81ED-4DB2-BD59-A6C34878D82A}">
                    <a16:rowId xmlns="" xmlns:a16="http://schemas.microsoft.com/office/drawing/2014/main" val="10001"/>
                  </a:ext>
                </a:extLst>
              </a:tr>
              <a:tr h="370840">
                <a:tc>
                  <a:txBody>
                    <a:bodyPr/>
                    <a:lstStyle/>
                    <a:p>
                      <a:pPr algn="ctr"/>
                      <a:r>
                        <a:rPr lang="en-US" sz="1100" dirty="0">
                          <a:latin typeface="3M Circular TT Light" panose="020B0404020101020102" pitchFamily="34" charset="0"/>
                          <a:cs typeface="3M Circular TT Light" panose="020B0404020101020102" pitchFamily="34" charset="0"/>
                        </a:rPr>
                        <a:t>100</a:t>
                      </a:r>
                    </a:p>
                  </a:txBody>
                  <a:tcPr anchor="ctr">
                    <a:solidFill>
                      <a:schemeClr val="bg1">
                        <a:lumMod val="95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30</a:t>
                      </a:r>
                    </a:p>
                  </a:txBody>
                  <a:tcPr anchor="ctr">
                    <a:solidFill>
                      <a:schemeClr val="bg1">
                        <a:lumMod val="95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40</a:t>
                      </a:r>
                    </a:p>
                  </a:txBody>
                  <a:tcPr anchor="ctr"/>
                </a:tc>
                <a:tc>
                  <a:txBody>
                    <a:bodyPr/>
                    <a:lstStyle/>
                    <a:p>
                      <a:pPr algn="ctr"/>
                      <a:r>
                        <a:rPr lang="en-US" sz="1100" dirty="0">
                          <a:latin typeface="3M Circular TT Light" panose="020B0404020101020102" pitchFamily="34" charset="0"/>
                          <a:cs typeface="3M Circular TT Light" panose="020B0404020101020102" pitchFamily="34" charset="0"/>
                        </a:rPr>
                        <a:t>80</a:t>
                      </a:r>
                    </a:p>
                  </a:txBody>
                  <a:tcPr anchor="ctr"/>
                </a:tc>
                <a:tc>
                  <a:txBody>
                    <a:bodyPr/>
                    <a:lstStyle/>
                    <a:p>
                      <a:pPr algn="ctr"/>
                      <a:r>
                        <a:rPr lang="en-US" sz="1100" dirty="0">
                          <a:latin typeface="3M Circular TT Light" panose="020B0404020101020102" pitchFamily="34" charset="0"/>
                          <a:cs typeface="3M Circular TT Light" panose="020B0404020101020102" pitchFamily="34" charset="0"/>
                        </a:rPr>
                        <a:t>24</a:t>
                      </a:r>
                    </a:p>
                  </a:txBody>
                  <a:tcPr anchor="ctr">
                    <a:solidFill>
                      <a:schemeClr val="accent1">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48</a:t>
                      </a:r>
                    </a:p>
                  </a:txBody>
                  <a:tcPr anchor="ctr">
                    <a:solidFill>
                      <a:schemeClr val="accent1">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10</a:t>
                      </a:r>
                    </a:p>
                  </a:txBody>
                  <a:tcPr anchor="ctr">
                    <a:solidFill>
                      <a:schemeClr val="accent6">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20</a:t>
                      </a:r>
                    </a:p>
                  </a:txBody>
                  <a:tcPr anchor="ctr">
                    <a:solidFill>
                      <a:schemeClr val="accent6">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4</a:t>
                      </a:r>
                    </a:p>
                  </a:txBody>
                  <a:tcPr anchor="ctr">
                    <a:solidFill>
                      <a:schemeClr val="accent3">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8</a:t>
                      </a:r>
                    </a:p>
                  </a:txBody>
                  <a:tcPr anchor="ctr">
                    <a:solidFill>
                      <a:schemeClr val="accent3">
                        <a:lumMod val="20000"/>
                        <a:lumOff val="80000"/>
                      </a:schemeClr>
                    </a:solidFill>
                  </a:tcPr>
                </a:tc>
                <a:extLst>
                  <a:ext uri="{0D108BD9-81ED-4DB2-BD59-A6C34878D82A}">
                    <a16:rowId xmlns="" xmlns:a16="http://schemas.microsoft.com/office/drawing/2014/main" val="10002"/>
                  </a:ext>
                </a:extLst>
              </a:tr>
              <a:tr h="370840">
                <a:tc>
                  <a:txBody>
                    <a:bodyPr/>
                    <a:lstStyle/>
                    <a:p>
                      <a:pPr algn="ctr"/>
                      <a:r>
                        <a:rPr lang="en-US" sz="1100" dirty="0">
                          <a:latin typeface="3M Circular TT Light" panose="020B0404020101020102" pitchFamily="34" charset="0"/>
                          <a:cs typeface="3M Circular TT Light" panose="020B0404020101020102" pitchFamily="34" charset="0"/>
                        </a:rPr>
                        <a:t>300</a:t>
                      </a:r>
                    </a:p>
                  </a:txBody>
                  <a:tcPr anchor="ctr">
                    <a:solidFill>
                      <a:schemeClr val="bg1">
                        <a:lumMod val="95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91</a:t>
                      </a:r>
                    </a:p>
                  </a:txBody>
                  <a:tcPr anchor="ctr">
                    <a:solidFill>
                      <a:schemeClr val="bg1">
                        <a:lumMod val="95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350</a:t>
                      </a:r>
                    </a:p>
                  </a:txBody>
                  <a:tcPr anchor="ctr"/>
                </a:tc>
                <a:tc>
                  <a:txBody>
                    <a:bodyPr/>
                    <a:lstStyle/>
                    <a:p>
                      <a:pPr algn="ctr"/>
                      <a:r>
                        <a:rPr lang="en-US" sz="1100" dirty="0">
                          <a:latin typeface="3M Circular TT Light" panose="020B0404020101020102" pitchFamily="34" charset="0"/>
                          <a:cs typeface="3M Circular TT Light" panose="020B0404020101020102" pitchFamily="34" charset="0"/>
                        </a:rPr>
                        <a:t>500</a:t>
                      </a:r>
                    </a:p>
                  </a:txBody>
                  <a:tcPr anchor="ctr"/>
                </a:tc>
                <a:tc>
                  <a:txBody>
                    <a:bodyPr/>
                    <a:lstStyle/>
                    <a:p>
                      <a:pPr algn="ctr"/>
                      <a:r>
                        <a:rPr lang="en-US" sz="1100" dirty="0">
                          <a:latin typeface="3M Circular TT Light" panose="020B0404020101020102" pitchFamily="34" charset="0"/>
                          <a:cs typeface="3M Circular TT Light" panose="020B0404020101020102" pitchFamily="34" charset="0"/>
                        </a:rPr>
                        <a:t>210</a:t>
                      </a:r>
                    </a:p>
                  </a:txBody>
                  <a:tcPr anchor="ctr">
                    <a:solidFill>
                      <a:schemeClr val="accent1">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300</a:t>
                      </a:r>
                    </a:p>
                  </a:txBody>
                  <a:tcPr anchor="ctr">
                    <a:solidFill>
                      <a:schemeClr val="accent1">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88</a:t>
                      </a:r>
                    </a:p>
                  </a:txBody>
                  <a:tcPr anchor="ctr">
                    <a:solidFill>
                      <a:schemeClr val="accent6">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125</a:t>
                      </a:r>
                    </a:p>
                  </a:txBody>
                  <a:tcPr anchor="ctr">
                    <a:solidFill>
                      <a:schemeClr val="accent6">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35</a:t>
                      </a:r>
                    </a:p>
                  </a:txBody>
                  <a:tcPr anchor="ctr">
                    <a:solidFill>
                      <a:schemeClr val="accent3">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50</a:t>
                      </a:r>
                    </a:p>
                  </a:txBody>
                  <a:tcPr anchor="ctr">
                    <a:solidFill>
                      <a:schemeClr val="accent3">
                        <a:lumMod val="20000"/>
                        <a:lumOff val="80000"/>
                      </a:schemeClr>
                    </a:solidFill>
                  </a:tcPr>
                </a:tc>
                <a:extLst>
                  <a:ext uri="{0D108BD9-81ED-4DB2-BD59-A6C34878D82A}">
                    <a16:rowId xmlns="" xmlns:a16="http://schemas.microsoft.com/office/drawing/2014/main" val="10003"/>
                  </a:ext>
                </a:extLst>
              </a:tr>
              <a:tr h="370840">
                <a:tc>
                  <a:txBody>
                    <a:bodyPr/>
                    <a:lstStyle/>
                    <a:p>
                      <a:pPr algn="ctr"/>
                      <a:r>
                        <a:rPr lang="en-US" sz="1100" dirty="0">
                          <a:latin typeface="3M Circular TT Light" panose="020B0404020101020102" pitchFamily="34" charset="0"/>
                          <a:cs typeface="3M Circular TT Light" panose="020B0404020101020102" pitchFamily="34" charset="0"/>
                        </a:rPr>
                        <a:t>500</a:t>
                      </a:r>
                    </a:p>
                  </a:txBody>
                  <a:tcPr anchor="ctr">
                    <a:solidFill>
                      <a:schemeClr val="bg1">
                        <a:lumMod val="95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152</a:t>
                      </a:r>
                    </a:p>
                  </a:txBody>
                  <a:tcPr anchor="ctr">
                    <a:solidFill>
                      <a:schemeClr val="bg1">
                        <a:lumMod val="95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600</a:t>
                      </a:r>
                    </a:p>
                  </a:txBody>
                  <a:tcPr anchor="ctr"/>
                </a:tc>
                <a:tc>
                  <a:txBody>
                    <a:bodyPr/>
                    <a:lstStyle/>
                    <a:p>
                      <a:pPr algn="ctr"/>
                      <a:r>
                        <a:rPr lang="en-US" sz="1100" dirty="0">
                          <a:latin typeface="3M Circular TT Light" panose="020B0404020101020102" pitchFamily="34" charset="0"/>
                          <a:cs typeface="3M Circular TT Light" panose="020B0404020101020102" pitchFamily="34" charset="0"/>
                        </a:rPr>
                        <a:t>1000</a:t>
                      </a:r>
                    </a:p>
                  </a:txBody>
                  <a:tcPr anchor="ctr"/>
                </a:tc>
                <a:tc>
                  <a:txBody>
                    <a:bodyPr/>
                    <a:lstStyle/>
                    <a:p>
                      <a:pPr algn="ctr"/>
                      <a:r>
                        <a:rPr lang="en-US" sz="1100" dirty="0">
                          <a:latin typeface="3M Circular TT Light" panose="020B0404020101020102" pitchFamily="34" charset="0"/>
                          <a:cs typeface="3M Circular TT Light" panose="020B0404020101020102" pitchFamily="34" charset="0"/>
                        </a:rPr>
                        <a:t>360</a:t>
                      </a:r>
                    </a:p>
                  </a:txBody>
                  <a:tcPr anchor="ctr">
                    <a:solidFill>
                      <a:schemeClr val="accent1">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600</a:t>
                      </a:r>
                    </a:p>
                  </a:txBody>
                  <a:tcPr anchor="ctr">
                    <a:solidFill>
                      <a:schemeClr val="accent1">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150</a:t>
                      </a:r>
                    </a:p>
                  </a:txBody>
                  <a:tcPr anchor="ctr">
                    <a:solidFill>
                      <a:schemeClr val="accent6">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250</a:t>
                      </a:r>
                    </a:p>
                  </a:txBody>
                  <a:tcPr anchor="ctr">
                    <a:solidFill>
                      <a:schemeClr val="accent6">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60</a:t>
                      </a:r>
                    </a:p>
                  </a:txBody>
                  <a:tcPr anchor="ctr">
                    <a:solidFill>
                      <a:schemeClr val="accent3">
                        <a:lumMod val="20000"/>
                        <a:lumOff val="80000"/>
                      </a:schemeClr>
                    </a:solidFill>
                  </a:tcPr>
                </a:tc>
                <a:tc>
                  <a:txBody>
                    <a:bodyPr/>
                    <a:lstStyle/>
                    <a:p>
                      <a:pPr algn="ctr"/>
                      <a:r>
                        <a:rPr lang="en-US" sz="1100" dirty="0">
                          <a:latin typeface="3M Circular TT Light" panose="020B0404020101020102" pitchFamily="34" charset="0"/>
                          <a:cs typeface="3M Circular TT Light" panose="020B0404020101020102" pitchFamily="34" charset="0"/>
                        </a:rPr>
                        <a:t>100</a:t>
                      </a:r>
                    </a:p>
                  </a:txBody>
                  <a:tcPr anchor="ctr">
                    <a:solidFill>
                      <a:schemeClr val="accent3">
                        <a:lumMod val="20000"/>
                        <a:lumOff val="80000"/>
                      </a:schemeClr>
                    </a:solidFill>
                  </a:tcPr>
                </a:tc>
                <a:extLst>
                  <a:ext uri="{0D108BD9-81ED-4DB2-BD59-A6C34878D82A}">
                    <a16:rowId xmlns="" xmlns:a16="http://schemas.microsoft.com/office/drawing/2014/main" val="10004"/>
                  </a:ext>
                </a:extLst>
              </a:tr>
            </a:tbl>
          </a:graphicData>
        </a:graphic>
      </p:graphicFrame>
      <p:sp>
        <p:nvSpPr>
          <p:cNvPr id="8" name="TextBox 7"/>
          <p:cNvSpPr txBox="1"/>
          <p:nvPr/>
        </p:nvSpPr>
        <p:spPr>
          <a:xfrm>
            <a:off x="6385888" y="2002532"/>
            <a:ext cx="5582660" cy="184666"/>
          </a:xfrm>
          <a:prstGeom prst="rect">
            <a:avLst/>
          </a:prstGeom>
          <a:noFill/>
        </p:spPr>
        <p:txBody>
          <a:bodyPr wrap="square" lIns="0" tIns="0" rIns="0" bIns="0" rtlCol="0">
            <a:spAutoFit/>
          </a:bodyPr>
          <a:lstStyle/>
          <a:p>
            <a:pPr algn="ctr"/>
            <a:r>
              <a:rPr lang="en-US" sz="1200" dirty="0">
                <a:solidFill>
                  <a:prstClr val="black"/>
                </a:solidFill>
              </a:rPr>
              <a:t>3M</a:t>
            </a:r>
            <a:r>
              <a:rPr lang="en-US" sz="1200" dirty="0">
                <a:solidFill>
                  <a:prstClr val="black"/>
                </a:solidFill>
                <a:latin typeface="3M Circular TT Bold" panose="020B0804020101010102" pitchFamily="34" charset="0"/>
                <a:cs typeface="3M Circular TT Bold" panose="020B0804020101010102" pitchFamily="34" charset="0"/>
              </a:rPr>
              <a:t>™</a:t>
            </a:r>
            <a:r>
              <a:rPr lang="en-US" sz="1200" dirty="0">
                <a:solidFill>
                  <a:prstClr val="black"/>
                </a:solidFill>
              </a:rPr>
              <a:t> 290 Lens Minimum and Typical Retroreflectivity: (mcd/lux)*</a:t>
            </a:r>
          </a:p>
        </p:txBody>
      </p:sp>
      <p:sp>
        <p:nvSpPr>
          <p:cNvPr id="9" name="Rectangle 8"/>
          <p:cNvSpPr/>
          <p:nvPr/>
        </p:nvSpPr>
        <p:spPr>
          <a:xfrm>
            <a:off x="379412" y="5451740"/>
            <a:ext cx="11589136" cy="6299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TextBox 9"/>
          <p:cNvSpPr txBox="1"/>
          <p:nvPr/>
        </p:nvSpPr>
        <p:spPr>
          <a:xfrm>
            <a:off x="379412" y="5606879"/>
            <a:ext cx="1862626" cy="307777"/>
          </a:xfrm>
          <a:prstGeom prst="rect">
            <a:avLst/>
          </a:prstGeom>
          <a:noFill/>
        </p:spPr>
        <p:txBody>
          <a:bodyPr wrap="square" lIns="0" tIns="0" rIns="0" bIns="0" rtlCol="0">
            <a:spAutoFit/>
          </a:bodyPr>
          <a:lstStyle/>
          <a:p>
            <a:pPr algn="ctr"/>
            <a:r>
              <a:rPr lang="en-US" sz="2000" dirty="0">
                <a:solidFill>
                  <a:prstClr val="black"/>
                </a:solidFill>
              </a:rPr>
              <a:t>Bottom Line:</a:t>
            </a:r>
          </a:p>
        </p:txBody>
      </p:sp>
      <p:sp>
        <p:nvSpPr>
          <p:cNvPr id="11" name="TextBox 10"/>
          <p:cNvSpPr txBox="1"/>
          <p:nvPr/>
        </p:nvSpPr>
        <p:spPr>
          <a:xfrm>
            <a:off x="1984803" y="5612008"/>
            <a:ext cx="9946801" cy="307777"/>
          </a:xfrm>
          <a:prstGeom prst="rect">
            <a:avLst/>
          </a:prstGeom>
          <a:noFill/>
        </p:spPr>
        <p:txBody>
          <a:bodyPr wrap="square" lIns="0" tIns="0" rIns="0" bIns="0" rtlCol="0">
            <a:spAutoFit/>
          </a:bodyPr>
          <a:lstStyle/>
          <a:p>
            <a:pPr algn="ctr"/>
            <a:r>
              <a:rPr lang="en-US" sz="2000" dirty="0">
                <a:solidFill>
                  <a:prstClr val="black"/>
                </a:solidFill>
                <a:latin typeface="3M Circular TT Light" panose="020B0404020101020102" pitchFamily="34" charset="0"/>
                <a:cs typeface="3M Circular TT Light" panose="020B0404020101020102" pitchFamily="34" charset="0"/>
              </a:rPr>
              <a:t>3M™ Raised Pavement Markers are highly visible at night and in rainy conditions</a:t>
            </a:r>
          </a:p>
        </p:txBody>
      </p:sp>
      <p:sp>
        <p:nvSpPr>
          <p:cNvPr id="36" name="TextBox 35"/>
          <p:cNvSpPr txBox="1"/>
          <p:nvPr/>
        </p:nvSpPr>
        <p:spPr>
          <a:xfrm>
            <a:off x="8340941" y="6384174"/>
            <a:ext cx="3217486" cy="369332"/>
          </a:xfrm>
          <a:prstGeom prst="rect">
            <a:avLst/>
          </a:prstGeom>
          <a:noFill/>
        </p:spPr>
        <p:txBody>
          <a:bodyPr wrap="square" lIns="0" tIns="0" rIns="0" bIns="0" rtlCol="0">
            <a:spAutoFit/>
          </a:bodyPr>
          <a:lstStyle/>
          <a:p>
            <a:pPr algn="r"/>
            <a:r>
              <a:rPr lang="en-US" sz="1200" dirty="0">
                <a:solidFill>
                  <a:prstClr val="black"/>
                </a:solidFill>
              </a:rPr>
              <a:t>*Note: Lens was designed to be brighter farther away due to observation angle</a:t>
            </a:r>
          </a:p>
        </p:txBody>
      </p:sp>
    </p:spTree>
    <p:extLst>
      <p:ext uri="{BB962C8B-B14F-4D97-AF65-F5344CB8AC3E}">
        <p14:creationId xmlns:p14="http://schemas.microsoft.com/office/powerpoint/2010/main" val="40924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Object 1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90"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115" name="Rectangle 114" hidden="1"/>
          <p:cNvSpPr/>
          <p:nvPr>
            <p:custDataLst>
              <p:tags r:id="rId3"/>
            </p:custDataLst>
          </p:nvPr>
        </p:nvSpPr>
        <p:spPr bwMode="auto">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1000" dirty="0">
              <a:solidFill>
                <a:srgbClr val="FFFFFF"/>
              </a:solidFill>
              <a:ea typeface="+mj-ea"/>
              <a:cs typeface="+mj-cs"/>
              <a:sym typeface="+mn-lt"/>
            </a:endParaRPr>
          </a:p>
        </p:txBody>
      </p:sp>
      <p:sp>
        <p:nvSpPr>
          <p:cNvPr id="13" name="Title 1"/>
          <p:cNvSpPr>
            <a:spLocks noGrp="1"/>
          </p:cNvSpPr>
          <p:nvPr>
            <p:ph type="title"/>
          </p:nvPr>
        </p:nvSpPr>
        <p:spPr>
          <a:xfrm>
            <a:off x="379412" y="379414"/>
            <a:ext cx="11425237" cy="457200"/>
          </a:xfrm>
        </p:spPr>
        <p:txBody>
          <a:bodyPr/>
          <a:lstStyle/>
          <a:p>
            <a:r>
              <a:rPr lang="en-US" dirty="0"/>
              <a:t>3M’s Unique Selling Advantage: </a:t>
            </a:r>
            <a:r>
              <a:rPr lang="en-US" dirty="0">
                <a:solidFill>
                  <a:srgbClr val="00B0F0"/>
                </a:solidFill>
              </a:rPr>
              <a:t>Durable Construction</a:t>
            </a:r>
          </a:p>
        </p:txBody>
      </p:sp>
      <p:sp>
        <p:nvSpPr>
          <p:cNvPr id="18" name="Rectangle 17"/>
          <p:cNvSpPr/>
          <p:nvPr/>
        </p:nvSpPr>
        <p:spPr>
          <a:xfrm>
            <a:off x="6385887" y="1343107"/>
            <a:ext cx="5601979"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prstClr val="black"/>
                </a:solidFill>
              </a:rPr>
              <a:t>NTPEP On-Road Durability Test Data</a:t>
            </a:r>
          </a:p>
        </p:txBody>
      </p:sp>
      <p:sp>
        <p:nvSpPr>
          <p:cNvPr id="19" name="TextBox 18"/>
          <p:cNvSpPr txBox="1"/>
          <p:nvPr/>
        </p:nvSpPr>
        <p:spPr>
          <a:xfrm>
            <a:off x="379413" y="6414952"/>
            <a:ext cx="5583237" cy="153888"/>
          </a:xfrm>
          <a:prstGeom prst="rect">
            <a:avLst/>
          </a:prstGeom>
          <a:noFill/>
        </p:spPr>
        <p:txBody>
          <a:bodyPr wrap="square" lIns="0" tIns="0" rIns="0" bIns="0" rtlCol="0">
            <a:spAutoFit/>
          </a:bodyPr>
          <a:lstStyle/>
          <a:p>
            <a:r>
              <a:rPr lang="en-US" sz="1000" dirty="0">
                <a:solidFill>
                  <a:prstClr val="black"/>
                </a:solidFill>
              </a:rPr>
              <a:t>Source: </a:t>
            </a:r>
            <a:r>
              <a:rPr lang="en-US" sz="1000" dirty="0">
                <a:solidFill>
                  <a:prstClr val="black"/>
                </a:solidFill>
                <a:latin typeface="3M Circular TT Light" panose="020B0404020101020102" pitchFamily="34" charset="0"/>
                <a:cs typeface="3M Circular TT Light" panose="020B0404020101020102" pitchFamily="34" charset="0"/>
              </a:rPr>
              <a:t>3M™ Series 290 Product Bulletin, NTPEP # RPM (08GA0-04)</a:t>
            </a:r>
          </a:p>
        </p:txBody>
      </p:sp>
      <p:sp>
        <p:nvSpPr>
          <p:cNvPr id="20" name="Text Placeholder 3"/>
          <p:cNvSpPr>
            <a:spLocks noGrp="1"/>
          </p:cNvSpPr>
          <p:nvPr>
            <p:ph type="body" sz="quarter" idx="10"/>
          </p:nvPr>
        </p:nvSpPr>
        <p:spPr>
          <a:xfrm>
            <a:off x="381000" y="841248"/>
            <a:ext cx="11430000" cy="365760"/>
          </a:xfrm>
        </p:spPr>
        <p:txBody>
          <a:bodyPr/>
          <a:lstStyle/>
          <a:p>
            <a:r>
              <a:rPr lang="en-US" sz="2000" dirty="0">
                <a:solidFill>
                  <a:schemeClr val="tx1">
                    <a:lumMod val="50000"/>
                    <a:lumOff val="50000"/>
                  </a:schemeClr>
                </a:solidFill>
              </a:rPr>
              <a:t>Impact resistant polycarbonate body and lens coating deliver </a:t>
            </a:r>
            <a:r>
              <a:rPr lang="en-US" sz="2000" dirty="0">
                <a:solidFill>
                  <a:srgbClr val="808080"/>
                </a:solidFill>
              </a:rPr>
              <a:t>superb</a:t>
            </a:r>
            <a:r>
              <a:rPr lang="en-US" sz="2000" dirty="0">
                <a:solidFill>
                  <a:schemeClr val="tx1">
                    <a:lumMod val="50000"/>
                    <a:lumOff val="50000"/>
                  </a:schemeClr>
                </a:solidFill>
              </a:rPr>
              <a:t> body </a:t>
            </a:r>
            <a:r>
              <a:rPr lang="en-US" sz="2000" u="sng" dirty="0">
                <a:solidFill>
                  <a:schemeClr val="tx1">
                    <a:lumMod val="50000"/>
                    <a:lumOff val="50000"/>
                  </a:schemeClr>
                </a:solidFill>
              </a:rPr>
              <a:t>and</a:t>
            </a:r>
            <a:r>
              <a:rPr lang="en-US" sz="2000" dirty="0">
                <a:solidFill>
                  <a:schemeClr val="tx1">
                    <a:lumMod val="50000"/>
                    <a:lumOff val="50000"/>
                  </a:schemeClr>
                </a:solidFill>
              </a:rPr>
              <a:t> lens durability</a:t>
            </a:r>
          </a:p>
        </p:txBody>
      </p:sp>
      <p:sp>
        <p:nvSpPr>
          <p:cNvPr id="27" name="Rectangle 26"/>
          <p:cNvSpPr/>
          <p:nvPr/>
        </p:nvSpPr>
        <p:spPr>
          <a:xfrm>
            <a:off x="379412" y="1343107"/>
            <a:ext cx="5347403"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prstClr val="black"/>
                </a:solidFill>
              </a:rPr>
              <a:t>3M</a:t>
            </a:r>
            <a:r>
              <a:rPr lang="en-US" sz="2000" dirty="0">
                <a:solidFill>
                  <a:prstClr val="black"/>
                </a:solidFill>
                <a:latin typeface="3M Circular TT Bold" panose="020B0804020101010102" pitchFamily="34" charset="0"/>
                <a:cs typeface="3M Circular TT Bold" panose="020B0804020101010102" pitchFamily="34" charset="0"/>
              </a:rPr>
              <a:t>™</a:t>
            </a:r>
            <a:r>
              <a:rPr lang="en-US" sz="2000" dirty="0">
                <a:solidFill>
                  <a:prstClr val="black"/>
                </a:solidFill>
              </a:rPr>
              <a:t> RPM 290 Durability Features</a:t>
            </a:r>
          </a:p>
        </p:txBody>
      </p:sp>
      <p:pic>
        <p:nvPicPr>
          <p:cNvPr id="28" name="Picture 2" descr="PM290 Y-on-Y-LR"/>
          <p:cNvPicPr>
            <a:picLocks noChangeAspect="1" noChangeArrowheads="1"/>
          </p:cNvPicPr>
          <p:nvPr/>
        </p:nvPicPr>
        <p:blipFill>
          <a:blip r:embed="rId32" cstate="print"/>
          <a:srcRect/>
          <a:stretch>
            <a:fillRect/>
          </a:stretch>
        </p:blipFill>
        <p:spPr bwMode="auto">
          <a:xfrm>
            <a:off x="1547125" y="2619404"/>
            <a:ext cx="3011976" cy="1578055"/>
          </a:xfrm>
          <a:prstGeom prst="rect">
            <a:avLst/>
          </a:prstGeom>
          <a:noFill/>
          <a:effectLst>
            <a:innerShdw blurRad="939800">
              <a:prstClr val="black">
                <a:alpha val="75000"/>
              </a:prstClr>
            </a:innerShdw>
          </a:effectLst>
        </p:spPr>
      </p:pic>
      <p:sp>
        <p:nvSpPr>
          <p:cNvPr id="30" name="Line 4"/>
          <p:cNvSpPr>
            <a:spLocks noChangeShapeType="1"/>
          </p:cNvSpPr>
          <p:nvPr/>
        </p:nvSpPr>
        <p:spPr bwMode="auto">
          <a:xfrm flipV="1">
            <a:off x="1524521" y="3273311"/>
            <a:ext cx="1420902" cy="1347486"/>
          </a:xfrm>
          <a:prstGeom prst="line">
            <a:avLst/>
          </a:prstGeom>
          <a:noFill/>
          <a:ln w="31750">
            <a:solidFill>
              <a:srgbClr val="FF0000"/>
            </a:solidFill>
            <a:prstDash val="sysDot"/>
            <a:round/>
            <a:headEnd type="oval"/>
            <a:tailEnd type="arrow"/>
          </a:ln>
          <a:effectLst/>
        </p:spPr>
        <p:txBody>
          <a:bodyPr wrap="none" anchor="ctr"/>
          <a:lstStyle/>
          <a:p>
            <a:pPr fontAlgn="base">
              <a:spcBef>
                <a:spcPct val="0"/>
              </a:spcBef>
              <a:spcAft>
                <a:spcPct val="0"/>
              </a:spcAft>
              <a:defRPr/>
            </a:pPr>
            <a:endParaRPr lang="en-US" kern="0">
              <a:solidFill>
                <a:prstClr val="black"/>
              </a:solidFill>
              <a:cs typeface="Arial" charset="0"/>
            </a:endParaRPr>
          </a:p>
        </p:txBody>
      </p:sp>
      <p:sp>
        <p:nvSpPr>
          <p:cNvPr id="21" name="Text Box 3"/>
          <p:cNvSpPr txBox="1">
            <a:spLocks noChangeArrowheads="1"/>
          </p:cNvSpPr>
          <p:nvPr/>
        </p:nvSpPr>
        <p:spPr bwMode="auto">
          <a:xfrm>
            <a:off x="490822" y="4599626"/>
            <a:ext cx="1760417" cy="52322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Impact resistant </a:t>
            </a:r>
          </a:p>
          <a:p>
            <a:pPr algn="ctr" eaLnBrk="0" fontAlgn="base"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polycarbonate body</a:t>
            </a:r>
          </a:p>
        </p:txBody>
      </p:sp>
      <p:sp>
        <p:nvSpPr>
          <p:cNvPr id="23" name="Rectangle 5"/>
          <p:cNvSpPr>
            <a:spLocks noChangeArrowheads="1"/>
          </p:cNvSpPr>
          <p:nvPr/>
        </p:nvSpPr>
        <p:spPr bwMode="auto">
          <a:xfrm>
            <a:off x="996620" y="1941636"/>
            <a:ext cx="3959738" cy="52322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Polycarbonate lens with protective</a:t>
            </a:r>
          </a:p>
          <a:p>
            <a:pPr algn="ctr" eaLnBrk="0" fontAlgn="base"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 hardcoat and independent cells to resist cracks </a:t>
            </a:r>
          </a:p>
        </p:txBody>
      </p:sp>
      <p:sp>
        <p:nvSpPr>
          <p:cNvPr id="24" name="Rectangle 23"/>
          <p:cNvSpPr>
            <a:spLocks noChangeArrowheads="1"/>
          </p:cNvSpPr>
          <p:nvPr/>
        </p:nvSpPr>
        <p:spPr bwMode="auto">
          <a:xfrm>
            <a:off x="2590799" y="4593293"/>
            <a:ext cx="2666114" cy="523220"/>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Computer-aided</a:t>
            </a:r>
          </a:p>
          <a:p>
            <a:pPr algn="ctr" eaLnBrk="0" fontAlgn="base" hangingPunct="0">
              <a:spcBef>
                <a:spcPct val="0"/>
              </a:spcBef>
              <a:spcAft>
                <a:spcPct val="0"/>
              </a:spcAft>
            </a:pPr>
            <a:r>
              <a:rPr lang="en-US" sz="1400" dirty="0">
                <a:solidFill>
                  <a:prstClr val="black"/>
                </a:solidFill>
                <a:latin typeface="3M Circular TT Light" panose="020B0404020101020102" pitchFamily="34" charset="0"/>
                <a:cs typeface="3M Circular TT Light" panose="020B0404020101020102" pitchFamily="34" charset="0"/>
              </a:rPr>
              <a:t>internal rib design</a:t>
            </a:r>
          </a:p>
        </p:txBody>
      </p:sp>
      <p:sp>
        <p:nvSpPr>
          <p:cNvPr id="25" name="Line 7"/>
          <p:cNvSpPr>
            <a:spLocks noChangeShapeType="1"/>
          </p:cNvSpPr>
          <p:nvPr/>
        </p:nvSpPr>
        <p:spPr bwMode="auto">
          <a:xfrm>
            <a:off x="2679700" y="2482408"/>
            <a:ext cx="1114099" cy="856101"/>
          </a:xfrm>
          <a:prstGeom prst="line">
            <a:avLst/>
          </a:prstGeom>
          <a:noFill/>
          <a:ln w="31750">
            <a:solidFill>
              <a:srgbClr val="FF0000"/>
            </a:solidFill>
            <a:prstDash val="sysDot"/>
            <a:round/>
            <a:headEnd type="oval"/>
            <a:tailEnd type="arrow"/>
          </a:ln>
          <a:effectLst/>
        </p:spPr>
        <p:txBody>
          <a:bodyPr wrap="none" anchor="ctr"/>
          <a:lstStyle/>
          <a:p>
            <a:pPr fontAlgn="base">
              <a:spcBef>
                <a:spcPct val="0"/>
              </a:spcBef>
              <a:spcAft>
                <a:spcPct val="0"/>
              </a:spcAft>
              <a:defRPr/>
            </a:pPr>
            <a:endParaRPr lang="en-US" kern="0">
              <a:solidFill>
                <a:prstClr val="black"/>
              </a:solidFill>
              <a:cs typeface="Arial" charset="0"/>
            </a:endParaRPr>
          </a:p>
        </p:txBody>
      </p:sp>
      <p:sp>
        <p:nvSpPr>
          <p:cNvPr id="26" name="Line 12"/>
          <p:cNvSpPr>
            <a:spLocks noChangeShapeType="1"/>
          </p:cNvSpPr>
          <p:nvPr/>
        </p:nvSpPr>
        <p:spPr bwMode="auto">
          <a:xfrm flipH="1" flipV="1">
            <a:off x="3305907" y="3610483"/>
            <a:ext cx="597877" cy="1010314"/>
          </a:xfrm>
          <a:prstGeom prst="line">
            <a:avLst/>
          </a:prstGeom>
          <a:noFill/>
          <a:ln w="31750">
            <a:solidFill>
              <a:srgbClr val="FF0000"/>
            </a:solidFill>
            <a:prstDash val="sysDot"/>
            <a:round/>
            <a:headEnd type="oval"/>
            <a:tailEnd type="arrow" w="med" len="med"/>
          </a:ln>
          <a:effectLst/>
        </p:spPr>
        <p:txBody>
          <a:bodyPr wrap="none" anchor="ctr"/>
          <a:lstStyle/>
          <a:p>
            <a:pPr fontAlgn="base">
              <a:spcBef>
                <a:spcPct val="0"/>
              </a:spcBef>
              <a:spcAft>
                <a:spcPct val="0"/>
              </a:spcAft>
              <a:defRPr/>
            </a:pPr>
            <a:endParaRPr lang="en-US" kern="0">
              <a:solidFill>
                <a:prstClr val="black"/>
              </a:solidFill>
              <a:cs typeface="Arial" charset="0"/>
            </a:endParaRPr>
          </a:p>
        </p:txBody>
      </p:sp>
      <p:cxnSp>
        <p:nvCxnSpPr>
          <p:cNvPr id="101" name="Straight Connector 100"/>
          <p:cNvCxnSpPr/>
          <p:nvPr>
            <p:custDataLst>
              <p:tags r:id="rId4"/>
            </p:custDataLst>
          </p:nvPr>
        </p:nvCxnSpPr>
        <p:spPr bwMode="auto">
          <a:xfrm>
            <a:off x="7372350" y="2733675"/>
            <a:ext cx="4429125"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5"/>
            </p:custDataLst>
          </p:nvPr>
        </p:nvCxnSpPr>
        <p:spPr bwMode="auto">
          <a:xfrm>
            <a:off x="7372350" y="3467100"/>
            <a:ext cx="4429125"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6"/>
            </p:custDataLst>
          </p:nvPr>
        </p:nvCxnSpPr>
        <p:spPr bwMode="auto">
          <a:xfrm>
            <a:off x="7372350" y="3095625"/>
            <a:ext cx="4429125"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7"/>
            </p:custDataLst>
          </p:nvPr>
        </p:nvCxnSpPr>
        <p:spPr bwMode="auto">
          <a:xfrm>
            <a:off x="7372350" y="3829050"/>
            <a:ext cx="4429125" cy="0"/>
          </a:xfrm>
          <a:prstGeom prst="line">
            <a:avLst/>
          </a:prstGeom>
          <a:ln w="952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p:cNvGraphicFramePr>
          <p:nvPr>
            <p:custDataLst>
              <p:tags r:id="rId8"/>
            </p:custDataLst>
            <p:extLst/>
          </p:nvPr>
        </p:nvGraphicFramePr>
        <p:xfrm>
          <a:off x="7200899" y="2247899"/>
          <a:ext cx="4714900" cy="2047950"/>
        </p:xfrm>
        <a:graphic>
          <a:graphicData uri="http://schemas.openxmlformats.org/presentationml/2006/ole">
            <mc:AlternateContent xmlns:mc="http://schemas.openxmlformats.org/markup-compatibility/2006">
              <mc:Choice xmlns:v="urn:schemas-microsoft-com:vml" Requires="v">
                <p:oleObj spid="_x0000_s58391" name="Chart" r:id="rId33" imgW="4714900" imgH="2047950" progId="MSGraph.Chart.8">
                  <p:embed followColorScheme="full"/>
                </p:oleObj>
              </mc:Choice>
              <mc:Fallback>
                <p:oleObj name="Chart" r:id="rId33" imgW="4714900" imgH="2047950" progId="MSGraph.Chart.8">
                  <p:embed followColorScheme="full"/>
                  <p:pic>
                    <p:nvPicPr>
                      <p:cNvPr id="0" name=""/>
                      <p:cNvPicPr/>
                      <p:nvPr/>
                    </p:nvPicPr>
                    <p:blipFill>
                      <a:blip r:embed="rId34"/>
                      <a:stretch>
                        <a:fillRect/>
                      </a:stretch>
                    </p:blipFill>
                    <p:spPr>
                      <a:xfrm>
                        <a:off x="7200899" y="2247899"/>
                        <a:ext cx="4714900" cy="2047950"/>
                      </a:xfrm>
                      <a:prstGeom prst="rect">
                        <a:avLst/>
                      </a:prstGeom>
                    </p:spPr>
                  </p:pic>
                </p:oleObj>
              </mc:Fallback>
            </mc:AlternateContent>
          </a:graphicData>
        </a:graphic>
      </p:graphicFrame>
      <p:sp>
        <p:nvSpPr>
          <p:cNvPr id="94" name="Text Placeholder 2"/>
          <p:cNvSpPr>
            <a:spLocks noGrp="1"/>
          </p:cNvSpPr>
          <p:nvPr>
            <p:custDataLst>
              <p:tags r:id="rId9"/>
            </p:custDataLst>
          </p:nvPr>
        </p:nvSpPr>
        <p:spPr bwMode="gray">
          <a:xfrm>
            <a:off x="6677025" y="4124325"/>
            <a:ext cx="5937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D0742FF3-F6DD-4D4A-8470-07D8954389BB}" type="datetime'''''0'''''''''''''''''''''''''''''''''''''">
              <a:rPr altLang="en-US" sz="1000" b="1">
                <a:solidFill>
                  <a:prstClr val="black"/>
                </a:solidFill>
                <a:sym typeface="+mn-lt"/>
              </a:rPr>
              <a:pPr algn="r">
                <a:lnSpc>
                  <a:spcPct val="100000"/>
                </a:lnSpc>
                <a:spcBef>
                  <a:spcPct val="0"/>
                </a:spcBef>
                <a:spcAft>
                  <a:spcPct val="0"/>
                </a:spcAft>
              </a:pPr>
              <a:t>0</a:t>
            </a:fld>
            <a:r>
              <a:rPr altLang="en-US" sz="1000">
                <a:solidFill>
                  <a:prstClr val="black"/>
                </a:solidFill>
                <a:sym typeface="+mn-lt"/>
              </a:rPr>
              <a:t>, Missing</a:t>
            </a:r>
            <a:endParaRPr sz="1000">
              <a:solidFill>
                <a:prstClr val="black"/>
              </a:solidFill>
              <a:sym typeface="+mn-lt"/>
            </a:endParaRPr>
          </a:p>
        </p:txBody>
      </p:sp>
      <p:sp>
        <p:nvSpPr>
          <p:cNvPr id="95" name="Text Placeholder 2"/>
          <p:cNvSpPr>
            <a:spLocks noGrp="1"/>
          </p:cNvSpPr>
          <p:nvPr>
            <p:custDataLst>
              <p:tags r:id="rId10"/>
            </p:custDataLst>
          </p:nvPr>
        </p:nvSpPr>
        <p:spPr bwMode="gray">
          <a:xfrm>
            <a:off x="6589713" y="3752850"/>
            <a:ext cx="6810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F19CB1FB-221F-477F-892E-133937B2DCCB}" type="datetime'''''''''''''''1'''''''''''''''''''''''''">
              <a:rPr altLang="en-US" sz="1000" b="1">
                <a:solidFill>
                  <a:prstClr val="black"/>
                </a:solidFill>
                <a:sym typeface="+mn-lt"/>
              </a:rPr>
              <a:pPr algn="r">
                <a:lnSpc>
                  <a:spcPct val="100000"/>
                </a:lnSpc>
                <a:spcBef>
                  <a:spcPct val="0"/>
                </a:spcBef>
                <a:spcAft>
                  <a:spcPct val="0"/>
                </a:spcAft>
              </a:pPr>
              <a:t>1</a:t>
            </a:fld>
            <a:r>
              <a:rPr altLang="en-US" sz="1000" dirty="0">
                <a:solidFill>
                  <a:prstClr val="black"/>
                </a:solidFill>
                <a:sym typeface="+mn-lt"/>
              </a:rPr>
              <a:t>, Very Poor</a:t>
            </a:r>
            <a:endParaRPr sz="1000" dirty="0">
              <a:solidFill>
                <a:prstClr val="black"/>
              </a:solidFill>
              <a:sym typeface="+mn-lt"/>
            </a:endParaRPr>
          </a:p>
        </p:txBody>
      </p:sp>
      <p:sp>
        <p:nvSpPr>
          <p:cNvPr id="96" name="Text Placeholder 2"/>
          <p:cNvSpPr>
            <a:spLocks noGrp="1"/>
          </p:cNvSpPr>
          <p:nvPr>
            <p:custDataLst>
              <p:tags r:id="rId11"/>
            </p:custDataLst>
          </p:nvPr>
        </p:nvSpPr>
        <p:spPr bwMode="gray">
          <a:xfrm>
            <a:off x="6831013" y="3390900"/>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768C6085-B344-4D72-96BF-A4E43E7BC029}" type="datetime'''''''''''''''''2'''''''''''''''''''''''''''">
              <a:rPr altLang="en-US" sz="1000" b="1">
                <a:solidFill>
                  <a:prstClr val="black"/>
                </a:solidFill>
                <a:sym typeface="+mn-lt"/>
              </a:rPr>
              <a:pPr algn="r">
                <a:lnSpc>
                  <a:spcPct val="100000"/>
                </a:lnSpc>
                <a:spcBef>
                  <a:spcPct val="0"/>
                </a:spcBef>
                <a:spcAft>
                  <a:spcPct val="0"/>
                </a:spcAft>
              </a:pPr>
              <a:t>2</a:t>
            </a:fld>
            <a:r>
              <a:rPr altLang="en-US" sz="1000" dirty="0">
                <a:solidFill>
                  <a:prstClr val="black"/>
                </a:solidFill>
                <a:sym typeface="+mn-lt"/>
              </a:rPr>
              <a:t>, Poor </a:t>
            </a:r>
            <a:endParaRPr sz="1000" dirty="0">
              <a:solidFill>
                <a:prstClr val="black"/>
              </a:solidFill>
              <a:sym typeface="+mn-lt"/>
            </a:endParaRPr>
          </a:p>
        </p:txBody>
      </p:sp>
      <p:sp>
        <p:nvSpPr>
          <p:cNvPr id="97" name="Text Placeholder 2"/>
          <p:cNvSpPr>
            <a:spLocks noGrp="1"/>
          </p:cNvSpPr>
          <p:nvPr>
            <p:custDataLst>
              <p:tags r:id="rId12"/>
            </p:custDataLst>
          </p:nvPr>
        </p:nvSpPr>
        <p:spPr bwMode="gray">
          <a:xfrm>
            <a:off x="6856413" y="3019425"/>
            <a:ext cx="4143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7E353073-56DB-4B34-89C1-03562DE45D27}" type="datetime'''''''''''''''''''''''''''''3'''''''''''''''''''''">
              <a:rPr altLang="en-US" sz="1000" b="1">
                <a:solidFill>
                  <a:prstClr val="black"/>
                </a:solidFill>
                <a:sym typeface="+mn-lt"/>
              </a:rPr>
              <a:pPr algn="r">
                <a:lnSpc>
                  <a:spcPct val="100000"/>
                </a:lnSpc>
                <a:spcBef>
                  <a:spcPct val="0"/>
                </a:spcBef>
                <a:spcAft>
                  <a:spcPct val="0"/>
                </a:spcAft>
              </a:pPr>
              <a:t>3</a:t>
            </a:fld>
            <a:r>
              <a:rPr altLang="en-US" sz="1000" dirty="0">
                <a:solidFill>
                  <a:prstClr val="black"/>
                </a:solidFill>
                <a:sym typeface="+mn-lt"/>
              </a:rPr>
              <a:t>, Fair”</a:t>
            </a:r>
            <a:endParaRPr sz="1000" dirty="0">
              <a:solidFill>
                <a:prstClr val="black"/>
              </a:solidFill>
              <a:sym typeface="+mn-lt"/>
            </a:endParaRPr>
          </a:p>
        </p:txBody>
      </p:sp>
      <p:sp>
        <p:nvSpPr>
          <p:cNvPr id="98" name="Text Placeholder 2"/>
          <p:cNvSpPr>
            <a:spLocks noGrp="1"/>
          </p:cNvSpPr>
          <p:nvPr>
            <p:custDataLst>
              <p:tags r:id="rId13"/>
            </p:custDataLst>
          </p:nvPr>
        </p:nvSpPr>
        <p:spPr bwMode="gray">
          <a:xfrm>
            <a:off x="6807200" y="2657475"/>
            <a:ext cx="463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42668B72-BD5E-4F69-AE4F-C0E0AD2E46AB}" type="datetime'4'''''''''''''''''''''''''''''''''''''''''''''''''''''''''''''">
              <a:rPr altLang="en-US" sz="1000" b="1">
                <a:solidFill>
                  <a:prstClr val="black"/>
                </a:solidFill>
                <a:sym typeface="+mn-lt"/>
              </a:rPr>
              <a:pPr algn="r">
                <a:lnSpc>
                  <a:spcPct val="100000"/>
                </a:lnSpc>
                <a:spcBef>
                  <a:spcPct val="0"/>
                </a:spcBef>
                <a:spcAft>
                  <a:spcPct val="0"/>
                </a:spcAft>
              </a:pPr>
              <a:t>4</a:t>
            </a:fld>
            <a:r>
              <a:rPr altLang="en-US" sz="1000" dirty="0">
                <a:solidFill>
                  <a:prstClr val="black"/>
                </a:solidFill>
                <a:sym typeface="+mn-lt"/>
              </a:rPr>
              <a:t>, Good</a:t>
            </a:r>
            <a:endParaRPr sz="1000" dirty="0">
              <a:solidFill>
                <a:prstClr val="black"/>
              </a:solidFill>
              <a:sym typeface="+mn-lt"/>
            </a:endParaRPr>
          </a:p>
        </p:txBody>
      </p:sp>
      <p:sp>
        <p:nvSpPr>
          <p:cNvPr id="93" name="Text Placeholder 2"/>
          <p:cNvSpPr>
            <a:spLocks noGrp="1"/>
          </p:cNvSpPr>
          <p:nvPr>
            <p:custDataLst>
              <p:tags r:id="rId14"/>
            </p:custDataLst>
          </p:nvPr>
        </p:nvSpPr>
        <p:spPr bwMode="gray">
          <a:xfrm>
            <a:off x="6859588" y="2286000"/>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fld id="{8EE83B35-E40D-4C0D-B1E3-1BA661A26B6D}" type="datetime'''5'''''''''''''">
              <a:rPr altLang="en-US" sz="1000" b="1">
                <a:solidFill>
                  <a:prstClr val="black"/>
                </a:solidFill>
                <a:sym typeface="+mn-lt"/>
              </a:rPr>
              <a:pPr algn="r">
                <a:lnSpc>
                  <a:spcPct val="100000"/>
                </a:lnSpc>
                <a:spcBef>
                  <a:spcPct val="0"/>
                </a:spcBef>
                <a:spcAft>
                  <a:spcPct val="0"/>
                </a:spcAft>
              </a:pPr>
              <a:t>5</a:t>
            </a:fld>
            <a:r>
              <a:rPr altLang="en-US" sz="1000">
                <a:solidFill>
                  <a:prstClr val="black"/>
                </a:solidFill>
                <a:sym typeface="+mn-lt"/>
              </a:rPr>
              <a:t>, New</a:t>
            </a:r>
            <a:endParaRPr sz="1000">
              <a:solidFill>
                <a:prstClr val="black"/>
              </a:solidFill>
              <a:sym typeface="+mn-lt"/>
            </a:endParaRPr>
          </a:p>
        </p:txBody>
      </p:sp>
      <p:sp useBgFill="1">
        <p:nvSpPr>
          <p:cNvPr id="71" name="Text Placeholder 2"/>
          <p:cNvSpPr>
            <a:spLocks noGrp="1"/>
          </p:cNvSpPr>
          <p:nvPr>
            <p:custDataLst>
              <p:tags r:id="rId15"/>
            </p:custDataLst>
          </p:nvPr>
        </p:nvSpPr>
        <p:spPr bwMode="gray">
          <a:xfrm>
            <a:off x="11580813" y="2716213"/>
            <a:ext cx="176213" cy="122238"/>
          </a:xfrm>
          <a:prstGeom prst="rect">
            <a:avLst/>
          </a:prstGeom>
        </p:spPr>
        <p:txBody>
          <a:bodyPr vert="horz" wrap="none" lIns="14288" tIns="0" rIns="14288" bIns="0" numCol="1" spcCol="0" rtlCol="0" anchor="b"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A29C5FA1-94B6-4E5F-AF75-78985D3159F0}" type="datetime'''3''''''''''''''.''''''5'''''''''''''''''''''''''''''''''''">
              <a:rPr altLang="en-US" sz="800">
                <a:solidFill>
                  <a:prstClr val="black"/>
                </a:solidFill>
                <a:sym typeface="+mn-lt"/>
              </a:rPr>
              <a:pPr algn="ctr">
                <a:lnSpc>
                  <a:spcPct val="100000"/>
                </a:lnSpc>
                <a:spcBef>
                  <a:spcPct val="0"/>
                </a:spcBef>
                <a:spcAft>
                  <a:spcPct val="0"/>
                </a:spcAft>
              </a:pPr>
              <a:t>3.5</a:t>
            </a:fld>
            <a:endParaRPr sz="800">
              <a:solidFill>
                <a:prstClr val="black"/>
              </a:solidFill>
              <a:sym typeface="+mn-lt"/>
            </a:endParaRPr>
          </a:p>
        </p:txBody>
      </p:sp>
      <p:sp>
        <p:nvSpPr>
          <p:cNvPr id="40" name="Text Placeholder 2"/>
          <p:cNvSpPr>
            <a:spLocks noGrp="1"/>
          </p:cNvSpPr>
          <p:nvPr>
            <p:custDataLst>
              <p:tags r:id="rId16"/>
            </p:custDataLst>
          </p:nvPr>
        </p:nvSpPr>
        <p:spPr bwMode="auto">
          <a:xfrm>
            <a:off x="9969500" y="4289425"/>
            <a:ext cx="711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6F21103A-A432-41D3-83AB-DC1C4488ECF3}" type="datetime'''''''''''''1''8 ''''M''o''''''''''''n''''t''''h''s'''">
              <a:rPr altLang="en-US"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rPr>
              <a:pPr algn="ctr">
                <a:lnSpc>
                  <a:spcPct val="100000"/>
                </a:lnSpc>
                <a:spcBef>
                  <a:spcPct val="0"/>
                </a:spcBef>
                <a:spcAft>
                  <a:spcPct val="0"/>
                </a:spcAft>
              </a:pPr>
              <a:t>18 Months</a:t>
            </a:fld>
            <a:endParaRPr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endParaRPr>
          </a:p>
        </p:txBody>
      </p:sp>
      <p:sp useBgFill="1">
        <p:nvSpPr>
          <p:cNvPr id="99" name="Text Placeholder 2"/>
          <p:cNvSpPr>
            <a:spLocks noGrp="1"/>
          </p:cNvSpPr>
          <p:nvPr>
            <p:custDataLst>
              <p:tags r:id="rId17"/>
            </p:custDataLst>
          </p:nvPr>
        </p:nvSpPr>
        <p:spPr bwMode="gray">
          <a:xfrm>
            <a:off x="10239375" y="2630488"/>
            <a:ext cx="171450" cy="122238"/>
          </a:xfrm>
          <a:prstGeom prst="rect">
            <a:avLst/>
          </a:prstGeom>
        </p:spPr>
        <p:txBody>
          <a:bodyPr vert="horz" wrap="none" lIns="14288" tIns="0" rIns="14288" bIns="0" numCol="1" spcCol="0" rtlCol="0" anchor="b"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234607E6-11D9-4A08-B777-6A2F236F1512}" type="datetime'''3''''''''''''''''''''''.''7'''''''''''''">
              <a:rPr altLang="en-US" sz="800">
                <a:solidFill>
                  <a:prstClr val="black"/>
                </a:solidFill>
                <a:sym typeface="+mn-lt"/>
              </a:rPr>
              <a:pPr algn="ctr">
                <a:lnSpc>
                  <a:spcPct val="100000"/>
                </a:lnSpc>
                <a:spcBef>
                  <a:spcPct val="0"/>
                </a:spcBef>
                <a:spcAft>
                  <a:spcPct val="0"/>
                </a:spcAft>
              </a:pPr>
              <a:t>3.7</a:t>
            </a:fld>
            <a:endParaRPr sz="800">
              <a:solidFill>
                <a:prstClr val="black"/>
              </a:solidFill>
              <a:sym typeface="+mn-lt"/>
            </a:endParaRPr>
          </a:p>
        </p:txBody>
      </p:sp>
      <p:sp useBgFill="1">
        <p:nvSpPr>
          <p:cNvPr id="61" name="Text Placeholder 2"/>
          <p:cNvSpPr>
            <a:spLocks noGrp="1"/>
          </p:cNvSpPr>
          <p:nvPr>
            <p:custDataLst>
              <p:tags r:id="rId18"/>
            </p:custDataLst>
          </p:nvPr>
        </p:nvSpPr>
        <p:spPr bwMode="gray">
          <a:xfrm>
            <a:off x="10237788" y="3001963"/>
            <a:ext cx="176213" cy="122238"/>
          </a:xfrm>
          <a:prstGeom prst="rect">
            <a:avLst/>
          </a:prstGeom>
        </p:spPr>
        <p:txBody>
          <a:bodyPr vert="horz" wrap="none" lIns="14288" tIns="0" rIns="14288"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1317C1C6-6964-4048-892D-63D11445342E}" type="datetime'''''''''''''''''''''''''3''.''5'''''''''''''''''''''''">
              <a:rPr altLang="en-US" sz="800">
                <a:solidFill>
                  <a:prstClr val="black"/>
                </a:solidFill>
                <a:sym typeface="+mn-lt"/>
              </a:rPr>
              <a:pPr algn="ctr">
                <a:lnSpc>
                  <a:spcPct val="100000"/>
                </a:lnSpc>
                <a:spcBef>
                  <a:spcPct val="0"/>
                </a:spcBef>
                <a:spcAft>
                  <a:spcPct val="0"/>
                </a:spcAft>
              </a:pPr>
              <a:t>3.5</a:t>
            </a:fld>
            <a:endParaRPr sz="800">
              <a:solidFill>
                <a:prstClr val="black"/>
              </a:solidFill>
              <a:sym typeface="+mn-lt"/>
            </a:endParaRPr>
          </a:p>
        </p:txBody>
      </p:sp>
      <p:sp>
        <p:nvSpPr>
          <p:cNvPr id="42" name="Text Placeholder 2"/>
          <p:cNvSpPr>
            <a:spLocks noGrp="1"/>
          </p:cNvSpPr>
          <p:nvPr>
            <p:custDataLst>
              <p:tags r:id="rId19"/>
            </p:custDataLst>
          </p:nvPr>
        </p:nvSpPr>
        <p:spPr bwMode="auto">
          <a:xfrm>
            <a:off x="8497888" y="4289425"/>
            <a:ext cx="701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43E34813-2978-4BD9-9ED4-CA712DEF8B22}" type="datetime'1''2 ''''''Mo''''''''n''''''''''''th''''''''''''s'''">
              <a:rPr altLang="en-US"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rPr>
              <a:pPr algn="ctr">
                <a:lnSpc>
                  <a:spcPct val="100000"/>
                </a:lnSpc>
                <a:spcBef>
                  <a:spcPct val="0"/>
                </a:spcBef>
                <a:spcAft>
                  <a:spcPct val="0"/>
                </a:spcAft>
              </a:pPr>
              <a:t>12 Months</a:t>
            </a:fld>
            <a:endParaRPr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endParaRPr>
          </a:p>
        </p:txBody>
      </p:sp>
      <p:sp>
        <p:nvSpPr>
          <p:cNvPr id="41" name="Text Placeholder 2"/>
          <p:cNvSpPr>
            <a:spLocks noGrp="1"/>
          </p:cNvSpPr>
          <p:nvPr>
            <p:custDataLst>
              <p:tags r:id="rId20"/>
            </p:custDataLst>
          </p:nvPr>
        </p:nvSpPr>
        <p:spPr bwMode="auto">
          <a:xfrm>
            <a:off x="11434763" y="4289425"/>
            <a:ext cx="7350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0792344F-1737-4091-B896-86E5CC13AB01}" type="datetime'2''''4'' ''''Mo''''''''''n''''t''''''''''h''s'''''''">
              <a:rPr altLang="en-US"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rPr>
              <a:pPr algn="ctr">
                <a:lnSpc>
                  <a:spcPct val="100000"/>
                </a:lnSpc>
                <a:spcBef>
                  <a:spcPct val="0"/>
                </a:spcBef>
                <a:spcAft>
                  <a:spcPct val="0"/>
                </a:spcAft>
              </a:pPr>
              <a:t>24 Months</a:t>
            </a:fld>
            <a:endParaRPr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endParaRPr>
          </a:p>
        </p:txBody>
      </p:sp>
      <p:sp>
        <p:nvSpPr>
          <p:cNvPr id="43" name="Text Placeholder 2"/>
          <p:cNvSpPr>
            <a:spLocks noGrp="1"/>
          </p:cNvSpPr>
          <p:nvPr>
            <p:custDataLst>
              <p:tags r:id="rId21"/>
            </p:custDataLst>
          </p:nvPr>
        </p:nvSpPr>
        <p:spPr bwMode="auto">
          <a:xfrm>
            <a:off x="7043738" y="4289425"/>
            <a:ext cx="6588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119E3A99-90BA-4E9E-87C0-115768142A56}" type="datetime'6'''''''''''''''' ''''M''''''''''ont''''''''''''''''''''hs'''">
              <a:rPr altLang="en-US"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rPr>
              <a:pPr algn="ctr">
                <a:lnSpc>
                  <a:spcPct val="100000"/>
                </a:lnSpc>
                <a:spcBef>
                  <a:spcPct val="0"/>
                </a:spcBef>
                <a:spcAft>
                  <a:spcPct val="0"/>
                </a:spcAft>
              </a:pPr>
              <a:t>6 Months</a:t>
            </a:fld>
            <a:endParaRPr sz="1200">
              <a:solidFill>
                <a:prstClr val="black"/>
              </a:solidFill>
              <a:latin typeface="3M Circular TT Light" panose="020B0404020101020102" pitchFamily="34" charset="0"/>
              <a:cs typeface="3M Circular TT Light" panose="020B0404020101020102" pitchFamily="34" charset="0"/>
              <a:sym typeface="3M Circular TT Light" panose="020B0404020101020102" pitchFamily="34" charset="0"/>
            </a:endParaRPr>
          </a:p>
        </p:txBody>
      </p:sp>
      <p:sp>
        <p:nvSpPr>
          <p:cNvPr id="54" name="TextBox 53"/>
          <p:cNvSpPr txBox="1"/>
          <p:nvPr/>
        </p:nvSpPr>
        <p:spPr>
          <a:xfrm>
            <a:off x="379412" y="5616080"/>
            <a:ext cx="1862626" cy="307777"/>
          </a:xfrm>
          <a:prstGeom prst="rect">
            <a:avLst/>
          </a:prstGeom>
          <a:noFill/>
        </p:spPr>
        <p:txBody>
          <a:bodyPr wrap="square" lIns="0" tIns="0" rIns="0" bIns="0" rtlCol="0">
            <a:spAutoFit/>
          </a:bodyPr>
          <a:lstStyle/>
          <a:p>
            <a:pPr algn="ctr"/>
            <a:r>
              <a:rPr lang="en-US" sz="2000" dirty="0">
                <a:solidFill>
                  <a:prstClr val="black"/>
                </a:solidFill>
              </a:rPr>
              <a:t>Bottom Line:</a:t>
            </a:r>
          </a:p>
        </p:txBody>
      </p:sp>
      <p:sp>
        <p:nvSpPr>
          <p:cNvPr id="55" name="TextBox 54"/>
          <p:cNvSpPr txBox="1"/>
          <p:nvPr/>
        </p:nvSpPr>
        <p:spPr>
          <a:xfrm>
            <a:off x="2139705" y="5616080"/>
            <a:ext cx="9776005" cy="307777"/>
          </a:xfrm>
          <a:prstGeom prst="rect">
            <a:avLst/>
          </a:prstGeom>
          <a:noFill/>
        </p:spPr>
        <p:txBody>
          <a:bodyPr wrap="square" lIns="0" tIns="0" rIns="0" bIns="0" rtlCol="0">
            <a:spAutoFit/>
          </a:bodyPr>
          <a:lstStyle/>
          <a:p>
            <a:pPr algn="ctr"/>
            <a:r>
              <a:rPr lang="en-US" sz="2000" dirty="0">
                <a:solidFill>
                  <a:prstClr val="black"/>
                </a:solidFill>
                <a:latin typeface="3M Circular TT Light" panose="020B0404020101020102" pitchFamily="34" charset="0"/>
                <a:cs typeface="3M Circular TT Light" panose="020B0404020101020102" pitchFamily="34" charset="0"/>
              </a:rPr>
              <a:t>3M™ RPMs are engineered for long-lasting performance and to stay on the road</a:t>
            </a:r>
            <a:endParaRPr lang="en-US" sz="2000" strike="sngStrike" dirty="0">
              <a:solidFill>
                <a:prstClr val="black"/>
              </a:solidFill>
              <a:latin typeface="3M Circular TT Light" panose="020B0404020101020102" pitchFamily="34" charset="0"/>
              <a:cs typeface="3M Circular TT Light" panose="020B0404020101020102" pitchFamily="34" charset="0"/>
            </a:endParaRPr>
          </a:p>
        </p:txBody>
      </p:sp>
      <p:cxnSp>
        <p:nvCxnSpPr>
          <p:cNvPr id="16" name="Straight Connector 15"/>
          <p:cNvCxnSpPr/>
          <p:nvPr>
            <p:custDataLst>
              <p:tags r:id="rId22"/>
            </p:custDataLst>
          </p:nvPr>
        </p:nvCxnSpPr>
        <p:spPr bwMode="gray">
          <a:xfrm>
            <a:off x="10237788" y="5062538"/>
            <a:ext cx="285750" cy="0"/>
          </a:xfrm>
          <a:prstGeom prst="line">
            <a:avLst/>
          </a:prstGeom>
          <a:ln w="19050">
            <a:solidFill>
              <a:schemeClr val="hlink"/>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23"/>
            </p:custDataLst>
          </p:nvPr>
        </p:nvCxnSpPr>
        <p:spPr bwMode="gray">
          <a:xfrm>
            <a:off x="10237788" y="4829175"/>
            <a:ext cx="285750" cy="0"/>
          </a:xfrm>
          <a:prstGeom prst="line">
            <a:avLst/>
          </a:prstGeom>
          <a:ln w="19050">
            <a:solidFill>
              <a:srgbClr val="C30C3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24"/>
            </p:custDataLst>
          </p:nvPr>
        </p:nvSpPr>
        <p:spPr bwMode="auto">
          <a:xfrm>
            <a:off x="10342563" y="4791075"/>
            <a:ext cx="76200" cy="76200"/>
          </a:xfrm>
          <a:prstGeom prst="rect">
            <a:avLst/>
          </a:prstGeom>
          <a:solidFill>
            <a:srgbClr val="C30C3E"/>
          </a:solidFill>
          <a:ln w="9525">
            <a:solidFill>
              <a:srgbClr val="C30C3E"/>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7" name="Isosceles Triangle 16"/>
          <p:cNvSpPr/>
          <p:nvPr>
            <p:custDataLst>
              <p:tags r:id="rId25"/>
            </p:custDataLst>
          </p:nvPr>
        </p:nvSpPr>
        <p:spPr bwMode="auto">
          <a:xfrm>
            <a:off x="10342563" y="5024438"/>
            <a:ext cx="76200" cy="76200"/>
          </a:xfrm>
          <a:prstGeom prst="triangle">
            <a:avLst/>
          </a:prstGeom>
          <a:solidFill>
            <a:schemeClr val="hlink"/>
          </a:solidFill>
          <a:ln w="9525">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6" name="Text Placeholder 2"/>
          <p:cNvSpPr>
            <a:spLocks noGrp="1"/>
          </p:cNvSpPr>
          <p:nvPr>
            <p:custDataLst>
              <p:tags r:id="rId26"/>
            </p:custDataLst>
          </p:nvPr>
        </p:nvSpPr>
        <p:spPr bwMode="auto">
          <a:xfrm>
            <a:off x="10861675" y="497840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fld id="{EB62F39D-A131-4A18-8825-51A4C886A339}" type="datetime'''''''''''''''''B''''''''''''od''''''''''''''''''''y'">
              <a:rPr altLang="en-US" sz="1200">
                <a:solidFill>
                  <a:prstClr val="black"/>
                </a:solidFill>
                <a:sym typeface="+mn-lt"/>
              </a:rPr>
              <a:pPr algn="ctr">
                <a:lnSpc>
                  <a:spcPct val="100000"/>
                </a:lnSpc>
                <a:spcBef>
                  <a:spcPct val="0"/>
                </a:spcBef>
                <a:spcAft>
                  <a:spcPct val="0"/>
                </a:spcAft>
              </a:pPr>
              <a:t>Body</a:t>
            </a:fld>
            <a:endParaRPr sz="1200">
              <a:solidFill>
                <a:prstClr val="black"/>
              </a:solidFill>
              <a:sym typeface="+mn-lt"/>
            </a:endParaRPr>
          </a:p>
        </p:txBody>
      </p:sp>
      <p:sp>
        <p:nvSpPr>
          <p:cNvPr id="67" name="Text Placeholder 2"/>
          <p:cNvSpPr>
            <a:spLocks noGrp="1"/>
          </p:cNvSpPr>
          <p:nvPr>
            <p:custDataLst>
              <p:tags r:id="rId27"/>
            </p:custDataLst>
          </p:nvPr>
        </p:nvSpPr>
        <p:spPr bwMode="auto">
          <a:xfrm>
            <a:off x="10574338" y="4745038"/>
            <a:ext cx="9318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ct val="0"/>
              </a:spcAft>
            </a:pPr>
            <a:r>
              <a:rPr altLang="en-US" sz="1200">
                <a:solidFill>
                  <a:prstClr val="black"/>
                </a:solidFill>
                <a:sym typeface="+mn-lt"/>
              </a:rPr>
              <a:t>Lens Surface </a:t>
            </a:r>
            <a:endParaRPr sz="1200">
              <a:solidFill>
                <a:prstClr val="black"/>
              </a:solidFill>
              <a:sym typeface="+mn-lt"/>
            </a:endParaRPr>
          </a:p>
        </p:txBody>
      </p:sp>
      <p:sp>
        <p:nvSpPr>
          <p:cNvPr id="68" name="TextBox 67"/>
          <p:cNvSpPr txBox="1"/>
          <p:nvPr/>
        </p:nvSpPr>
        <p:spPr>
          <a:xfrm>
            <a:off x="6365876" y="1992563"/>
            <a:ext cx="5602672" cy="184666"/>
          </a:xfrm>
          <a:prstGeom prst="rect">
            <a:avLst/>
          </a:prstGeom>
          <a:noFill/>
        </p:spPr>
        <p:txBody>
          <a:bodyPr wrap="square" lIns="0" tIns="0" rIns="0" bIns="0" rtlCol="0">
            <a:spAutoFit/>
          </a:bodyPr>
          <a:lstStyle/>
          <a:p>
            <a:pPr algn="ctr"/>
            <a:r>
              <a:rPr lang="en-US" sz="1200" dirty="0">
                <a:solidFill>
                  <a:prstClr val="black"/>
                </a:solidFill>
              </a:rPr>
              <a:t>Average 3M</a:t>
            </a:r>
            <a:r>
              <a:rPr lang="en-US" sz="1200" dirty="0">
                <a:solidFill>
                  <a:prstClr val="black"/>
                </a:solidFill>
                <a:latin typeface="3M Circular TT Bold" panose="020B0804020101010102" pitchFamily="34" charset="0"/>
                <a:cs typeface="3M Circular TT Bold" panose="020B0804020101010102" pitchFamily="34" charset="0"/>
              </a:rPr>
              <a:t>™</a:t>
            </a:r>
            <a:r>
              <a:rPr lang="en-US" sz="1200" dirty="0">
                <a:solidFill>
                  <a:prstClr val="black"/>
                </a:solidFill>
              </a:rPr>
              <a:t> RPM 290 Lens Surface and Body Rating After 2 years</a:t>
            </a:r>
          </a:p>
        </p:txBody>
      </p:sp>
      <p:sp>
        <p:nvSpPr>
          <p:cNvPr id="75" name="TextBox 74"/>
          <p:cNvSpPr txBox="1"/>
          <p:nvPr/>
        </p:nvSpPr>
        <p:spPr>
          <a:xfrm>
            <a:off x="6903349" y="4592638"/>
            <a:ext cx="3353489" cy="738664"/>
          </a:xfrm>
          <a:prstGeom prst="rect">
            <a:avLst/>
          </a:prstGeom>
          <a:noFill/>
        </p:spPr>
        <p:txBody>
          <a:bodyPr wrap="square" lIns="0" tIns="0" rIns="0" bIns="0" rtlCol="0">
            <a:spAutoFit/>
          </a:bodyPr>
          <a:lstStyle/>
          <a:p>
            <a:r>
              <a:rPr lang="en-US" sz="1200" dirty="0">
                <a:solidFill>
                  <a:prstClr val="black"/>
                </a:solidFill>
                <a:cs typeface="3M Circular TT Book" panose="020B0604020101020102" pitchFamily="34" charset="0"/>
              </a:rPr>
              <a:t>Location</a:t>
            </a:r>
            <a:r>
              <a:rPr lang="en-US" sz="1200" dirty="0">
                <a:solidFill>
                  <a:prstClr val="black"/>
                </a:solidFill>
                <a:latin typeface="3M Circular TT Light" panose="020B0404020101020102" pitchFamily="34" charset="0"/>
                <a:cs typeface="3M Circular TT Light" panose="020B0404020101020102" pitchFamily="34" charset="0"/>
              </a:rPr>
              <a:t>: I-75 near Florida/Georgia Border</a:t>
            </a:r>
          </a:p>
          <a:p>
            <a:r>
              <a:rPr lang="en-US" sz="1200" dirty="0">
                <a:solidFill>
                  <a:prstClr val="black"/>
                </a:solidFill>
                <a:cs typeface="3M Circular TT Book" panose="020B0604020101020102" pitchFamily="34" charset="0"/>
              </a:rPr>
              <a:t>AADT</a:t>
            </a:r>
            <a:r>
              <a:rPr lang="en-US" sz="1200" dirty="0">
                <a:solidFill>
                  <a:prstClr val="black"/>
                </a:solidFill>
                <a:latin typeface="3M Circular TT Light" panose="020B0404020101020102" pitchFamily="34" charset="0"/>
                <a:cs typeface="3M Circular TT Light" panose="020B0404020101020102" pitchFamily="34" charset="0"/>
              </a:rPr>
              <a:t>: High, 39,000-41,000</a:t>
            </a:r>
          </a:p>
          <a:p>
            <a:r>
              <a:rPr lang="en-US" sz="1200" dirty="0">
                <a:solidFill>
                  <a:prstClr val="black"/>
                </a:solidFill>
                <a:cs typeface="3M Circular TT Book" panose="020B0604020101020102" pitchFamily="34" charset="0"/>
              </a:rPr>
              <a:t>Truck Traffic</a:t>
            </a:r>
            <a:r>
              <a:rPr lang="en-US" sz="1200" dirty="0">
                <a:solidFill>
                  <a:prstClr val="black"/>
                </a:solidFill>
                <a:latin typeface="3M Circular TT Light" panose="020B0404020101020102" pitchFamily="34" charset="0"/>
                <a:cs typeface="3M Circular TT Light" panose="020B0404020101020102" pitchFamily="34" charset="0"/>
              </a:rPr>
              <a:t>: High, 24-26%</a:t>
            </a:r>
          </a:p>
          <a:p>
            <a:r>
              <a:rPr lang="en-US" sz="1200" dirty="0">
                <a:solidFill>
                  <a:prstClr val="black"/>
                </a:solidFill>
                <a:cs typeface="3M Circular TT Book" panose="020B0604020101020102" pitchFamily="34" charset="0"/>
              </a:rPr>
              <a:t>Surface</a:t>
            </a:r>
            <a:r>
              <a:rPr lang="en-US" sz="1200" dirty="0">
                <a:solidFill>
                  <a:prstClr val="black"/>
                </a:solidFill>
                <a:latin typeface="3M Circular TT Light" panose="020B0404020101020102" pitchFamily="34" charset="0"/>
                <a:cs typeface="3M Circular TT Light" panose="020B0404020101020102" pitchFamily="34" charset="0"/>
              </a:rPr>
              <a:t>: Concrete</a:t>
            </a:r>
          </a:p>
        </p:txBody>
      </p:sp>
      <p:sp>
        <p:nvSpPr>
          <p:cNvPr id="83" name="TextBox 82"/>
          <p:cNvSpPr txBox="1"/>
          <p:nvPr/>
        </p:nvSpPr>
        <p:spPr>
          <a:xfrm>
            <a:off x="6521450" y="6218689"/>
            <a:ext cx="4854022" cy="484748"/>
          </a:xfrm>
          <a:prstGeom prst="rect">
            <a:avLst/>
          </a:prstGeom>
          <a:noFill/>
        </p:spPr>
        <p:txBody>
          <a:bodyPr wrap="square" lIns="0" tIns="0" rIns="0" bIns="0" rtlCol="0">
            <a:spAutoFit/>
          </a:bodyPr>
          <a:lstStyle/>
          <a:p>
            <a:r>
              <a:rPr lang="en-US" sz="1050" dirty="0">
                <a:solidFill>
                  <a:prstClr val="black"/>
                </a:solidFill>
              </a:rPr>
              <a:t>Note: </a:t>
            </a:r>
            <a:r>
              <a:rPr lang="en-US" sz="1050" dirty="0">
                <a:solidFill>
                  <a:prstClr val="black"/>
                </a:solidFill>
                <a:latin typeface="3M Circular TT Light" panose="020B0404020101020102" pitchFamily="34" charset="0"/>
                <a:cs typeface="3M Circular TT Light" panose="020B0404020101020102" pitchFamily="34" charset="0"/>
              </a:rPr>
              <a:t>The preceding test data excerpts were reproduced with the permission of AASHTO, however, this does not constitute endorsement or approval of the product, material or device by AASHTO</a:t>
            </a:r>
            <a:endParaRPr lang="en-US" sz="1050" dirty="0">
              <a:solidFill>
                <a:prstClr val="black"/>
              </a:solidFill>
            </a:endParaRPr>
          </a:p>
        </p:txBody>
      </p:sp>
      <p:sp>
        <p:nvSpPr>
          <p:cNvPr id="106" name="Rectangle 105"/>
          <p:cNvSpPr/>
          <p:nvPr/>
        </p:nvSpPr>
        <p:spPr>
          <a:xfrm>
            <a:off x="379412" y="5451740"/>
            <a:ext cx="11589136" cy="6299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Rectangle 1"/>
          <p:cNvSpPr/>
          <p:nvPr/>
        </p:nvSpPr>
        <p:spPr>
          <a:xfrm>
            <a:off x="292133" y="6144952"/>
            <a:ext cx="1693092" cy="261610"/>
          </a:xfrm>
          <a:prstGeom prst="rect">
            <a:avLst/>
          </a:prstGeom>
        </p:spPr>
        <p:txBody>
          <a:bodyPr wrap="none">
            <a:spAutoFit/>
          </a:bodyPr>
          <a:lstStyle/>
          <a:p>
            <a:r>
              <a:rPr lang="en-US" sz="1100" dirty="0">
                <a:solidFill>
                  <a:prstClr val="black"/>
                </a:solidFill>
              </a:rPr>
              <a:t>https://data.ntpep.org/</a:t>
            </a:r>
          </a:p>
        </p:txBody>
      </p:sp>
    </p:spTree>
    <p:extLst>
      <p:ext uri="{BB962C8B-B14F-4D97-AF65-F5344CB8AC3E}">
        <p14:creationId xmlns:p14="http://schemas.microsoft.com/office/powerpoint/2010/main" val="350203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trips(downLeft)">
                                      <p:cBhvr>
                                        <p:cTn id="11" dur="500"/>
                                        <p:tgtEl>
                                          <p:spTgt spid="23"/>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trips(downLeft)">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412" y="1465389"/>
            <a:ext cx="5347403"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rPr>
              <a:t>RPM without a Spike</a:t>
            </a:r>
          </a:p>
        </p:txBody>
      </p:sp>
      <p:sp>
        <p:nvSpPr>
          <p:cNvPr id="7" name="Rectangle 6"/>
          <p:cNvSpPr/>
          <p:nvPr/>
        </p:nvSpPr>
        <p:spPr>
          <a:xfrm>
            <a:off x="6457246" y="1475886"/>
            <a:ext cx="5347403"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rPr>
              <a:t>RPM with Spike(s)</a:t>
            </a:r>
          </a:p>
        </p:txBody>
      </p:sp>
      <p:pic>
        <p:nvPicPr>
          <p:cNvPr id="8" name="Picture 7"/>
          <p:cNvPicPr>
            <a:picLocks noChangeAspect="1"/>
          </p:cNvPicPr>
          <p:nvPr/>
        </p:nvPicPr>
        <p:blipFill>
          <a:blip r:embed="rId2"/>
          <a:stretch>
            <a:fillRect/>
          </a:stretch>
        </p:blipFill>
        <p:spPr>
          <a:xfrm>
            <a:off x="7141004" y="2100190"/>
            <a:ext cx="1187749" cy="886981"/>
          </a:xfrm>
          <a:prstGeom prst="rect">
            <a:avLst/>
          </a:prstGeom>
        </p:spPr>
      </p:pic>
      <p:pic>
        <p:nvPicPr>
          <p:cNvPr id="9" name="Picture 8"/>
          <p:cNvPicPr>
            <a:picLocks noChangeAspect="1"/>
          </p:cNvPicPr>
          <p:nvPr/>
        </p:nvPicPr>
        <p:blipFill>
          <a:blip r:embed="rId3"/>
          <a:stretch>
            <a:fillRect/>
          </a:stretch>
        </p:blipFill>
        <p:spPr>
          <a:xfrm>
            <a:off x="7141721" y="3331217"/>
            <a:ext cx="1187187" cy="886981"/>
          </a:xfrm>
          <a:prstGeom prst="rect">
            <a:avLst/>
          </a:prstGeom>
        </p:spPr>
      </p:pic>
      <p:pic>
        <p:nvPicPr>
          <p:cNvPr id="10" name="Picture 9"/>
          <p:cNvPicPr>
            <a:picLocks noChangeAspect="1"/>
          </p:cNvPicPr>
          <p:nvPr/>
        </p:nvPicPr>
        <p:blipFill>
          <a:blip r:embed="rId4"/>
          <a:stretch>
            <a:fillRect/>
          </a:stretch>
        </p:blipFill>
        <p:spPr>
          <a:xfrm>
            <a:off x="7141003" y="4562244"/>
            <a:ext cx="1187749" cy="886981"/>
          </a:xfrm>
          <a:prstGeom prst="rect">
            <a:avLst/>
          </a:prstGeom>
        </p:spPr>
      </p:pic>
      <p:sp>
        <p:nvSpPr>
          <p:cNvPr id="11" name="TextBox 10"/>
          <p:cNvSpPr txBox="1"/>
          <p:nvPr/>
        </p:nvSpPr>
        <p:spPr>
          <a:xfrm>
            <a:off x="6457246" y="2373512"/>
            <a:ext cx="576942" cy="307777"/>
          </a:xfrm>
          <a:prstGeom prst="rect">
            <a:avLst/>
          </a:prstGeom>
          <a:noFill/>
        </p:spPr>
        <p:txBody>
          <a:bodyPr wrap="square" lIns="0" tIns="0" rIns="0" bIns="0" rtlCol="0">
            <a:spAutoFit/>
          </a:bodyPr>
          <a:lstStyle/>
          <a:p>
            <a:pPr algn="ctr"/>
            <a:r>
              <a:rPr lang="en-US" sz="2000" dirty="0"/>
              <a:t>1</a:t>
            </a:r>
          </a:p>
        </p:txBody>
      </p:sp>
      <p:sp>
        <p:nvSpPr>
          <p:cNvPr id="12" name="TextBox 11"/>
          <p:cNvSpPr txBox="1"/>
          <p:nvPr/>
        </p:nvSpPr>
        <p:spPr>
          <a:xfrm>
            <a:off x="6457246" y="3632885"/>
            <a:ext cx="576942" cy="307777"/>
          </a:xfrm>
          <a:prstGeom prst="rect">
            <a:avLst/>
          </a:prstGeom>
          <a:noFill/>
        </p:spPr>
        <p:txBody>
          <a:bodyPr wrap="square" lIns="0" tIns="0" rIns="0" bIns="0" rtlCol="0">
            <a:spAutoFit/>
          </a:bodyPr>
          <a:lstStyle/>
          <a:p>
            <a:pPr algn="ctr"/>
            <a:r>
              <a:rPr lang="en-US" sz="2000" dirty="0"/>
              <a:t>2</a:t>
            </a:r>
          </a:p>
        </p:txBody>
      </p:sp>
      <p:sp>
        <p:nvSpPr>
          <p:cNvPr id="13" name="TextBox 12"/>
          <p:cNvSpPr txBox="1"/>
          <p:nvPr/>
        </p:nvSpPr>
        <p:spPr>
          <a:xfrm>
            <a:off x="6457246" y="4821067"/>
            <a:ext cx="576942" cy="307777"/>
          </a:xfrm>
          <a:prstGeom prst="rect">
            <a:avLst/>
          </a:prstGeom>
          <a:noFill/>
        </p:spPr>
        <p:txBody>
          <a:bodyPr wrap="square" lIns="0" tIns="0" rIns="0" bIns="0" rtlCol="0">
            <a:spAutoFit/>
          </a:bodyPr>
          <a:lstStyle/>
          <a:p>
            <a:pPr algn="ctr"/>
            <a:r>
              <a:rPr lang="en-US" sz="2000" dirty="0"/>
              <a:t>3</a:t>
            </a:r>
          </a:p>
        </p:txBody>
      </p:sp>
      <p:sp>
        <p:nvSpPr>
          <p:cNvPr id="14" name="TextBox 13"/>
          <p:cNvSpPr txBox="1"/>
          <p:nvPr/>
        </p:nvSpPr>
        <p:spPr>
          <a:xfrm>
            <a:off x="8657678" y="2420901"/>
            <a:ext cx="2743200" cy="246221"/>
          </a:xfrm>
          <a:prstGeom prst="rect">
            <a:avLst/>
          </a:prstGeom>
          <a:noFill/>
        </p:spPr>
        <p:txBody>
          <a:bodyPr wrap="square" lIns="0" tIns="0" rIns="0" bIns="0" rtlCol="0">
            <a:spAutoFit/>
          </a:bodyPr>
          <a:lstStyle/>
          <a:p>
            <a:r>
              <a:rPr lang="en-US" sz="1600" dirty="0">
                <a:latin typeface="3M Circular TT Light" panose="020B0404020101020102" pitchFamily="34" charset="0"/>
                <a:cs typeface="3M Circular TT Light" panose="020B0404020101020102" pitchFamily="34" charset="0"/>
              </a:rPr>
              <a:t>Drill hole into road surface</a:t>
            </a:r>
          </a:p>
        </p:txBody>
      </p:sp>
      <p:sp>
        <p:nvSpPr>
          <p:cNvPr id="15" name="TextBox 14"/>
          <p:cNvSpPr txBox="1"/>
          <p:nvPr/>
        </p:nvSpPr>
        <p:spPr>
          <a:xfrm>
            <a:off x="8657678" y="3707535"/>
            <a:ext cx="2743200" cy="246221"/>
          </a:xfrm>
          <a:prstGeom prst="rect">
            <a:avLst/>
          </a:prstGeom>
          <a:noFill/>
        </p:spPr>
        <p:txBody>
          <a:bodyPr wrap="square" lIns="0" tIns="0" rIns="0" bIns="0" rtlCol="0">
            <a:spAutoFit/>
          </a:bodyPr>
          <a:lstStyle/>
          <a:p>
            <a:r>
              <a:rPr lang="en-US" sz="1600" dirty="0">
                <a:latin typeface="3M Circular TT Light" panose="020B0404020101020102" pitchFamily="34" charset="0"/>
                <a:cs typeface="3M Circular TT Light" panose="020B0404020101020102" pitchFamily="34" charset="0"/>
              </a:rPr>
              <a:t>Apply recommended adhesive</a:t>
            </a:r>
          </a:p>
        </p:txBody>
      </p:sp>
      <p:sp>
        <p:nvSpPr>
          <p:cNvPr id="16" name="TextBox 15"/>
          <p:cNvSpPr txBox="1"/>
          <p:nvPr/>
        </p:nvSpPr>
        <p:spPr>
          <a:xfrm>
            <a:off x="8657677" y="4845715"/>
            <a:ext cx="3064269" cy="246221"/>
          </a:xfrm>
          <a:prstGeom prst="rect">
            <a:avLst/>
          </a:prstGeom>
          <a:noFill/>
        </p:spPr>
        <p:txBody>
          <a:bodyPr wrap="square" lIns="0" tIns="0" rIns="0" bIns="0" rtlCol="0">
            <a:spAutoFit/>
          </a:bodyPr>
          <a:lstStyle/>
          <a:p>
            <a:r>
              <a:rPr lang="en-US" sz="1600" dirty="0">
                <a:latin typeface="3M Circular TT Light" panose="020B0404020101020102" pitchFamily="34" charset="0"/>
                <a:cs typeface="3M Circular TT Light" panose="020B0404020101020102" pitchFamily="34" charset="0"/>
              </a:rPr>
              <a:t>Insert and secure RPM and done!</a:t>
            </a:r>
          </a:p>
        </p:txBody>
      </p:sp>
      <p:sp>
        <p:nvSpPr>
          <p:cNvPr id="17" name="TextBox 16"/>
          <p:cNvSpPr txBox="1"/>
          <p:nvPr/>
        </p:nvSpPr>
        <p:spPr>
          <a:xfrm>
            <a:off x="6457246" y="6597214"/>
            <a:ext cx="5120820" cy="184666"/>
          </a:xfrm>
          <a:prstGeom prst="rect">
            <a:avLst/>
          </a:prstGeom>
          <a:noFill/>
        </p:spPr>
        <p:txBody>
          <a:bodyPr wrap="square" lIns="0" tIns="0" rIns="0" bIns="0" rtlCol="0">
            <a:spAutoFit/>
          </a:bodyPr>
          <a:lstStyle/>
          <a:p>
            <a:r>
              <a:rPr lang="en-US" sz="1200" b="1" dirty="0"/>
              <a:t>Note: </a:t>
            </a:r>
            <a:r>
              <a:rPr lang="en-US" sz="1200" dirty="0"/>
              <a:t>See Information Folder 290 for Detailed Application Guidelines</a:t>
            </a:r>
          </a:p>
        </p:txBody>
      </p:sp>
      <p:sp>
        <p:nvSpPr>
          <p:cNvPr id="19" name="TextBox 18"/>
          <p:cNvSpPr txBox="1"/>
          <p:nvPr/>
        </p:nvSpPr>
        <p:spPr>
          <a:xfrm>
            <a:off x="379412" y="5835571"/>
            <a:ext cx="1862626" cy="307777"/>
          </a:xfrm>
          <a:prstGeom prst="rect">
            <a:avLst/>
          </a:prstGeom>
          <a:noFill/>
        </p:spPr>
        <p:txBody>
          <a:bodyPr wrap="square" lIns="0" tIns="0" rIns="0" bIns="0" rtlCol="0">
            <a:spAutoFit/>
          </a:bodyPr>
          <a:lstStyle/>
          <a:p>
            <a:pPr algn="ctr"/>
            <a:r>
              <a:rPr lang="en-US" sz="2000" dirty="0">
                <a:solidFill>
                  <a:prstClr val="black"/>
                </a:solidFill>
              </a:rPr>
              <a:t>Bottom Line:</a:t>
            </a:r>
          </a:p>
        </p:txBody>
      </p:sp>
      <p:sp>
        <p:nvSpPr>
          <p:cNvPr id="20" name="TextBox 19"/>
          <p:cNvSpPr txBox="1"/>
          <p:nvPr/>
        </p:nvSpPr>
        <p:spPr>
          <a:xfrm>
            <a:off x="2139705" y="5835571"/>
            <a:ext cx="9776005" cy="307777"/>
          </a:xfrm>
          <a:prstGeom prst="rect">
            <a:avLst/>
          </a:prstGeom>
          <a:noFill/>
        </p:spPr>
        <p:txBody>
          <a:bodyPr wrap="square" lIns="0" tIns="0" rIns="0" bIns="0" rtlCol="0">
            <a:spAutoFit/>
          </a:bodyPr>
          <a:lstStyle/>
          <a:p>
            <a:r>
              <a:rPr lang="en-US" sz="2000" dirty="0">
                <a:solidFill>
                  <a:prstClr val="black"/>
                </a:solidFill>
                <a:latin typeface="3M Circular TT Light" panose="020B0404020101020102" pitchFamily="34" charset="0"/>
                <a:cs typeface="3M Circular TT Light" panose="020B0404020101020102" pitchFamily="34" charset="0"/>
              </a:rPr>
              <a:t>Easy application results in less road </a:t>
            </a:r>
            <a:r>
              <a:rPr lang="en-US" sz="2000" dirty="0" smtClean="0">
                <a:solidFill>
                  <a:prstClr val="black"/>
                </a:solidFill>
                <a:latin typeface="3M Circular TT Light" panose="020B0404020101020102" pitchFamily="34" charset="0"/>
                <a:cs typeface="3M Circular TT Light" panose="020B0404020101020102" pitchFamily="34" charset="0"/>
              </a:rPr>
              <a:t>closure </a:t>
            </a:r>
            <a:r>
              <a:rPr lang="en-US" sz="2000" dirty="0">
                <a:latin typeface="3M Circular TT Light" panose="020B0404020101020102" pitchFamily="34" charset="0"/>
                <a:cs typeface="3M Circular TT Light" panose="020B0404020101020102" pitchFamily="34" charset="0"/>
              </a:rPr>
              <a:t>time</a:t>
            </a:r>
            <a:r>
              <a:rPr lang="en-US" sz="2000" dirty="0">
                <a:solidFill>
                  <a:srgbClr val="FF0000"/>
                </a:solidFill>
                <a:latin typeface="3M Circular TT Light" panose="020B0404020101020102" pitchFamily="34" charset="0"/>
                <a:cs typeface="3M Circular TT Light" panose="020B0404020101020102" pitchFamily="34" charset="0"/>
              </a:rPr>
              <a:t> </a:t>
            </a:r>
            <a:r>
              <a:rPr lang="en-US" sz="2000" dirty="0">
                <a:solidFill>
                  <a:prstClr val="black"/>
                </a:solidFill>
                <a:latin typeface="3M Circular TT Light" panose="020B0404020101020102" pitchFamily="34" charset="0"/>
                <a:cs typeface="3M Circular TT Light" panose="020B0404020101020102" pitchFamily="34" charset="0"/>
              </a:rPr>
              <a:t>and contractor time efficiencies</a:t>
            </a:r>
          </a:p>
        </p:txBody>
      </p:sp>
      <p:sp>
        <p:nvSpPr>
          <p:cNvPr id="21" name="Rectangle 20"/>
          <p:cNvSpPr/>
          <p:nvPr/>
        </p:nvSpPr>
        <p:spPr>
          <a:xfrm>
            <a:off x="379412" y="5671231"/>
            <a:ext cx="11589136" cy="6299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Text Placeholder 3"/>
          <p:cNvSpPr>
            <a:spLocks noGrp="1"/>
          </p:cNvSpPr>
          <p:nvPr>
            <p:ph type="body" sz="quarter" idx="10"/>
          </p:nvPr>
        </p:nvSpPr>
        <p:spPr>
          <a:xfrm>
            <a:off x="381000" y="841247"/>
            <a:ext cx="11430000" cy="567527"/>
          </a:xfrm>
        </p:spPr>
        <p:txBody>
          <a:bodyPr/>
          <a:lstStyle/>
          <a:p>
            <a:r>
              <a:rPr lang="en-US" sz="2000" dirty="0">
                <a:solidFill>
                  <a:schemeClr val="tx1">
                    <a:lumMod val="50000"/>
                    <a:lumOff val="50000"/>
                  </a:schemeClr>
                </a:solidFill>
              </a:rPr>
              <a:t>3M</a:t>
            </a:r>
            <a:r>
              <a:rPr lang="en-US" sz="2000" dirty="0">
                <a:solidFill>
                  <a:schemeClr val="tx1">
                    <a:lumMod val="50000"/>
                    <a:lumOff val="50000"/>
                  </a:schemeClr>
                </a:solidFill>
                <a:latin typeface="3M Circular TT Bold" panose="020B0804020101010102" pitchFamily="34" charset="0"/>
                <a:cs typeface="3M Circular TT Bold" panose="020B0804020101010102" pitchFamily="34" charset="0"/>
              </a:rPr>
              <a:t>™</a:t>
            </a:r>
            <a:r>
              <a:rPr lang="en-US" sz="2000" dirty="0">
                <a:solidFill>
                  <a:schemeClr val="tx1">
                    <a:lumMod val="50000"/>
                    <a:lumOff val="50000"/>
                  </a:schemeClr>
                </a:solidFill>
              </a:rPr>
              <a:t> RPM 290 is easy to apply which </a:t>
            </a:r>
            <a:r>
              <a:rPr lang="en-US" sz="2000" dirty="0">
                <a:solidFill>
                  <a:schemeClr val="bg1">
                    <a:lumMod val="50000"/>
                  </a:schemeClr>
                </a:solidFill>
              </a:rPr>
              <a:t>helps </a:t>
            </a:r>
            <a:r>
              <a:rPr lang="en-US" sz="2000" dirty="0" smtClean="0">
                <a:solidFill>
                  <a:schemeClr val="bg1">
                    <a:lumMod val="50000"/>
                  </a:schemeClr>
                </a:solidFill>
              </a:rPr>
              <a:t>reduce </a:t>
            </a:r>
            <a:r>
              <a:rPr lang="en-US" sz="2000" dirty="0">
                <a:solidFill>
                  <a:schemeClr val="bg1">
                    <a:lumMod val="50000"/>
                  </a:schemeClr>
                </a:solidFill>
              </a:rPr>
              <a:t>road </a:t>
            </a:r>
            <a:r>
              <a:rPr lang="en-US" sz="2000" dirty="0" smtClean="0">
                <a:solidFill>
                  <a:schemeClr val="bg1">
                    <a:lumMod val="50000"/>
                  </a:schemeClr>
                </a:solidFill>
              </a:rPr>
              <a:t>closure </a:t>
            </a:r>
            <a:r>
              <a:rPr lang="en-US" sz="2000" dirty="0">
                <a:solidFill>
                  <a:schemeClr val="bg1">
                    <a:lumMod val="50000"/>
                  </a:schemeClr>
                </a:solidFill>
              </a:rPr>
              <a:t>time and saves contractors time</a:t>
            </a:r>
          </a:p>
        </p:txBody>
      </p:sp>
      <p:sp>
        <p:nvSpPr>
          <p:cNvPr id="23" name="Title 1"/>
          <p:cNvSpPr>
            <a:spLocks noGrp="1"/>
          </p:cNvSpPr>
          <p:nvPr>
            <p:ph type="title"/>
          </p:nvPr>
        </p:nvSpPr>
        <p:spPr>
          <a:xfrm>
            <a:off x="379412" y="379414"/>
            <a:ext cx="11425237" cy="457200"/>
          </a:xfrm>
        </p:spPr>
        <p:txBody>
          <a:bodyPr/>
          <a:lstStyle/>
          <a:p>
            <a:r>
              <a:rPr lang="en-US" dirty="0"/>
              <a:t>3M’s Unique Selling Advantage: </a:t>
            </a:r>
            <a:r>
              <a:rPr lang="en-US" dirty="0">
                <a:solidFill>
                  <a:srgbClr val="00B0F0"/>
                </a:solidFill>
              </a:rPr>
              <a:t>Fast and Easy Application</a:t>
            </a:r>
          </a:p>
        </p:txBody>
      </p:sp>
      <p:pic>
        <p:nvPicPr>
          <p:cNvPr id="25" name="Picture 24"/>
          <p:cNvPicPr>
            <a:picLocks noChangeAspect="1"/>
          </p:cNvPicPr>
          <p:nvPr/>
        </p:nvPicPr>
        <p:blipFill>
          <a:blip r:embed="rId5"/>
          <a:stretch>
            <a:fillRect/>
          </a:stretch>
        </p:blipFill>
        <p:spPr>
          <a:xfrm>
            <a:off x="890406" y="2021499"/>
            <a:ext cx="1466850" cy="923925"/>
          </a:xfrm>
          <a:prstGeom prst="rect">
            <a:avLst/>
          </a:prstGeom>
        </p:spPr>
      </p:pic>
      <p:pic>
        <p:nvPicPr>
          <p:cNvPr id="26" name="Picture 25"/>
          <p:cNvPicPr>
            <a:picLocks noChangeAspect="1"/>
          </p:cNvPicPr>
          <p:nvPr/>
        </p:nvPicPr>
        <p:blipFill>
          <a:blip r:embed="rId6"/>
          <a:stretch>
            <a:fillRect/>
          </a:stretch>
        </p:blipFill>
        <p:spPr>
          <a:xfrm>
            <a:off x="980347" y="2926581"/>
            <a:ext cx="1381125" cy="876300"/>
          </a:xfrm>
          <a:prstGeom prst="rect">
            <a:avLst/>
          </a:prstGeom>
        </p:spPr>
      </p:pic>
      <p:pic>
        <p:nvPicPr>
          <p:cNvPr id="27" name="Picture 26"/>
          <p:cNvPicPr>
            <a:picLocks noChangeAspect="1"/>
          </p:cNvPicPr>
          <p:nvPr/>
        </p:nvPicPr>
        <p:blipFill>
          <a:blip r:embed="rId7"/>
          <a:stretch>
            <a:fillRect/>
          </a:stretch>
        </p:blipFill>
        <p:spPr>
          <a:xfrm>
            <a:off x="928506" y="3784038"/>
            <a:ext cx="1390650" cy="885825"/>
          </a:xfrm>
          <a:prstGeom prst="rect">
            <a:avLst/>
          </a:prstGeom>
        </p:spPr>
      </p:pic>
      <p:pic>
        <p:nvPicPr>
          <p:cNvPr id="28" name="Picture 27"/>
          <p:cNvPicPr>
            <a:picLocks noChangeAspect="1"/>
          </p:cNvPicPr>
          <p:nvPr/>
        </p:nvPicPr>
        <p:blipFill>
          <a:blip r:embed="rId8"/>
          <a:stretch>
            <a:fillRect/>
          </a:stretch>
        </p:blipFill>
        <p:spPr>
          <a:xfrm>
            <a:off x="995181" y="4651021"/>
            <a:ext cx="1323975" cy="866775"/>
          </a:xfrm>
          <a:prstGeom prst="rect">
            <a:avLst/>
          </a:prstGeom>
        </p:spPr>
      </p:pic>
      <p:sp>
        <p:nvSpPr>
          <p:cNvPr id="29" name="TextBox 28"/>
          <p:cNvSpPr txBox="1"/>
          <p:nvPr/>
        </p:nvSpPr>
        <p:spPr>
          <a:xfrm>
            <a:off x="494402" y="2373512"/>
            <a:ext cx="576942" cy="307777"/>
          </a:xfrm>
          <a:prstGeom prst="rect">
            <a:avLst/>
          </a:prstGeom>
          <a:noFill/>
        </p:spPr>
        <p:txBody>
          <a:bodyPr wrap="square" lIns="0" tIns="0" rIns="0" bIns="0" rtlCol="0">
            <a:spAutoFit/>
          </a:bodyPr>
          <a:lstStyle/>
          <a:p>
            <a:pPr algn="ctr"/>
            <a:r>
              <a:rPr lang="en-US" sz="2000" dirty="0"/>
              <a:t>1</a:t>
            </a:r>
          </a:p>
        </p:txBody>
      </p:sp>
      <p:sp>
        <p:nvSpPr>
          <p:cNvPr id="30" name="TextBox 29"/>
          <p:cNvSpPr txBox="1"/>
          <p:nvPr/>
        </p:nvSpPr>
        <p:spPr>
          <a:xfrm>
            <a:off x="494402" y="3215502"/>
            <a:ext cx="576942" cy="307777"/>
          </a:xfrm>
          <a:prstGeom prst="rect">
            <a:avLst/>
          </a:prstGeom>
          <a:noFill/>
        </p:spPr>
        <p:txBody>
          <a:bodyPr wrap="square" lIns="0" tIns="0" rIns="0" bIns="0" rtlCol="0">
            <a:spAutoFit/>
          </a:bodyPr>
          <a:lstStyle/>
          <a:p>
            <a:pPr algn="ctr"/>
            <a:r>
              <a:rPr lang="en-US" sz="2000" dirty="0"/>
              <a:t>2</a:t>
            </a:r>
          </a:p>
        </p:txBody>
      </p:sp>
      <p:sp>
        <p:nvSpPr>
          <p:cNvPr id="31" name="TextBox 30"/>
          <p:cNvSpPr txBox="1"/>
          <p:nvPr/>
        </p:nvSpPr>
        <p:spPr>
          <a:xfrm>
            <a:off x="494402" y="4072050"/>
            <a:ext cx="576942" cy="307777"/>
          </a:xfrm>
          <a:prstGeom prst="rect">
            <a:avLst/>
          </a:prstGeom>
          <a:noFill/>
        </p:spPr>
        <p:txBody>
          <a:bodyPr wrap="square" lIns="0" tIns="0" rIns="0" bIns="0" rtlCol="0">
            <a:spAutoFit/>
          </a:bodyPr>
          <a:lstStyle/>
          <a:p>
            <a:pPr algn="ctr"/>
            <a:r>
              <a:rPr lang="en-US" sz="2000" dirty="0"/>
              <a:t>3</a:t>
            </a:r>
          </a:p>
        </p:txBody>
      </p:sp>
      <p:sp>
        <p:nvSpPr>
          <p:cNvPr id="32" name="TextBox 31"/>
          <p:cNvSpPr txBox="1"/>
          <p:nvPr/>
        </p:nvSpPr>
        <p:spPr>
          <a:xfrm>
            <a:off x="494402" y="4930519"/>
            <a:ext cx="576942" cy="307777"/>
          </a:xfrm>
          <a:prstGeom prst="rect">
            <a:avLst/>
          </a:prstGeom>
          <a:noFill/>
        </p:spPr>
        <p:txBody>
          <a:bodyPr wrap="square" lIns="0" tIns="0" rIns="0" bIns="0" rtlCol="0">
            <a:spAutoFit/>
          </a:bodyPr>
          <a:lstStyle/>
          <a:p>
            <a:pPr algn="ctr"/>
            <a:r>
              <a:rPr lang="en-US" sz="2000" dirty="0"/>
              <a:t>3</a:t>
            </a:r>
          </a:p>
        </p:txBody>
      </p:sp>
      <p:sp>
        <p:nvSpPr>
          <p:cNvPr id="33" name="TextBox 32"/>
          <p:cNvSpPr txBox="1"/>
          <p:nvPr/>
        </p:nvSpPr>
        <p:spPr>
          <a:xfrm>
            <a:off x="2464072" y="2420901"/>
            <a:ext cx="2743200" cy="246221"/>
          </a:xfrm>
          <a:prstGeom prst="rect">
            <a:avLst/>
          </a:prstGeom>
          <a:noFill/>
        </p:spPr>
        <p:txBody>
          <a:bodyPr wrap="square" lIns="0" tIns="0" rIns="0" bIns="0" rtlCol="0">
            <a:spAutoFit/>
          </a:bodyPr>
          <a:lstStyle/>
          <a:p>
            <a:r>
              <a:rPr lang="en-US" sz="1600" dirty="0">
                <a:latin typeface="3M Circular TT Light" panose="020B0404020101020102" pitchFamily="34" charset="0"/>
                <a:cs typeface="3M Circular TT Light" panose="020B0404020101020102" pitchFamily="34" charset="0"/>
              </a:rPr>
              <a:t>Apply recommended adhesive</a:t>
            </a:r>
          </a:p>
        </p:txBody>
      </p:sp>
      <p:sp>
        <p:nvSpPr>
          <p:cNvPr id="34" name="TextBox 33"/>
          <p:cNvSpPr txBox="1"/>
          <p:nvPr/>
        </p:nvSpPr>
        <p:spPr>
          <a:xfrm>
            <a:off x="2464072" y="3248614"/>
            <a:ext cx="2743200" cy="246221"/>
          </a:xfrm>
          <a:prstGeom prst="rect">
            <a:avLst/>
          </a:prstGeom>
          <a:noFill/>
        </p:spPr>
        <p:txBody>
          <a:bodyPr wrap="square" lIns="0" tIns="0" rIns="0" bIns="0" rtlCol="0">
            <a:spAutoFit/>
          </a:bodyPr>
          <a:lstStyle/>
          <a:p>
            <a:r>
              <a:rPr lang="en-US" sz="1600" dirty="0">
                <a:latin typeface="3M Circular TT Light" panose="020B0404020101020102" pitchFamily="34" charset="0"/>
                <a:cs typeface="3M Circular TT Light" panose="020B0404020101020102" pitchFamily="34" charset="0"/>
              </a:rPr>
              <a:t>Set RPM using finger-holds</a:t>
            </a:r>
          </a:p>
        </p:txBody>
      </p:sp>
      <p:sp>
        <p:nvSpPr>
          <p:cNvPr id="35" name="TextBox 34"/>
          <p:cNvSpPr txBox="1"/>
          <p:nvPr/>
        </p:nvSpPr>
        <p:spPr>
          <a:xfrm>
            <a:off x="2464072" y="3916490"/>
            <a:ext cx="2743200" cy="492443"/>
          </a:xfrm>
          <a:prstGeom prst="rect">
            <a:avLst/>
          </a:prstGeom>
          <a:noFill/>
        </p:spPr>
        <p:txBody>
          <a:bodyPr wrap="square" lIns="0" tIns="0" rIns="0" bIns="0" rtlCol="0">
            <a:spAutoFit/>
          </a:bodyPr>
          <a:lstStyle/>
          <a:p>
            <a:r>
              <a:rPr lang="en-US" sz="1600" dirty="0">
                <a:latin typeface="3M Circular TT Light" panose="020B0404020101020102" pitchFamily="34" charset="0"/>
                <a:cs typeface="3M Circular TT Light" panose="020B0404020101020102" pitchFamily="34" charset="0"/>
              </a:rPr>
              <a:t>Apply recommended amount of pressure to set</a:t>
            </a:r>
          </a:p>
        </p:txBody>
      </p:sp>
      <p:sp>
        <p:nvSpPr>
          <p:cNvPr id="36" name="TextBox 35"/>
          <p:cNvSpPr txBox="1"/>
          <p:nvPr/>
        </p:nvSpPr>
        <p:spPr>
          <a:xfrm>
            <a:off x="2464072" y="4903800"/>
            <a:ext cx="2743200" cy="246221"/>
          </a:xfrm>
          <a:prstGeom prst="rect">
            <a:avLst/>
          </a:prstGeom>
          <a:noFill/>
        </p:spPr>
        <p:txBody>
          <a:bodyPr wrap="square" lIns="0" tIns="0" rIns="0" bIns="0" rtlCol="0">
            <a:spAutoFit/>
          </a:bodyPr>
          <a:lstStyle/>
          <a:p>
            <a:r>
              <a:rPr lang="en-US" sz="1600" dirty="0">
                <a:latin typeface="3M Circular TT Light" panose="020B0404020101020102" pitchFamily="34" charset="0"/>
                <a:cs typeface="3M Circular TT Light" panose="020B0404020101020102" pitchFamily="34" charset="0"/>
              </a:rPr>
              <a:t>Done! Road open!</a:t>
            </a:r>
          </a:p>
        </p:txBody>
      </p:sp>
    </p:spTree>
    <p:extLst>
      <p:ext uri="{BB962C8B-B14F-4D97-AF65-F5344CB8AC3E}">
        <p14:creationId xmlns:p14="http://schemas.microsoft.com/office/powerpoint/2010/main" val="16321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Object 1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0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15" name="Rectangle 114" hidden="1"/>
          <p:cNvSpPr/>
          <p:nvPr>
            <p:custDataLst>
              <p:tags r:id="rId3"/>
            </p:custDataLst>
          </p:nvPr>
        </p:nvSpPr>
        <p:spPr bwMode="auto">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endParaRPr lang="en-US" sz="1000" dirty="0">
              <a:solidFill>
                <a:srgbClr val="FFFFFF"/>
              </a:solidFill>
              <a:sym typeface="+mn-lt"/>
            </a:endParaRPr>
          </a:p>
        </p:txBody>
      </p:sp>
      <p:sp>
        <p:nvSpPr>
          <p:cNvPr id="119" name="Text Placeholder 3"/>
          <p:cNvSpPr>
            <a:spLocks noGrp="1"/>
          </p:cNvSpPr>
          <p:nvPr>
            <p:ph type="body" sz="quarter" idx="10"/>
          </p:nvPr>
        </p:nvSpPr>
        <p:spPr>
          <a:xfrm>
            <a:off x="381000" y="841248"/>
            <a:ext cx="11430000" cy="365760"/>
          </a:xfrm>
        </p:spPr>
        <p:txBody>
          <a:bodyPr/>
          <a:lstStyle/>
          <a:p>
            <a:r>
              <a:rPr lang="en-US" sz="2000" dirty="0">
                <a:solidFill>
                  <a:schemeClr val="tx1">
                    <a:lumMod val="50000"/>
                    <a:lumOff val="50000"/>
                  </a:schemeClr>
                </a:solidFill>
              </a:rPr>
              <a:t>3M</a:t>
            </a:r>
            <a:r>
              <a:rPr lang="en-US" sz="2000" dirty="0">
                <a:solidFill>
                  <a:schemeClr val="tx1">
                    <a:lumMod val="50000"/>
                    <a:lumOff val="50000"/>
                  </a:schemeClr>
                </a:solidFill>
                <a:latin typeface="3M Circular TT Bold" panose="020B0804020101010102" pitchFamily="34" charset="0"/>
                <a:cs typeface="3M Circular TT Bold" panose="020B0804020101010102" pitchFamily="34" charset="0"/>
              </a:rPr>
              <a:t>™</a:t>
            </a:r>
            <a:r>
              <a:rPr lang="en-US" sz="2000" dirty="0">
                <a:solidFill>
                  <a:schemeClr val="tx1">
                    <a:lumMod val="50000"/>
                    <a:lumOff val="50000"/>
                  </a:schemeClr>
                </a:solidFill>
              </a:rPr>
              <a:t> 190 RPM can deliver </a:t>
            </a:r>
            <a:r>
              <a:rPr lang="en-US" sz="2000" dirty="0">
                <a:solidFill>
                  <a:srgbClr val="808080"/>
                </a:solidFill>
              </a:rPr>
              <a:t>superb</a:t>
            </a:r>
            <a:r>
              <a:rPr lang="en-US" sz="2000" dirty="0">
                <a:solidFill>
                  <a:schemeClr val="tx1">
                    <a:lumMod val="50000"/>
                    <a:lumOff val="50000"/>
                  </a:schemeClr>
                </a:solidFill>
              </a:rPr>
              <a:t> performance during challenging weather conditions</a:t>
            </a:r>
          </a:p>
        </p:txBody>
      </p:sp>
      <p:sp>
        <p:nvSpPr>
          <p:cNvPr id="120" name="Rectangle 119"/>
          <p:cNvSpPr/>
          <p:nvPr/>
        </p:nvSpPr>
        <p:spPr>
          <a:xfrm>
            <a:off x="379412" y="1343107"/>
            <a:ext cx="5347403"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prstClr val="black"/>
                </a:solidFill>
              </a:rPr>
              <a:t>Water Penetration Resistance </a:t>
            </a:r>
          </a:p>
        </p:txBody>
      </p:sp>
      <p:sp>
        <p:nvSpPr>
          <p:cNvPr id="122" name="TextBox 121"/>
          <p:cNvSpPr txBox="1"/>
          <p:nvPr/>
        </p:nvSpPr>
        <p:spPr>
          <a:xfrm>
            <a:off x="379413" y="6414952"/>
            <a:ext cx="5583237" cy="153888"/>
          </a:xfrm>
          <a:prstGeom prst="rect">
            <a:avLst/>
          </a:prstGeom>
          <a:noFill/>
        </p:spPr>
        <p:txBody>
          <a:bodyPr wrap="square" lIns="0" tIns="0" rIns="0" bIns="0" rtlCol="0">
            <a:spAutoFit/>
          </a:bodyPr>
          <a:lstStyle/>
          <a:p>
            <a:r>
              <a:rPr lang="en-US" sz="1000" dirty="0">
                <a:solidFill>
                  <a:prstClr val="black"/>
                </a:solidFill>
              </a:rPr>
              <a:t>Source: </a:t>
            </a:r>
            <a:r>
              <a:rPr lang="en-US" sz="1000" dirty="0">
                <a:solidFill>
                  <a:prstClr val="black"/>
                </a:solidFill>
                <a:latin typeface="3M Circular TT Light" panose="020B0404020101020102" pitchFamily="34" charset="0"/>
                <a:cs typeface="3M Circular TT Light" panose="020B0404020101020102" pitchFamily="34" charset="0"/>
              </a:rPr>
              <a:t>190 Product Bulletin</a:t>
            </a:r>
          </a:p>
        </p:txBody>
      </p:sp>
      <p:sp>
        <p:nvSpPr>
          <p:cNvPr id="140" name="Title 1"/>
          <p:cNvSpPr>
            <a:spLocks noGrp="1"/>
          </p:cNvSpPr>
          <p:nvPr>
            <p:ph type="title"/>
          </p:nvPr>
        </p:nvSpPr>
        <p:spPr>
          <a:xfrm>
            <a:off x="379412" y="379414"/>
            <a:ext cx="11425237" cy="457200"/>
          </a:xfrm>
        </p:spPr>
        <p:txBody>
          <a:bodyPr/>
          <a:lstStyle/>
          <a:p>
            <a:r>
              <a:rPr lang="en-US" dirty="0"/>
              <a:t>3M’s Unique Selling Advantage: </a:t>
            </a:r>
            <a:r>
              <a:rPr lang="en-US" dirty="0">
                <a:solidFill>
                  <a:srgbClr val="00B0F0"/>
                </a:solidFill>
              </a:rPr>
              <a:t>Water Resistant</a:t>
            </a:r>
          </a:p>
        </p:txBody>
      </p:sp>
      <p:sp>
        <p:nvSpPr>
          <p:cNvPr id="141" name="Rectangle 140"/>
          <p:cNvSpPr/>
          <p:nvPr/>
        </p:nvSpPr>
        <p:spPr>
          <a:xfrm>
            <a:off x="6651003" y="1343107"/>
            <a:ext cx="5347403" cy="52939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err="1">
                <a:solidFill>
                  <a:prstClr val="black"/>
                </a:solidFill>
              </a:rPr>
              <a:t>Snowplowable</a:t>
            </a:r>
            <a:r>
              <a:rPr lang="en-US" sz="2000" dirty="0">
                <a:solidFill>
                  <a:prstClr val="black"/>
                </a:solidFill>
              </a:rPr>
              <a:t> Grooved 190 Application</a:t>
            </a:r>
          </a:p>
        </p:txBody>
      </p:sp>
      <p:pic>
        <p:nvPicPr>
          <p:cNvPr id="7" name="Picture 6"/>
          <p:cNvPicPr>
            <a:picLocks noChangeAspect="1"/>
          </p:cNvPicPr>
          <p:nvPr/>
        </p:nvPicPr>
        <p:blipFill>
          <a:blip r:embed="rId8"/>
          <a:stretch>
            <a:fillRect/>
          </a:stretch>
        </p:blipFill>
        <p:spPr>
          <a:xfrm>
            <a:off x="7127024" y="2089010"/>
            <a:ext cx="4395360" cy="3146223"/>
          </a:xfrm>
          <a:prstGeom prst="rect">
            <a:avLst/>
          </a:prstGeom>
        </p:spPr>
      </p:pic>
      <p:sp>
        <p:nvSpPr>
          <p:cNvPr id="142" name="TextBox 141"/>
          <p:cNvSpPr txBox="1"/>
          <p:nvPr/>
        </p:nvSpPr>
        <p:spPr>
          <a:xfrm>
            <a:off x="379412" y="5616080"/>
            <a:ext cx="1862626" cy="307777"/>
          </a:xfrm>
          <a:prstGeom prst="rect">
            <a:avLst/>
          </a:prstGeom>
          <a:noFill/>
        </p:spPr>
        <p:txBody>
          <a:bodyPr wrap="square" lIns="0" tIns="0" rIns="0" bIns="0" rtlCol="0">
            <a:spAutoFit/>
          </a:bodyPr>
          <a:lstStyle/>
          <a:p>
            <a:pPr algn="ctr"/>
            <a:r>
              <a:rPr lang="en-US" sz="2000" dirty="0">
                <a:solidFill>
                  <a:prstClr val="black"/>
                </a:solidFill>
              </a:rPr>
              <a:t>Bottom Line:</a:t>
            </a:r>
          </a:p>
        </p:txBody>
      </p:sp>
      <p:sp>
        <p:nvSpPr>
          <p:cNvPr id="143" name="TextBox 142"/>
          <p:cNvSpPr txBox="1"/>
          <p:nvPr/>
        </p:nvSpPr>
        <p:spPr>
          <a:xfrm>
            <a:off x="2139705" y="5616080"/>
            <a:ext cx="9776005" cy="307777"/>
          </a:xfrm>
          <a:prstGeom prst="rect">
            <a:avLst/>
          </a:prstGeom>
          <a:noFill/>
        </p:spPr>
        <p:txBody>
          <a:bodyPr wrap="square" lIns="0" tIns="0" rIns="0" bIns="0" rtlCol="0">
            <a:spAutoFit/>
          </a:bodyPr>
          <a:lstStyle/>
          <a:p>
            <a:r>
              <a:rPr lang="en-US" sz="2000" dirty="0">
                <a:solidFill>
                  <a:prstClr val="black"/>
                </a:solidFill>
                <a:latin typeface="3M Circular TT Light" panose="020B0404020101020102" pitchFamily="34" charset="0"/>
                <a:cs typeface="3M Circular TT Light" panose="020B0404020101020102" pitchFamily="34" charset="0"/>
              </a:rPr>
              <a:t>3M™ Raised Pavement Markers are ideal for plowable grooved application</a:t>
            </a:r>
          </a:p>
        </p:txBody>
      </p:sp>
      <p:sp>
        <p:nvSpPr>
          <p:cNvPr id="144" name="Rectangle 143"/>
          <p:cNvSpPr/>
          <p:nvPr/>
        </p:nvSpPr>
        <p:spPr>
          <a:xfrm>
            <a:off x="379412" y="5451740"/>
            <a:ext cx="11589136" cy="6299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TextBox 7"/>
          <p:cNvSpPr txBox="1"/>
          <p:nvPr/>
        </p:nvSpPr>
        <p:spPr>
          <a:xfrm>
            <a:off x="379413" y="2089010"/>
            <a:ext cx="5347402" cy="3200876"/>
          </a:xfrm>
          <a:prstGeom prst="rect">
            <a:avLst/>
          </a:prstGeom>
          <a:noFill/>
        </p:spPr>
        <p:txBody>
          <a:bodyPr wrap="square" lIns="0" tIns="0" rIns="0" bIns="0" rtlCol="0">
            <a:spAutoFit/>
          </a:bodyPr>
          <a:lstStyle/>
          <a:p>
            <a:r>
              <a:rPr lang="en-US" sz="1600" u="sng" dirty="0">
                <a:solidFill>
                  <a:prstClr val="black"/>
                </a:solidFill>
              </a:rPr>
              <a:t>3M Lab Water Penetration Test</a:t>
            </a:r>
          </a:p>
          <a:p>
            <a:pPr marL="742950" lvl="1" indent="-285750">
              <a:buFont typeface="Wingdings" panose="05000000000000000000" pitchFamily="2" charset="2"/>
              <a:buChar char="§"/>
            </a:pPr>
            <a:endParaRPr lang="en-US" sz="1600" dirty="0">
              <a:solidFill>
                <a:prstClr val="black"/>
              </a:solidFill>
            </a:endParaRPr>
          </a:p>
          <a:p>
            <a:pPr marL="517525" lvl="1" indent="-228600">
              <a:buFont typeface="Wingdings" panose="05000000000000000000" pitchFamily="2" charset="2"/>
              <a:buChar char="§"/>
            </a:pPr>
            <a:r>
              <a:rPr lang="en-US" sz="1600" dirty="0">
                <a:solidFill>
                  <a:prstClr val="black"/>
                </a:solidFill>
                <a:latin typeface="3M Circular TT Light" panose="020B0404020101020102" pitchFamily="34" charset="0"/>
                <a:cs typeface="3M Circular TT Light" panose="020B0404020101020102" pitchFamily="34" charset="0"/>
              </a:rPr>
              <a:t>Markers conditioned at 145⁰ F for 10 minutes</a:t>
            </a:r>
          </a:p>
          <a:p>
            <a:pPr marL="288925" lvl="1"/>
            <a:endParaRPr lang="en-US" sz="1600" dirty="0">
              <a:solidFill>
                <a:prstClr val="black"/>
              </a:solidFill>
              <a:latin typeface="3M Circular TT Light" panose="020B0404020101020102" pitchFamily="34" charset="0"/>
              <a:cs typeface="3M Circular TT Light" panose="020B0404020101020102" pitchFamily="34" charset="0"/>
            </a:endParaRPr>
          </a:p>
          <a:p>
            <a:pPr marL="517525" lvl="1" indent="-228600">
              <a:buFont typeface="Wingdings" panose="05000000000000000000" pitchFamily="2" charset="2"/>
              <a:buChar char="§"/>
            </a:pPr>
            <a:r>
              <a:rPr lang="en-US" sz="1600" dirty="0">
                <a:solidFill>
                  <a:prstClr val="black"/>
                </a:solidFill>
                <a:latin typeface="3M Circular TT Light" panose="020B0404020101020102" pitchFamily="34" charset="0"/>
                <a:cs typeface="3M Circular TT Light" panose="020B0404020101020102" pitchFamily="34" charset="0"/>
              </a:rPr>
              <a:t>Markers submerged in a water bath for 10 minutes</a:t>
            </a:r>
          </a:p>
          <a:p>
            <a:pPr marL="517525" lvl="1" indent="-228600">
              <a:buFont typeface="Wingdings" panose="05000000000000000000" pitchFamily="2" charset="2"/>
              <a:buChar char="§"/>
            </a:pPr>
            <a:endParaRPr lang="en-US" sz="1600" dirty="0">
              <a:solidFill>
                <a:prstClr val="black"/>
              </a:solidFill>
              <a:latin typeface="3M Circular TT Light" panose="020B0404020101020102" pitchFamily="34" charset="0"/>
              <a:cs typeface="3M Circular TT Light" panose="020B0404020101020102" pitchFamily="34" charset="0"/>
            </a:endParaRPr>
          </a:p>
          <a:p>
            <a:pPr marL="517525" lvl="1" indent="-228600">
              <a:buFont typeface="Wingdings" panose="05000000000000000000" pitchFamily="2" charset="2"/>
              <a:buChar char="§"/>
            </a:pPr>
            <a:r>
              <a:rPr lang="en-US" sz="1600" dirty="0">
                <a:solidFill>
                  <a:prstClr val="black"/>
                </a:solidFill>
                <a:latin typeface="3M Circular TT Light" panose="020B0404020101020102" pitchFamily="34" charset="0"/>
                <a:cs typeface="3M Circular TT Light" panose="020B0404020101020102" pitchFamily="34" charset="0"/>
              </a:rPr>
              <a:t>Markers visually inspected for water penetration and measured for reflectivity in accordance with ASTM E809</a:t>
            </a:r>
          </a:p>
          <a:p>
            <a:pPr marL="517525" lvl="1" indent="-228600">
              <a:buFont typeface="Wingdings" panose="05000000000000000000" pitchFamily="2" charset="2"/>
              <a:buChar char="§"/>
            </a:pPr>
            <a:endParaRPr lang="en-US" sz="1600" dirty="0">
              <a:solidFill>
                <a:prstClr val="black"/>
              </a:solidFill>
              <a:latin typeface="3M Circular TT Light" panose="020B0404020101020102" pitchFamily="34" charset="0"/>
              <a:cs typeface="3M Circular TT Light" panose="020B0404020101020102" pitchFamily="34" charset="0"/>
            </a:endParaRPr>
          </a:p>
          <a:p>
            <a:pPr marL="517525" lvl="1" indent="-228600">
              <a:buFont typeface="Wingdings" panose="05000000000000000000" pitchFamily="2" charset="2"/>
              <a:buChar char="§"/>
            </a:pPr>
            <a:r>
              <a:rPr lang="en-US" sz="1600" dirty="0">
                <a:solidFill>
                  <a:prstClr val="black"/>
                </a:solidFill>
                <a:latin typeface="3M Circular TT Light" panose="020B0404020101020102" pitchFamily="34" charset="0"/>
                <a:cs typeface="3M Circular TT Light" panose="020B0404020101020102" pitchFamily="34" charset="0"/>
              </a:rPr>
              <a:t>No markers had water penetration and all maintain brightness values outlined on “Visibility” page, see product bulletin for details</a:t>
            </a:r>
          </a:p>
        </p:txBody>
      </p:sp>
    </p:spTree>
    <p:extLst>
      <p:ext uri="{BB962C8B-B14F-4D97-AF65-F5344CB8AC3E}">
        <p14:creationId xmlns:p14="http://schemas.microsoft.com/office/powerpoint/2010/main" val="244546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3M’s RPM Product Portfolio</a:t>
            </a:r>
          </a:p>
        </p:txBody>
      </p:sp>
      <p:graphicFrame>
        <p:nvGraphicFramePr>
          <p:cNvPr id="5" name="Table 4"/>
          <p:cNvGraphicFramePr>
            <a:graphicFrameLocks noGrp="1"/>
          </p:cNvGraphicFramePr>
          <p:nvPr>
            <p:extLst/>
          </p:nvPr>
        </p:nvGraphicFramePr>
        <p:xfrm>
          <a:off x="1868847" y="1259187"/>
          <a:ext cx="8568927" cy="5186258"/>
        </p:xfrm>
        <a:graphic>
          <a:graphicData uri="http://schemas.openxmlformats.org/drawingml/2006/table">
            <a:tbl>
              <a:tblPr firstRow="1" bandRow="1">
                <a:tableStyleId>{5940675A-B579-460E-94D1-54222C63F5DA}</a:tableStyleId>
              </a:tblPr>
              <a:tblGrid>
                <a:gridCol w="2856309">
                  <a:extLst>
                    <a:ext uri="{9D8B030D-6E8A-4147-A177-3AD203B41FA5}">
                      <a16:colId xmlns:a16="http://schemas.microsoft.com/office/drawing/2014/main" xmlns="" val="20000"/>
                    </a:ext>
                  </a:extLst>
                </a:gridCol>
                <a:gridCol w="2856309">
                  <a:extLst>
                    <a:ext uri="{9D8B030D-6E8A-4147-A177-3AD203B41FA5}">
                      <a16:colId xmlns:a16="http://schemas.microsoft.com/office/drawing/2014/main" xmlns="" val="20001"/>
                    </a:ext>
                  </a:extLst>
                </a:gridCol>
                <a:gridCol w="2856309">
                  <a:extLst>
                    <a:ext uri="{9D8B030D-6E8A-4147-A177-3AD203B41FA5}">
                      <a16:colId xmlns:a16="http://schemas.microsoft.com/office/drawing/2014/main" xmlns="" val="20002"/>
                    </a:ext>
                  </a:extLst>
                </a:gridCol>
              </a:tblGrid>
              <a:tr h="2593129">
                <a:tc>
                  <a:txBody>
                    <a:bodyPr/>
                    <a:lstStyle/>
                    <a:p>
                      <a:pPr marL="0" indent="0">
                        <a:buFont typeface="Wingdings" panose="05000000000000000000" pitchFamily="2" charset="2"/>
                        <a:buNone/>
                      </a:pPr>
                      <a:endParaRPr lang="en-US" sz="1400" dirty="0">
                        <a:latin typeface="3M Circular TT Book" panose="020B0604020101020102" pitchFamily="34" charset="0"/>
                        <a:cs typeface="3M Circular TT Book" panose="020B0604020101020102" pitchFamily="34" charset="0"/>
                      </a:endParaRPr>
                    </a:p>
                    <a:p>
                      <a:pPr marL="0" indent="0">
                        <a:buFont typeface="Wingdings" panose="05000000000000000000" pitchFamily="2" charset="2"/>
                        <a:buNone/>
                      </a:pPr>
                      <a:endParaRPr lang="en-US" sz="1400" dirty="0">
                        <a:latin typeface="3M Circular TT Book" panose="020B0604020101020102" pitchFamily="34" charset="0"/>
                        <a:cs typeface="3M Circular TT Book" panose="020B0604020101020102" pitchFamily="34" charset="0"/>
                      </a:endParaRPr>
                    </a:p>
                    <a:p>
                      <a:pPr marL="0" indent="0">
                        <a:buFont typeface="Wingdings" panose="05000000000000000000" pitchFamily="2" charset="2"/>
                        <a:buNone/>
                      </a:pPr>
                      <a:endParaRPr lang="en-US" sz="1400" dirty="0">
                        <a:latin typeface="3M Circular TT Book" panose="020B0604020101020102" pitchFamily="34" charset="0"/>
                        <a:cs typeface="3M Circular TT Book" panose="020B0604020101020102" pitchFamily="34" charset="0"/>
                      </a:endParaRPr>
                    </a:p>
                    <a:p>
                      <a:pPr marL="0" indent="0" algn="ctr">
                        <a:buFont typeface="Wingdings" panose="05000000000000000000" pitchFamily="2" charset="2"/>
                        <a:buNone/>
                      </a:pPr>
                      <a:endParaRPr lang="en-US" sz="1400" dirty="0">
                        <a:latin typeface="3M Circular TT Book" panose="020B0604020101020102" pitchFamily="34" charset="0"/>
                        <a:cs typeface="3M Circular TT Book" panose="020B0604020101020102" pitchFamily="34" charset="0"/>
                      </a:endParaRPr>
                    </a:p>
                  </a:txBody>
                  <a:tcPr/>
                </a:tc>
                <a:tc>
                  <a:txBody>
                    <a:bodyPr/>
                    <a:lstStyle/>
                    <a:p>
                      <a:pPr marL="0" lvl="0" indent="-166688">
                        <a:buFont typeface="Wingdings" panose="05000000000000000000" pitchFamily="2" charset="2"/>
                        <a:buNone/>
                      </a:pPr>
                      <a:endParaRPr lang="en-US" sz="1200" dirty="0">
                        <a:latin typeface="3M Circular TT Light" panose="020B0404020101020102" pitchFamily="34" charset="0"/>
                        <a:cs typeface="3M Circular TT Light" panose="020B0404020101020102" pitchFamily="34" charset="0"/>
                      </a:endParaRPr>
                    </a:p>
                    <a:p>
                      <a:pPr marL="0" lvl="0" indent="-166688">
                        <a:buFont typeface="Wingdings" panose="05000000000000000000" pitchFamily="2" charset="2"/>
                        <a:buNone/>
                      </a:pPr>
                      <a:endParaRPr lang="en-US" sz="1200" dirty="0">
                        <a:latin typeface="3M Circular TT Light" panose="020B0404020101020102" pitchFamily="34" charset="0"/>
                        <a:cs typeface="3M Circular TT Light" panose="020B0404020101020102" pitchFamily="34" charset="0"/>
                      </a:endParaRPr>
                    </a:p>
                  </a:txBody>
                  <a:tcPr/>
                </a:tc>
                <a:tc>
                  <a:txBody>
                    <a:bodyPr/>
                    <a:lstStyle/>
                    <a:p>
                      <a:pPr marL="0" lvl="0" indent="-166688">
                        <a:buFont typeface="Wingdings" panose="05000000000000000000" pitchFamily="2" charset="2"/>
                        <a:buNone/>
                      </a:pPr>
                      <a:endParaRPr lang="en-US" sz="1200" dirty="0">
                        <a:latin typeface="3M Circular TT Light" panose="020B0404020101020102" pitchFamily="34" charset="0"/>
                        <a:cs typeface="3M Circular TT Light" panose="020B0404020101020102" pitchFamily="34" charset="0"/>
                      </a:endParaRPr>
                    </a:p>
                  </a:txBody>
                  <a:tcPr/>
                </a:tc>
                <a:extLst>
                  <a:ext uri="{0D108BD9-81ED-4DB2-BD59-A6C34878D82A}">
                    <a16:rowId xmlns:a16="http://schemas.microsoft.com/office/drawing/2014/main" xmlns="" val="10000"/>
                  </a:ext>
                </a:extLst>
              </a:tr>
              <a:tr h="2593129">
                <a:tc>
                  <a:txBody>
                    <a:bodyPr/>
                    <a:lstStyle/>
                    <a:p>
                      <a:pPr marL="0" indent="0">
                        <a:buFont typeface="Wingdings" panose="05000000000000000000" pitchFamily="2" charset="2"/>
                        <a:buNone/>
                      </a:pPr>
                      <a:endParaRPr lang="en-US" sz="1400" dirty="0">
                        <a:latin typeface="3M Circular TT Book" panose="020B0604020101020102" pitchFamily="34" charset="0"/>
                        <a:cs typeface="3M Circular TT Book" panose="020B0604020101020102" pitchFamily="34" charset="0"/>
                      </a:endParaRPr>
                    </a:p>
                    <a:p>
                      <a:pPr marL="0" indent="0">
                        <a:buFont typeface="Wingdings" panose="05000000000000000000" pitchFamily="2" charset="2"/>
                        <a:buNone/>
                      </a:pPr>
                      <a:endParaRPr lang="en-US" sz="1400" dirty="0">
                        <a:latin typeface="3M Circular TT Book" panose="020B0604020101020102" pitchFamily="34" charset="0"/>
                        <a:cs typeface="3M Circular TT Book" panose="020B0604020101020102" pitchFamily="34" charset="0"/>
                      </a:endParaRPr>
                    </a:p>
                  </a:txBody>
                  <a:tcPr/>
                </a:tc>
                <a:tc>
                  <a:txBody>
                    <a:bodyPr/>
                    <a:lstStyle/>
                    <a:p>
                      <a:pPr marL="0" lvl="0" indent="0">
                        <a:buFont typeface="Wingdings" panose="05000000000000000000" pitchFamily="2" charset="2"/>
                        <a:buNone/>
                      </a:pPr>
                      <a:endParaRPr lang="en-US" sz="1200" i="0" dirty="0">
                        <a:latin typeface="3M Circular TT Light" panose="020B0404020101020102" pitchFamily="34" charset="0"/>
                        <a:cs typeface="3M Circular TT Light" panose="020B0404020101020102" pitchFamily="34" charset="0"/>
                      </a:endParaRPr>
                    </a:p>
                    <a:p>
                      <a:pPr marL="0" lvl="0" indent="0">
                        <a:buFont typeface="Wingdings" panose="05000000000000000000" pitchFamily="2" charset="2"/>
                        <a:buNone/>
                      </a:pPr>
                      <a:endParaRPr lang="en-US" sz="1200" i="0" dirty="0">
                        <a:latin typeface="3M Circular TT Light" panose="020B0404020101020102" pitchFamily="34" charset="0"/>
                        <a:cs typeface="3M Circular TT Light" panose="020B0404020101020102" pitchFamily="34" charset="0"/>
                      </a:endParaRPr>
                    </a:p>
                  </a:txBody>
                  <a:tcPr/>
                </a:tc>
                <a:tc>
                  <a:txBody>
                    <a:bodyPr/>
                    <a:lstStyle/>
                    <a:p>
                      <a:pPr marL="0" lvl="0" indent="-166688">
                        <a:buFont typeface="Wingdings" panose="05000000000000000000" pitchFamily="2" charset="2"/>
                        <a:buNone/>
                      </a:pPr>
                      <a:endParaRPr lang="en-US" sz="1200" dirty="0">
                        <a:latin typeface="3M Circular TT Light" panose="020B0404020101020102" pitchFamily="34" charset="0"/>
                        <a:cs typeface="3M Circular TT Light" panose="020B0404020101020102" pitchFamily="34" charset="0"/>
                      </a:endParaRPr>
                    </a:p>
                    <a:p>
                      <a:pPr marL="0" lvl="0" indent="-166688">
                        <a:buFont typeface="Wingdings" panose="05000000000000000000" pitchFamily="2" charset="2"/>
                        <a:buNone/>
                      </a:pPr>
                      <a:endParaRPr lang="en-US" sz="1200" dirty="0">
                        <a:latin typeface="3M Circular TT Light" panose="020B0404020101020102" pitchFamily="34" charset="0"/>
                        <a:cs typeface="3M Circular TT Light" panose="020B0404020101020102" pitchFamily="34" charset="0"/>
                      </a:endParaRPr>
                    </a:p>
                  </a:txBody>
                  <a:tcPr/>
                </a:tc>
                <a:extLst>
                  <a:ext uri="{0D108BD9-81ED-4DB2-BD59-A6C34878D82A}">
                    <a16:rowId xmlns:a16="http://schemas.microsoft.com/office/drawing/2014/main" xmlns="" val="10001"/>
                  </a:ext>
                </a:extLst>
              </a:tr>
            </a:tbl>
          </a:graphicData>
        </a:graphic>
      </p:graphicFrame>
      <p:sp>
        <p:nvSpPr>
          <p:cNvPr id="6" name="Rectangle 5"/>
          <p:cNvSpPr/>
          <p:nvPr/>
        </p:nvSpPr>
        <p:spPr>
          <a:xfrm>
            <a:off x="4040724" y="1259186"/>
            <a:ext cx="685800" cy="6858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Rectangle 6"/>
          <p:cNvSpPr/>
          <p:nvPr/>
        </p:nvSpPr>
        <p:spPr>
          <a:xfrm>
            <a:off x="6895665" y="1259186"/>
            <a:ext cx="685800" cy="6858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Rectangle 7"/>
          <p:cNvSpPr/>
          <p:nvPr/>
        </p:nvSpPr>
        <p:spPr>
          <a:xfrm>
            <a:off x="9750606" y="1259186"/>
            <a:ext cx="685800" cy="6858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Rectangle 11"/>
          <p:cNvSpPr/>
          <p:nvPr/>
        </p:nvSpPr>
        <p:spPr>
          <a:xfrm>
            <a:off x="6895665" y="3852315"/>
            <a:ext cx="685800" cy="6858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Rectangle 12"/>
          <p:cNvSpPr/>
          <p:nvPr/>
        </p:nvSpPr>
        <p:spPr>
          <a:xfrm>
            <a:off x="4040724" y="3852315"/>
            <a:ext cx="685800" cy="6858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pic>
        <p:nvPicPr>
          <p:cNvPr id="14" name="Picture 13"/>
          <p:cNvPicPr>
            <a:picLocks noChangeAspect="1"/>
          </p:cNvPicPr>
          <p:nvPr/>
        </p:nvPicPr>
        <p:blipFill>
          <a:blip r:embed="rId3"/>
          <a:stretch>
            <a:fillRect/>
          </a:stretch>
        </p:blipFill>
        <p:spPr>
          <a:xfrm>
            <a:off x="4081955" y="1325507"/>
            <a:ext cx="603337" cy="553158"/>
          </a:xfrm>
          <a:prstGeom prst="rect">
            <a:avLst/>
          </a:prstGeom>
        </p:spPr>
      </p:pic>
      <p:pic>
        <p:nvPicPr>
          <p:cNvPr id="15" name="Picture 14"/>
          <p:cNvPicPr>
            <a:picLocks noChangeAspect="1"/>
          </p:cNvPicPr>
          <p:nvPr/>
        </p:nvPicPr>
        <p:blipFill>
          <a:blip r:embed="rId4"/>
          <a:stretch>
            <a:fillRect/>
          </a:stretch>
        </p:blipFill>
        <p:spPr>
          <a:xfrm>
            <a:off x="6952315" y="1402528"/>
            <a:ext cx="572499" cy="399116"/>
          </a:xfrm>
          <a:prstGeom prst="rect">
            <a:avLst/>
          </a:prstGeom>
        </p:spPr>
      </p:pic>
      <p:pic>
        <p:nvPicPr>
          <p:cNvPr id="16" name="Picture 15"/>
          <p:cNvPicPr>
            <a:picLocks noChangeAspect="1"/>
          </p:cNvPicPr>
          <p:nvPr/>
        </p:nvPicPr>
        <p:blipFill>
          <a:blip r:embed="rId5"/>
          <a:stretch>
            <a:fillRect/>
          </a:stretch>
        </p:blipFill>
        <p:spPr>
          <a:xfrm>
            <a:off x="9821653" y="1376448"/>
            <a:ext cx="543706" cy="451276"/>
          </a:xfrm>
          <a:prstGeom prst="rect">
            <a:avLst/>
          </a:prstGeom>
        </p:spPr>
      </p:pic>
      <p:pic>
        <p:nvPicPr>
          <p:cNvPr id="17" name="Picture 16"/>
          <p:cNvPicPr>
            <a:picLocks noChangeAspect="1"/>
          </p:cNvPicPr>
          <p:nvPr/>
        </p:nvPicPr>
        <p:blipFill>
          <a:blip r:embed="rId6"/>
          <a:stretch>
            <a:fillRect/>
          </a:stretch>
        </p:blipFill>
        <p:spPr>
          <a:xfrm>
            <a:off x="6994580" y="4028441"/>
            <a:ext cx="487967" cy="333547"/>
          </a:xfrm>
          <a:prstGeom prst="rect">
            <a:avLst/>
          </a:prstGeom>
        </p:spPr>
      </p:pic>
      <p:pic>
        <p:nvPicPr>
          <p:cNvPr id="19" name="Picture 18"/>
          <p:cNvPicPr>
            <a:picLocks noChangeAspect="1"/>
          </p:cNvPicPr>
          <p:nvPr/>
        </p:nvPicPr>
        <p:blipFill>
          <a:blip r:embed="rId7"/>
          <a:stretch>
            <a:fillRect/>
          </a:stretch>
        </p:blipFill>
        <p:spPr>
          <a:xfrm>
            <a:off x="4135788" y="4023445"/>
            <a:ext cx="495670" cy="354744"/>
          </a:xfrm>
          <a:prstGeom prst="rect">
            <a:avLst/>
          </a:prstGeom>
        </p:spPr>
      </p:pic>
      <p:sp>
        <p:nvSpPr>
          <p:cNvPr id="22" name="TextBox 21"/>
          <p:cNvSpPr txBox="1"/>
          <p:nvPr/>
        </p:nvSpPr>
        <p:spPr>
          <a:xfrm>
            <a:off x="1874554" y="1396837"/>
            <a:ext cx="2171877" cy="430887"/>
          </a:xfrm>
          <a:prstGeom prst="rect">
            <a:avLst/>
          </a:prstGeom>
          <a:noFill/>
        </p:spPr>
        <p:txBody>
          <a:bodyPr wrap="square" lIns="0" tIns="0" rIns="0" bIns="0" rtlCol="0">
            <a:spAutoFit/>
          </a:bodyPr>
          <a:lstStyle/>
          <a:p>
            <a:pPr algn="ctr"/>
            <a:r>
              <a:rPr lang="en-US" sz="1400" b="1" dirty="0"/>
              <a:t>3M RPM Series 290 </a:t>
            </a:r>
          </a:p>
          <a:p>
            <a:pPr algn="ctr"/>
            <a:r>
              <a:rPr lang="en-US" sz="1400" b="1" dirty="0"/>
              <a:t>Base Model</a:t>
            </a:r>
          </a:p>
        </p:txBody>
      </p:sp>
      <p:sp>
        <p:nvSpPr>
          <p:cNvPr id="23" name="TextBox 22"/>
          <p:cNvSpPr txBox="1"/>
          <p:nvPr/>
        </p:nvSpPr>
        <p:spPr>
          <a:xfrm>
            <a:off x="4741942" y="1491083"/>
            <a:ext cx="2171877" cy="215444"/>
          </a:xfrm>
          <a:prstGeom prst="rect">
            <a:avLst/>
          </a:prstGeom>
          <a:noFill/>
        </p:spPr>
        <p:txBody>
          <a:bodyPr wrap="square" lIns="0" tIns="0" rIns="0" bIns="0" rtlCol="0">
            <a:spAutoFit/>
          </a:bodyPr>
          <a:lstStyle/>
          <a:p>
            <a:pPr algn="ctr"/>
            <a:r>
              <a:rPr lang="en-US" sz="1400" b="1" dirty="0"/>
              <a:t>3M RPM Series 290 PSA</a:t>
            </a:r>
          </a:p>
        </p:txBody>
      </p:sp>
      <p:sp>
        <p:nvSpPr>
          <p:cNvPr id="24" name="TextBox 23"/>
          <p:cNvSpPr txBox="1"/>
          <p:nvPr/>
        </p:nvSpPr>
        <p:spPr>
          <a:xfrm>
            <a:off x="1874554" y="4097361"/>
            <a:ext cx="2171877" cy="215444"/>
          </a:xfrm>
          <a:prstGeom prst="rect">
            <a:avLst/>
          </a:prstGeom>
          <a:noFill/>
        </p:spPr>
        <p:txBody>
          <a:bodyPr wrap="square" lIns="0" tIns="0" rIns="0" bIns="0" rtlCol="0">
            <a:spAutoFit/>
          </a:bodyPr>
          <a:lstStyle/>
          <a:p>
            <a:pPr algn="ctr"/>
            <a:r>
              <a:rPr lang="en-US" sz="1400" b="1" dirty="0"/>
              <a:t>3M RPM Series 190</a:t>
            </a:r>
          </a:p>
        </p:txBody>
      </p:sp>
      <p:sp>
        <p:nvSpPr>
          <p:cNvPr id="25" name="TextBox 24"/>
          <p:cNvSpPr txBox="1"/>
          <p:nvPr/>
        </p:nvSpPr>
        <p:spPr>
          <a:xfrm>
            <a:off x="7580097" y="1413806"/>
            <a:ext cx="2171877" cy="430887"/>
          </a:xfrm>
          <a:prstGeom prst="rect">
            <a:avLst/>
          </a:prstGeom>
          <a:noFill/>
        </p:spPr>
        <p:txBody>
          <a:bodyPr wrap="square" lIns="0" tIns="0" rIns="0" bIns="0" rtlCol="0">
            <a:spAutoFit/>
          </a:bodyPr>
          <a:lstStyle/>
          <a:p>
            <a:pPr algn="ctr"/>
            <a:r>
              <a:rPr lang="en-US" sz="1400" b="1" dirty="0"/>
              <a:t>3M RPM Series 290 </a:t>
            </a:r>
          </a:p>
          <a:p>
            <a:pPr algn="ctr"/>
            <a:r>
              <a:rPr lang="en-US" sz="1400" b="1" dirty="0"/>
              <a:t>Single Spike</a:t>
            </a:r>
          </a:p>
        </p:txBody>
      </p:sp>
      <p:sp>
        <p:nvSpPr>
          <p:cNvPr id="30" name="TextBox 29"/>
          <p:cNvSpPr txBox="1"/>
          <p:nvPr/>
        </p:nvSpPr>
        <p:spPr>
          <a:xfrm>
            <a:off x="1963567" y="1905663"/>
            <a:ext cx="2778373" cy="1723549"/>
          </a:xfrm>
          <a:prstGeom prst="rect">
            <a:avLst/>
          </a:prstGeom>
          <a:noFill/>
        </p:spPr>
        <p:txBody>
          <a:bodyPr wrap="square" lIns="0" tIns="0" rIns="0" bIns="0" rtlCol="0">
            <a:spAutoFit/>
          </a:bodyPr>
          <a:lstStyle/>
          <a:p>
            <a:r>
              <a:rPr lang="en-US" sz="1200" dirty="0"/>
              <a:t>Product Features: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Diamond Grade™ microprismatic optics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Impact resistant polycarbonate body/lens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Finger grips for easy application</a:t>
            </a:r>
          </a:p>
          <a:p>
            <a:endParaRPr lang="en-US" sz="1100" dirty="0">
              <a:latin typeface="3M Circular TT Light" panose="020B0404020101020102" pitchFamily="34" charset="0"/>
              <a:cs typeface="3M Circular TT Light" panose="020B0404020101020102" pitchFamily="34" charset="0"/>
            </a:endParaRPr>
          </a:p>
          <a:p>
            <a:r>
              <a:rPr lang="en-US" sz="1200" dirty="0">
                <a:cs typeface="3M Circular TT Light" panose="020B0404020101020102" pitchFamily="34" charset="0"/>
              </a:rPr>
              <a:t>Available Options: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Body: white, yellow, red, green, blue</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Lens: white, yellow, red, green, blue</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One-Way or Two-Way</a:t>
            </a:r>
          </a:p>
          <a:p>
            <a:endParaRPr lang="en-US" sz="1100" dirty="0">
              <a:latin typeface="3M Circular TT Light" panose="020B0404020101020102" pitchFamily="34" charset="0"/>
              <a:cs typeface="3M Circular TT Light" panose="020B0404020101020102" pitchFamily="34" charset="0"/>
            </a:endParaRPr>
          </a:p>
        </p:txBody>
      </p:sp>
      <p:sp>
        <p:nvSpPr>
          <p:cNvPr id="31" name="TextBox 30"/>
          <p:cNvSpPr txBox="1"/>
          <p:nvPr/>
        </p:nvSpPr>
        <p:spPr>
          <a:xfrm>
            <a:off x="4796203" y="1905663"/>
            <a:ext cx="2778373" cy="1723549"/>
          </a:xfrm>
          <a:prstGeom prst="rect">
            <a:avLst/>
          </a:prstGeom>
          <a:noFill/>
        </p:spPr>
        <p:txBody>
          <a:bodyPr wrap="square" lIns="0" tIns="0" rIns="0" bIns="0" rtlCol="0">
            <a:spAutoFit/>
          </a:bodyPr>
          <a:lstStyle/>
          <a:p>
            <a:r>
              <a:rPr lang="en-US" sz="1200" dirty="0"/>
              <a:t>Additional Product Features: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Pressure Sensitive Adhesive pad for</a:t>
            </a:r>
            <a:r>
              <a:rPr lang="en-US" sz="1100" dirty="0">
                <a:solidFill>
                  <a:srgbClr val="FF0000"/>
                </a:solidFill>
                <a:latin typeface="3M Circular TT Light" panose="020B0404020101020102" pitchFamily="34" charset="0"/>
                <a:cs typeface="3M Circular TT Light" panose="020B0404020101020102" pitchFamily="34" charset="0"/>
              </a:rPr>
              <a:t> </a:t>
            </a:r>
            <a:r>
              <a:rPr lang="en-US" sz="1100" dirty="0" smtClean="0">
                <a:latin typeface="3M Circular TT Light" panose="020B0404020101020102" pitchFamily="34" charset="0"/>
                <a:cs typeface="3M Circular TT Light" panose="020B0404020101020102" pitchFamily="34" charset="0"/>
              </a:rPr>
              <a:t>easy </a:t>
            </a:r>
            <a:r>
              <a:rPr lang="en-US" sz="1100" dirty="0">
                <a:latin typeface="3M Circular TT Light" panose="020B0404020101020102" pitchFamily="34" charset="0"/>
                <a:cs typeface="3M Circular TT Light" panose="020B0404020101020102" pitchFamily="34" charset="0"/>
              </a:rPr>
              <a:t>application and removal ideal for work zones</a:t>
            </a:r>
          </a:p>
          <a:p>
            <a:endParaRPr lang="en-US" sz="1100" dirty="0">
              <a:latin typeface="3M Circular TT Light" panose="020B0404020101020102" pitchFamily="34" charset="0"/>
              <a:cs typeface="3M Circular TT Light" panose="020B0404020101020102" pitchFamily="34" charset="0"/>
            </a:endParaRPr>
          </a:p>
          <a:p>
            <a:r>
              <a:rPr lang="en-US" sz="1200" dirty="0">
                <a:cs typeface="3M Circular TT Light" panose="020B0404020101020102" pitchFamily="34" charset="0"/>
              </a:rPr>
              <a:t>Available Options: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Body: white, yellow, red, green, blue</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Lens: white, yellow, red, green, blue</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One-Way or Two-Way</a:t>
            </a:r>
          </a:p>
          <a:p>
            <a:endParaRPr lang="en-US" sz="1100" dirty="0">
              <a:latin typeface="3M Circular TT Light" panose="020B0404020101020102" pitchFamily="34" charset="0"/>
              <a:cs typeface="3M Circular TT Light" panose="020B0404020101020102" pitchFamily="34" charset="0"/>
            </a:endParaRPr>
          </a:p>
        </p:txBody>
      </p:sp>
      <p:sp>
        <p:nvSpPr>
          <p:cNvPr id="32" name="TextBox 31"/>
          <p:cNvSpPr txBox="1"/>
          <p:nvPr/>
        </p:nvSpPr>
        <p:spPr>
          <a:xfrm>
            <a:off x="7640821" y="1905663"/>
            <a:ext cx="2778373" cy="1723549"/>
          </a:xfrm>
          <a:prstGeom prst="rect">
            <a:avLst/>
          </a:prstGeom>
          <a:noFill/>
        </p:spPr>
        <p:txBody>
          <a:bodyPr wrap="square" lIns="0" tIns="0" rIns="0" bIns="0" rtlCol="0">
            <a:spAutoFit/>
          </a:bodyPr>
          <a:lstStyle/>
          <a:p>
            <a:r>
              <a:rPr lang="en-US" sz="1200" dirty="0"/>
              <a:t>Additional Product Features: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Single steel spike for </a:t>
            </a:r>
            <a:r>
              <a:rPr lang="en-US" sz="1100" dirty="0" smtClean="0">
                <a:latin typeface="3M Circular TT Light" panose="020B0404020101020102" pitchFamily="34" charset="0"/>
                <a:cs typeface="3M Circular TT Light" panose="020B0404020101020102" pitchFamily="34" charset="0"/>
              </a:rPr>
              <a:t>superb</a:t>
            </a:r>
            <a:r>
              <a:rPr lang="en-US" sz="1100" dirty="0" smtClean="0">
                <a:solidFill>
                  <a:srgbClr val="FF0000"/>
                </a:solidFill>
                <a:latin typeface="3M Circular TT Light" panose="020B0404020101020102" pitchFamily="34" charset="0"/>
                <a:cs typeface="3M Circular TT Light" panose="020B0404020101020102" pitchFamily="34" charset="0"/>
              </a:rPr>
              <a:t> </a:t>
            </a:r>
            <a:r>
              <a:rPr lang="en-US" sz="1100" dirty="0">
                <a:latin typeface="3M Circular TT Light" panose="020B0404020101020102" pitchFamily="34" charset="0"/>
                <a:cs typeface="3M Circular TT Light" panose="020B0404020101020102" pitchFamily="34" charset="0"/>
              </a:rPr>
              <a:t>adherence to road surface and durability </a:t>
            </a:r>
          </a:p>
          <a:p>
            <a:endParaRPr lang="en-US" sz="1100" dirty="0">
              <a:latin typeface="3M Circular TT Light" panose="020B0404020101020102" pitchFamily="34" charset="0"/>
              <a:cs typeface="3M Circular TT Light" panose="020B0404020101020102" pitchFamily="34" charset="0"/>
            </a:endParaRPr>
          </a:p>
          <a:p>
            <a:endParaRPr lang="en-US" sz="1100" dirty="0">
              <a:latin typeface="3M Circular TT Light" panose="020B0404020101020102" pitchFamily="34" charset="0"/>
              <a:cs typeface="3M Circular TT Light" panose="020B0404020101020102" pitchFamily="34" charset="0"/>
            </a:endParaRPr>
          </a:p>
          <a:p>
            <a:r>
              <a:rPr lang="en-US" sz="1200" dirty="0">
                <a:cs typeface="3M Circular TT Light" panose="020B0404020101020102" pitchFamily="34" charset="0"/>
              </a:rPr>
              <a:t>Available Options: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Body: white, yellow, red</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Lens: white, yellow, red</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One-Way or Two-Way</a:t>
            </a:r>
          </a:p>
          <a:p>
            <a:endParaRPr lang="en-US" sz="1100" dirty="0">
              <a:latin typeface="3M Circular TT Light" panose="020B0404020101020102" pitchFamily="34" charset="0"/>
              <a:cs typeface="3M Circular TT Light" panose="020B0404020101020102" pitchFamily="34" charset="0"/>
            </a:endParaRPr>
          </a:p>
        </p:txBody>
      </p:sp>
      <p:sp>
        <p:nvSpPr>
          <p:cNvPr id="35" name="TextBox 34"/>
          <p:cNvSpPr txBox="1"/>
          <p:nvPr/>
        </p:nvSpPr>
        <p:spPr>
          <a:xfrm>
            <a:off x="1963566" y="4495551"/>
            <a:ext cx="2778373" cy="1723549"/>
          </a:xfrm>
          <a:prstGeom prst="rect">
            <a:avLst/>
          </a:prstGeom>
          <a:noFill/>
        </p:spPr>
        <p:txBody>
          <a:bodyPr wrap="square" lIns="0" tIns="0" rIns="0" bIns="0" rtlCol="0">
            <a:spAutoFit/>
          </a:bodyPr>
          <a:lstStyle/>
          <a:p>
            <a:r>
              <a:rPr lang="en-US" sz="1200" dirty="0"/>
              <a:t>Additional Product Features: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Able to insert into snowplowable metal casting</a:t>
            </a:r>
          </a:p>
          <a:p>
            <a:endParaRPr lang="en-US" sz="1100" dirty="0">
              <a:latin typeface="3M Circular TT Light" panose="020B0404020101020102" pitchFamily="34" charset="0"/>
              <a:cs typeface="3M Circular TT Light" panose="020B0404020101020102" pitchFamily="34" charset="0"/>
            </a:endParaRPr>
          </a:p>
          <a:p>
            <a:endParaRPr lang="en-US" sz="1100" dirty="0">
              <a:latin typeface="3M Circular TT Light" panose="020B0404020101020102" pitchFamily="34" charset="0"/>
              <a:cs typeface="3M Circular TT Light" panose="020B0404020101020102" pitchFamily="34" charset="0"/>
            </a:endParaRPr>
          </a:p>
          <a:p>
            <a:r>
              <a:rPr lang="en-US" sz="1200" dirty="0">
                <a:cs typeface="3M Circular TT Light" panose="020B0404020101020102" pitchFamily="34" charset="0"/>
              </a:rPr>
              <a:t>Available Options: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Body: Black</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Lens: white, yellow, red, blue</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One-Way or Two-Way</a:t>
            </a:r>
          </a:p>
          <a:p>
            <a:endParaRPr lang="en-US" sz="1100" dirty="0">
              <a:latin typeface="3M Circular TT Light" panose="020B0404020101020102" pitchFamily="34" charset="0"/>
              <a:cs typeface="3M Circular TT Light" panose="020B0404020101020102" pitchFamily="34" charset="0"/>
            </a:endParaRPr>
          </a:p>
        </p:txBody>
      </p:sp>
      <p:sp>
        <p:nvSpPr>
          <p:cNvPr id="34" name="Text Placeholder 3"/>
          <p:cNvSpPr>
            <a:spLocks noGrp="1"/>
          </p:cNvSpPr>
          <p:nvPr>
            <p:ph type="body" sz="quarter" idx="10"/>
          </p:nvPr>
        </p:nvSpPr>
        <p:spPr>
          <a:xfrm>
            <a:off x="381000" y="841248"/>
            <a:ext cx="11430000" cy="365760"/>
          </a:xfrm>
        </p:spPr>
        <p:txBody>
          <a:bodyPr/>
          <a:lstStyle/>
          <a:p>
            <a:r>
              <a:rPr lang="en-US" sz="2000" dirty="0">
                <a:solidFill>
                  <a:schemeClr val="tx1">
                    <a:lumMod val="50000"/>
                    <a:lumOff val="50000"/>
                  </a:schemeClr>
                </a:solidFill>
              </a:rPr>
              <a:t>3M has a complete portfolio of product format and color choices for any application</a:t>
            </a:r>
          </a:p>
        </p:txBody>
      </p:sp>
      <p:sp>
        <p:nvSpPr>
          <p:cNvPr id="39" name="TextBox 38"/>
          <p:cNvSpPr txBox="1"/>
          <p:nvPr/>
        </p:nvSpPr>
        <p:spPr>
          <a:xfrm>
            <a:off x="4765480" y="3947302"/>
            <a:ext cx="2171877" cy="430887"/>
          </a:xfrm>
          <a:prstGeom prst="rect">
            <a:avLst/>
          </a:prstGeom>
          <a:noFill/>
        </p:spPr>
        <p:txBody>
          <a:bodyPr wrap="square" lIns="0" tIns="0" rIns="0" bIns="0" rtlCol="0">
            <a:spAutoFit/>
          </a:bodyPr>
          <a:lstStyle/>
          <a:p>
            <a:pPr algn="ctr"/>
            <a:r>
              <a:rPr lang="en-US" sz="1400" b="1" dirty="0"/>
              <a:t>3M RPM Series 290 </a:t>
            </a:r>
          </a:p>
          <a:p>
            <a:pPr algn="ctr"/>
            <a:r>
              <a:rPr lang="en-US" sz="1400" b="1" dirty="0"/>
              <a:t>Dual Spike</a:t>
            </a:r>
          </a:p>
        </p:txBody>
      </p:sp>
      <p:sp>
        <p:nvSpPr>
          <p:cNvPr id="40" name="TextBox 39"/>
          <p:cNvSpPr txBox="1"/>
          <p:nvPr/>
        </p:nvSpPr>
        <p:spPr>
          <a:xfrm>
            <a:off x="4815881" y="4439159"/>
            <a:ext cx="2778373" cy="1723549"/>
          </a:xfrm>
          <a:prstGeom prst="rect">
            <a:avLst/>
          </a:prstGeom>
          <a:noFill/>
        </p:spPr>
        <p:txBody>
          <a:bodyPr wrap="square" lIns="0" tIns="0" rIns="0" bIns="0" rtlCol="0">
            <a:spAutoFit/>
          </a:bodyPr>
          <a:lstStyle/>
          <a:p>
            <a:r>
              <a:rPr lang="en-US" sz="1200" dirty="0"/>
              <a:t>Additional Product Features: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2 polycarbonate spikes for</a:t>
            </a:r>
            <a:r>
              <a:rPr lang="en-US" sz="1100" dirty="0">
                <a:solidFill>
                  <a:srgbClr val="FF0000"/>
                </a:solidFill>
                <a:latin typeface="3M Circular TT Light" panose="020B0404020101020102" pitchFamily="34" charset="0"/>
                <a:cs typeface="3M Circular TT Light" panose="020B0404020101020102" pitchFamily="34" charset="0"/>
              </a:rPr>
              <a:t> </a:t>
            </a:r>
            <a:r>
              <a:rPr lang="en-US" sz="1100" dirty="0">
                <a:latin typeface="3M Circular TT Light" panose="020B0404020101020102" pitchFamily="34" charset="0"/>
                <a:cs typeface="3M Circular TT Light" panose="020B0404020101020102" pitchFamily="34" charset="0"/>
              </a:rPr>
              <a:t>strong </a:t>
            </a:r>
            <a:r>
              <a:rPr lang="en-US" sz="1100" dirty="0" smtClean="0">
                <a:latin typeface="3M Circular TT Light" panose="020B0404020101020102" pitchFamily="34" charset="0"/>
                <a:cs typeface="3M Circular TT Light" panose="020B0404020101020102" pitchFamily="34" charset="0"/>
              </a:rPr>
              <a:t>adherence </a:t>
            </a:r>
            <a:r>
              <a:rPr lang="en-US" sz="1100" dirty="0">
                <a:latin typeface="3M Circular TT Light" panose="020B0404020101020102" pitchFamily="34" charset="0"/>
                <a:cs typeface="3M Circular TT Light" panose="020B0404020101020102" pitchFamily="34" charset="0"/>
              </a:rPr>
              <a:t>to road surface and durability </a:t>
            </a:r>
          </a:p>
          <a:p>
            <a:endParaRPr lang="en-US" sz="1100" dirty="0">
              <a:latin typeface="3M Circular TT Light" panose="020B0404020101020102" pitchFamily="34" charset="0"/>
              <a:cs typeface="3M Circular TT Light" panose="020B0404020101020102" pitchFamily="34" charset="0"/>
            </a:endParaRPr>
          </a:p>
          <a:p>
            <a:endParaRPr lang="en-US" sz="1100" dirty="0">
              <a:latin typeface="3M Circular TT Light" panose="020B0404020101020102" pitchFamily="34" charset="0"/>
              <a:cs typeface="3M Circular TT Light" panose="020B0404020101020102" pitchFamily="34" charset="0"/>
            </a:endParaRPr>
          </a:p>
          <a:p>
            <a:r>
              <a:rPr lang="en-US" sz="1200" dirty="0">
                <a:cs typeface="3M Circular TT Light" panose="020B0404020101020102" pitchFamily="34" charset="0"/>
              </a:rPr>
              <a:t>Available Options:</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Body: white, yellow, red</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Lens: white, yellow, red</a:t>
            </a:r>
          </a:p>
          <a:p>
            <a:pPr marL="171450" indent="-171450">
              <a:buFont typeface="Wingdings" panose="05000000000000000000" pitchFamily="2" charset="2"/>
              <a:buChar char="§"/>
            </a:pPr>
            <a:r>
              <a:rPr lang="en-US" sz="1100" dirty="0">
                <a:latin typeface="3M Circular TT Light" panose="020B0404020101020102" pitchFamily="34" charset="0"/>
                <a:cs typeface="3M Circular TT Light" panose="020B0404020101020102" pitchFamily="34" charset="0"/>
              </a:rPr>
              <a:t>One-Way or Two-Way</a:t>
            </a:r>
          </a:p>
          <a:p>
            <a:endParaRPr lang="en-US" sz="1100" dirty="0">
              <a:latin typeface="3M Circular TT Light" panose="020B0404020101020102" pitchFamily="34" charset="0"/>
              <a:cs typeface="3M Circular TT Light" panose="020B0404020101020102" pitchFamily="34" charset="0"/>
            </a:endParaRPr>
          </a:p>
        </p:txBody>
      </p:sp>
      <p:pic>
        <p:nvPicPr>
          <p:cNvPr id="3" name="Picture 2"/>
          <p:cNvPicPr>
            <a:picLocks noChangeAspect="1"/>
          </p:cNvPicPr>
          <p:nvPr/>
        </p:nvPicPr>
        <p:blipFill>
          <a:blip r:embed="rId8"/>
          <a:stretch>
            <a:fillRect/>
          </a:stretch>
        </p:blipFill>
        <p:spPr>
          <a:xfrm>
            <a:off x="7683611" y="4608620"/>
            <a:ext cx="956955" cy="686071"/>
          </a:xfrm>
          <a:prstGeom prst="rect">
            <a:avLst/>
          </a:prstGeom>
        </p:spPr>
      </p:pic>
      <p:sp>
        <p:nvSpPr>
          <p:cNvPr id="28" name="TextBox 27"/>
          <p:cNvSpPr txBox="1"/>
          <p:nvPr/>
        </p:nvSpPr>
        <p:spPr>
          <a:xfrm>
            <a:off x="8020559" y="4068845"/>
            <a:ext cx="2171877" cy="215444"/>
          </a:xfrm>
          <a:prstGeom prst="rect">
            <a:avLst/>
          </a:prstGeom>
          <a:noFill/>
        </p:spPr>
        <p:txBody>
          <a:bodyPr wrap="square" lIns="0" tIns="0" rIns="0" bIns="0" rtlCol="0">
            <a:spAutoFit/>
          </a:bodyPr>
          <a:lstStyle/>
          <a:p>
            <a:pPr algn="ctr"/>
            <a:r>
              <a:rPr lang="en-US" sz="1400" b="1" dirty="0"/>
              <a:t>3M RPM Colors </a:t>
            </a:r>
          </a:p>
        </p:txBody>
      </p:sp>
      <p:sp>
        <p:nvSpPr>
          <p:cNvPr id="29" name="TextBox 28"/>
          <p:cNvSpPr txBox="1"/>
          <p:nvPr/>
        </p:nvSpPr>
        <p:spPr>
          <a:xfrm>
            <a:off x="8704320" y="4697739"/>
            <a:ext cx="1661040" cy="507831"/>
          </a:xfrm>
          <a:prstGeom prst="rect">
            <a:avLst/>
          </a:prstGeom>
          <a:noFill/>
        </p:spPr>
        <p:txBody>
          <a:bodyPr wrap="square" lIns="0" tIns="0" rIns="0" bIns="0" rtlCol="0">
            <a:spAutoFit/>
          </a:bodyPr>
          <a:lstStyle/>
          <a:p>
            <a:r>
              <a:rPr lang="en-US" sz="1100" dirty="0">
                <a:latin typeface="3M Circular TT Light" panose="020B0404020101020102" pitchFamily="34" charset="0"/>
                <a:cs typeface="3M Circular TT Light" panose="020B0404020101020102" pitchFamily="34" charset="0"/>
              </a:rPr>
              <a:t>White, yellow, red, green, blue body/lens</a:t>
            </a:r>
          </a:p>
          <a:p>
            <a:r>
              <a:rPr lang="en-US" sz="1100" dirty="0">
                <a:latin typeface="3M Circular TT Light" panose="020B0404020101020102" pitchFamily="34" charset="0"/>
                <a:cs typeface="3M Circular TT Light" panose="020B0404020101020102" pitchFamily="34" charset="0"/>
              </a:rPr>
              <a:t>One-way or two way</a:t>
            </a:r>
          </a:p>
        </p:txBody>
      </p:sp>
      <p:sp>
        <p:nvSpPr>
          <p:cNvPr id="33" name="TextBox 32"/>
          <p:cNvSpPr txBox="1"/>
          <p:nvPr/>
        </p:nvSpPr>
        <p:spPr>
          <a:xfrm>
            <a:off x="8704320" y="5677093"/>
            <a:ext cx="1661040" cy="507831"/>
          </a:xfrm>
          <a:prstGeom prst="rect">
            <a:avLst/>
          </a:prstGeom>
          <a:noFill/>
        </p:spPr>
        <p:txBody>
          <a:bodyPr wrap="square" lIns="0" tIns="0" rIns="0" bIns="0" rtlCol="0">
            <a:spAutoFit/>
          </a:bodyPr>
          <a:lstStyle/>
          <a:p>
            <a:r>
              <a:rPr lang="en-US" sz="1100" dirty="0">
                <a:latin typeface="3M Circular TT Light" panose="020B0404020101020102" pitchFamily="34" charset="0"/>
                <a:cs typeface="3M Circular TT Light" panose="020B0404020101020102" pitchFamily="34" charset="0"/>
              </a:rPr>
              <a:t>White, yellow, red, blue body/lens</a:t>
            </a:r>
          </a:p>
          <a:p>
            <a:r>
              <a:rPr lang="en-US" sz="1100" dirty="0">
                <a:latin typeface="3M Circular TT Light" panose="020B0404020101020102" pitchFamily="34" charset="0"/>
                <a:cs typeface="3M Circular TT Light" panose="020B0404020101020102" pitchFamily="34" charset="0"/>
              </a:rPr>
              <a:t>One-way or two way</a:t>
            </a:r>
          </a:p>
        </p:txBody>
      </p:sp>
      <p:pic>
        <p:nvPicPr>
          <p:cNvPr id="4" name="Picture 3"/>
          <p:cNvPicPr>
            <a:picLocks noChangeAspect="1"/>
          </p:cNvPicPr>
          <p:nvPr/>
        </p:nvPicPr>
        <p:blipFill>
          <a:blip r:embed="rId9"/>
          <a:stretch>
            <a:fillRect/>
          </a:stretch>
        </p:blipFill>
        <p:spPr>
          <a:xfrm>
            <a:off x="7686294" y="5637727"/>
            <a:ext cx="954272" cy="686070"/>
          </a:xfrm>
          <a:prstGeom prst="rect">
            <a:avLst/>
          </a:prstGeom>
        </p:spPr>
      </p:pic>
      <p:sp>
        <p:nvSpPr>
          <p:cNvPr id="37" name="TextBox 36"/>
          <p:cNvSpPr txBox="1"/>
          <p:nvPr/>
        </p:nvSpPr>
        <p:spPr>
          <a:xfrm>
            <a:off x="7703109" y="4400144"/>
            <a:ext cx="917958" cy="219973"/>
          </a:xfrm>
          <a:prstGeom prst="rect">
            <a:avLst/>
          </a:prstGeom>
          <a:noFill/>
        </p:spPr>
        <p:txBody>
          <a:bodyPr wrap="square" lIns="0" tIns="0" rIns="0" bIns="0" rtlCol="0">
            <a:spAutoFit/>
          </a:bodyPr>
          <a:lstStyle/>
          <a:p>
            <a:pPr algn="ctr"/>
            <a:r>
              <a:rPr lang="en-US" sz="1400" b="1" dirty="0"/>
              <a:t>Series 290</a:t>
            </a:r>
          </a:p>
        </p:txBody>
      </p:sp>
      <p:sp>
        <p:nvSpPr>
          <p:cNvPr id="38" name="TextBox 37"/>
          <p:cNvSpPr txBox="1"/>
          <p:nvPr/>
        </p:nvSpPr>
        <p:spPr>
          <a:xfrm>
            <a:off x="7703109" y="5407539"/>
            <a:ext cx="917958" cy="219973"/>
          </a:xfrm>
          <a:prstGeom prst="rect">
            <a:avLst/>
          </a:prstGeom>
          <a:noFill/>
        </p:spPr>
        <p:txBody>
          <a:bodyPr wrap="square" lIns="0" tIns="0" rIns="0" bIns="0" rtlCol="0">
            <a:spAutoFit/>
          </a:bodyPr>
          <a:lstStyle/>
          <a:p>
            <a:pPr algn="ctr"/>
            <a:r>
              <a:rPr lang="en-US" sz="1400" b="1" dirty="0"/>
              <a:t>Series 190</a:t>
            </a:r>
          </a:p>
        </p:txBody>
      </p:sp>
    </p:spTree>
    <p:extLst>
      <p:ext uri="{BB962C8B-B14F-4D97-AF65-F5344CB8AC3E}">
        <p14:creationId xmlns:p14="http://schemas.microsoft.com/office/powerpoint/2010/main" val="243308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jZnatpdRTnC3DpJhuZbm3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hT7sy0QQPaslj5oHHdlQ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hT7sy0QQPaslj5oHHdlQ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fF_HdFvTQaDHrk3utH60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Evj5uRmRw.AYRxEmYsCp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e8ZRaJ0SVC3SBVB0fCuN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vkG7.U1SBiqrYBflWr_x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bfrsV3.RFS1X4TXirC5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nkWsllARRmbNbxBoTTU0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MPy7B2UIQaCZSKOVevWu0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MwYNdamRDSziq_K9eEK4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TrKpMf_R5OD_yP6kt9Gc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GQcwspmTXavVmxUncgDK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TMRplQXkQ6SsBqPDlQins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8lSo8GcUT3yVaMyKNwdyg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jMXuXGw2SwKnfo7O8gvG3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M3ElvbERcuqcBBaB4Z3M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2H7TO.4RRVyGCusd4uP9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J4.EnNR3.W1AigY8Eh1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586D4vcWSm2XhcnsBv.RA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M.2_tRuQfKqWGc9dchhf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iJQnr3FQSv6KgxFSixH_B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itLe6XcaQTuyfiZIkTp62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lezgUxMpTZ2ihAb6rmul5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_YOvip4vRa6gax50LgsR_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m3pzKG5QTaONlMftrbwD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LdjfQp_zTciFcTVS7hQyM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dhT7sy0QQPaslj5oHHdl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dhT7sy0QQPaslj5oHHdlQ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vTgUZ5iTM2j0Iu_tO3k9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jyLWzUsRRSJwSkQGVL3V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7cpB4pqVS6uy1XAp0e9m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qhyo8kxT3GialoWl24nA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_Nn.OTYT9OmXAlV_7WJ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UORtt6FRDOjNUDL9cqo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92yrtBVuRiex17.75JLX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qxR0OzORnGPDIiKtMVZL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41e9wiQSy2ZXxSrxrjvO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FKm5INhRuex936J2zpi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knDrEmcTiaxlEaUge8.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m5TQYiHR_2n62BGQEeYp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N.otHx9RJiYnMfvJUz8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ASchGMe0TYu1wf6kpvJtO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bXsL35qSD6YJM1DAo7XE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7p95VpYQqWbOcEZHlD0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PI1hxOITSaKr.3qy9NkX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1jo_mtLRZqUvtN.fPdL1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4ms6xfSQLCiy0zQMPVVk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lcz6x9TomK3qjjyueqZ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RZjaGUTQaW_M5FWBnIhx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IQy35hPQiCJyBNFzSWMt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M81_aWVUSSiblYtaS_e21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0zWukO4JSl2YbLL0tcBUl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xOvG7bYTXCitqpoiVddN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HFb8TCtQW6p1HRug.Lwq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k0XfKOZRJurO60fxzz3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NohDfmdwR8GtuJ.jTlmM2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OOjluw.Q_m7rk_1aB2p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4SjaIZsTmKB1.VLkVJyZ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pXQN4WlQAq0Vvgs3cogd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btw.Iz9RQCLivft2nmCi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MLE8ceMTHCbr250TVOi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yb2UVq2SHqD6fEGIibJz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zRY51TqKQA.TEcsFLXADA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OKuT5vaS86GXru1yxBFv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jLJXdNKSMKAuFbRTylB7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yv4CH1KSjmXrnj21Qgb9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OS27FBxSV2IS3.1jO7IE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qg1Y4TGS42Etn5ax.IsR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xNIE1dMTyCa9bePr__Mc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uaj1CIRTkytxWGHqDadL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LBtKa3BQyyIUey_1AsC_g"/>
</p:tagLst>
</file>

<file path=ppt/theme/theme1.xml><?xml version="1.0" encoding="utf-8"?>
<a:theme xmlns:a="http://schemas.openxmlformats.org/drawingml/2006/main" name="150209_3M_PPTTemplate_v7">
  <a:themeElements>
    <a:clrScheme name="TRIFECTA 3 LtGrn_Grn_LtBlue-A">
      <a:dk1>
        <a:sysClr val="windowText" lastClr="000000"/>
      </a:dk1>
      <a:lt1>
        <a:srgbClr val="FFFFFF"/>
      </a:lt1>
      <a:dk2>
        <a:srgbClr val="A8A8A8"/>
      </a:dk2>
      <a:lt2>
        <a:srgbClr val="595959"/>
      </a:lt2>
      <a:accent1>
        <a:srgbClr val="AAE600"/>
      </a:accent1>
      <a:accent2>
        <a:srgbClr val="00B432"/>
      </a:accent2>
      <a:accent3>
        <a:srgbClr val="00C8E6"/>
      </a:accent3>
      <a:accent4>
        <a:srgbClr val="005A18"/>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6C96213-D747-4720-83D2-A9C4E37202CD}" vid="{02F324C2-696B-4914-8A1C-02B3EC5D0EAF}"/>
    </a:ext>
  </a:extLst>
</a:theme>
</file>

<file path=ppt/theme/theme2.xml><?xml version="1.0" encoding="utf-8"?>
<a:theme xmlns:a="http://schemas.openxmlformats.org/drawingml/2006/main" name="1_150209_3M_PPTTemplate_v7">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3.xml><?xml version="1.0" encoding="utf-8"?>
<a:theme xmlns:a="http://schemas.openxmlformats.org/drawingml/2006/main" name="2_150209_3M_PPTTemplate_v7">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4.xml><?xml version="1.0" encoding="utf-8"?>
<a:theme xmlns:a="http://schemas.openxmlformats.org/drawingml/2006/main" name="3_150209_3M_PPTTemplate_v7">
  <a:themeElements>
    <a:clrScheme name="TRIFECTA 3 LtGrn_Grn_LtBlue-A">
      <a:dk1>
        <a:sysClr val="windowText" lastClr="000000"/>
      </a:dk1>
      <a:lt1>
        <a:srgbClr val="FFFFFF"/>
      </a:lt1>
      <a:dk2>
        <a:srgbClr val="A8A8A8"/>
      </a:dk2>
      <a:lt2>
        <a:srgbClr val="595959"/>
      </a:lt2>
      <a:accent1>
        <a:srgbClr val="AAE600"/>
      </a:accent1>
      <a:accent2>
        <a:srgbClr val="00B432"/>
      </a:accent2>
      <a:accent3>
        <a:srgbClr val="00C8E6"/>
      </a:accent3>
      <a:accent4>
        <a:srgbClr val="005A18"/>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6C96213-D747-4720-83D2-A9C4E37202CD}" vid="{02F324C2-696B-4914-8A1C-02B3EC5D0EAF}"/>
    </a:ext>
  </a:extLst>
</a:theme>
</file>

<file path=ppt/theme/theme5.xml><?xml version="1.0" encoding="utf-8"?>
<a:theme xmlns:a="http://schemas.openxmlformats.org/drawingml/2006/main" name="5_150209_3M_PPTTemplate_v7">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6.xml><?xml version="1.0" encoding="utf-8"?>
<a:theme xmlns:a="http://schemas.openxmlformats.org/drawingml/2006/main" name="4_150209_3M_PPTTemplate_v7">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7.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565D9A58053D4492E5DC11B5D5B8D0" ma:contentTypeVersion="4" ma:contentTypeDescription="Create a new document." ma:contentTypeScope="" ma:versionID="b37273c5f7f7c47521c4f2caef33ca70">
  <xsd:schema xmlns:xsd="http://www.w3.org/2001/XMLSchema" xmlns:xs="http://www.w3.org/2001/XMLSchema" xmlns:p="http://schemas.microsoft.com/office/2006/metadata/properties" xmlns:ns2="3ac6f570-1ee0-4fce-9eb8-45adab6c9e02" xmlns:ns3="86c31341-1e78-4f2d-b106-acc7ccd8b9e1" targetNamespace="http://schemas.microsoft.com/office/2006/metadata/properties" ma:root="true" ma:fieldsID="0839961097064d42dd76ad691ad2de41" ns2:_="" ns3:_="">
    <xsd:import namespace="3ac6f570-1ee0-4fce-9eb8-45adab6c9e02"/>
    <xsd:import namespace="86c31341-1e78-4f2d-b106-acc7ccd8b9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6f570-1ee0-4fce-9eb8-45adab6c9e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31341-1e78-4f2d-b106-acc7ccd8b9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E87DF-B389-41B3-BCBA-B3ADF11EE413}">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86c31341-1e78-4f2d-b106-acc7ccd8b9e1"/>
    <ds:schemaRef ds:uri="http://schemas.microsoft.com/office/infopath/2007/PartnerControls"/>
    <ds:schemaRef ds:uri="3ac6f570-1ee0-4fce-9eb8-45adab6c9e02"/>
    <ds:schemaRef ds:uri="http://purl.org/dc/elements/1.1/"/>
  </ds:schemaRefs>
</ds:datastoreItem>
</file>

<file path=customXml/itemProps2.xml><?xml version="1.0" encoding="utf-8"?>
<ds:datastoreItem xmlns:ds="http://schemas.openxmlformats.org/officeDocument/2006/customXml" ds:itemID="{07F91421-A1AE-461F-A6C4-74F4494E2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6f570-1ee0-4fce-9eb8-45adab6c9e02"/>
    <ds:schemaRef ds:uri="86c31341-1e78-4f2d-b106-acc7ccd8b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39E8A-380B-4DE2-A83E-778D6D6FE6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1468</Words>
  <Application>Microsoft Office PowerPoint</Application>
  <PresentationFormat>Widescreen</PresentationFormat>
  <Paragraphs>318</Paragraphs>
  <Slides>10</Slides>
  <Notes>5</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2</vt:i4>
      </vt:variant>
      <vt:variant>
        <vt:lpstr>Slide Titles</vt:lpstr>
      </vt:variant>
      <vt:variant>
        <vt:i4>10</vt:i4>
      </vt:variant>
    </vt:vector>
  </HeadingPairs>
  <TitlesOfParts>
    <vt:vector size="24" baseType="lpstr">
      <vt:lpstr>ＭＳ Ｐゴシック</vt:lpstr>
      <vt:lpstr>3M Circular TT Bold</vt:lpstr>
      <vt:lpstr>3M Circular TT Book</vt:lpstr>
      <vt:lpstr>3M Circular TT Light</vt:lpstr>
      <vt:lpstr>Arial</vt:lpstr>
      <vt:lpstr>Wingdings</vt:lpstr>
      <vt:lpstr>150209_3M_PPTTemplate_v7</vt:lpstr>
      <vt:lpstr>1_150209_3M_PPTTemplate_v7</vt:lpstr>
      <vt:lpstr>2_150209_3M_PPTTemplate_v7</vt:lpstr>
      <vt:lpstr>3_150209_3M_PPTTemplate_v7</vt:lpstr>
      <vt:lpstr>5_150209_3M_PPTTemplate_v7</vt:lpstr>
      <vt:lpstr>4_150209_3M_PPTTemplate_v7</vt:lpstr>
      <vt:lpstr>think-cell Slide</vt:lpstr>
      <vt:lpstr>Chart</vt:lpstr>
      <vt:lpstr>3M™ RPM Series 290/190 Sales Aid</vt:lpstr>
      <vt:lpstr>Being 3M</vt:lpstr>
      <vt:lpstr>PowerPoint Presentation</vt:lpstr>
      <vt:lpstr>RPMs Help Bring Families Home Safely </vt:lpstr>
      <vt:lpstr>3M’s Unique Selling Advantage: Highly Reflective</vt:lpstr>
      <vt:lpstr>3M’s Unique Selling Advantage: Durable Construction</vt:lpstr>
      <vt:lpstr>3M’s Unique Selling Advantage: Fast and Easy Application</vt:lpstr>
      <vt:lpstr>3M’s Unique Selling Advantage: Water Resistant</vt:lpstr>
      <vt:lpstr>3M’s RPM Product Portfolio</vt:lpstr>
      <vt:lpstr>Example RPM Specifications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brand.3M.com</dc:description>
  <cp:lastModifiedBy/>
  <cp:revision>1</cp:revision>
  <dcterms:created xsi:type="dcterms:W3CDTF">2018-07-16T15:40:41Z</dcterms:created>
  <dcterms:modified xsi:type="dcterms:W3CDTF">2018-10-31T17:17:45Z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y fmtid="{D5CDD505-2E9C-101B-9397-08002B2CF9AE}" pid="5" name="ContentTypeId">
    <vt:lpwstr>0x0101006D565D9A58053D4492E5DC11B5D5B8D0</vt:lpwstr>
  </property>
</Properties>
</file>