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83" r:id="rId3"/>
    <p:sldId id="281" r:id="rId4"/>
    <p:sldId id="284" r:id="rId5"/>
    <p:sldId id="265" r:id="rId6"/>
    <p:sldId id="267" r:id="rId7"/>
    <p:sldId id="273" r:id="rId8"/>
    <p:sldId id="272" r:id="rId9"/>
    <p:sldId id="274" r:id="rId10"/>
    <p:sldId id="271" r:id="rId11"/>
    <p:sldId id="276" r:id="rId12"/>
    <p:sldId id="278" r:id="rId13"/>
    <p:sldId id="275" r:id="rId14"/>
    <p:sldId id="280" r:id="rId15"/>
    <p:sldId id="277" r:id="rId16"/>
    <p:sldId id="279" r:id="rId17"/>
    <p:sldId id="268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1031FAD-8A55-4A6D-ACC9-0E0F4D81F1AB}">
          <p14:sldIdLst>
            <p14:sldId id="282"/>
            <p14:sldId id="283"/>
            <p14:sldId id="281"/>
            <p14:sldId id="284"/>
            <p14:sldId id="265"/>
            <p14:sldId id="267"/>
            <p14:sldId id="273"/>
            <p14:sldId id="272"/>
            <p14:sldId id="274"/>
            <p14:sldId id="271"/>
            <p14:sldId id="276"/>
            <p14:sldId id="278"/>
            <p14:sldId id="275"/>
            <p14:sldId id="280"/>
            <p14:sldId id="277"/>
            <p14:sldId id="27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13B"/>
    <a:srgbClr val="FFE611"/>
    <a:srgbClr val="B29E37"/>
    <a:srgbClr val="529286"/>
    <a:srgbClr val="17AA95"/>
    <a:srgbClr val="D7E2DA"/>
    <a:srgbClr val="C4E3D7"/>
    <a:srgbClr val="AFC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9183" autoAdjust="0"/>
  </p:normalViewPr>
  <p:slideViewPr>
    <p:cSldViewPr snapToGrid="0" snapToObjects="1">
      <p:cViewPr varScale="1">
        <p:scale>
          <a:sx n="119" d="100"/>
          <a:sy n="119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pct5">
              <a:fgClr>
                <a:schemeClr val="bg1"/>
              </a:fgClr>
              <a:bgClr>
                <a:srgbClr val="D8213B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07720592"/>
        <c:axId val="207720200"/>
      </c:barChart>
      <c:catAx>
        <c:axId val="20772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7720200"/>
        <c:crosses val="autoZero"/>
        <c:auto val="1"/>
        <c:lblAlgn val="ctr"/>
        <c:lblOffset val="100"/>
        <c:noMultiLvlLbl val="0"/>
      </c:catAx>
      <c:valAx>
        <c:axId val="207720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D8213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772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8213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pct5">
                <a:fgClr>
                  <a:schemeClr val="bg1"/>
                </a:fgClr>
                <a:bgClr>
                  <a:srgbClr val="D8213B"/>
                </a:bgClr>
              </a:patt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pattFill prst="dkUp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08A5-3564-C046-AE8E-459EF63A7AEF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2EAB-3385-764A-B9E3-0B1B92C9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8CAED-3079-B74A-92D7-DD3038C88800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D16A4-EDE0-FA4A-B74C-64742F25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1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7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8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0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1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7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9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D16A4-EDE0-FA4A-B74C-64742F251B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FFE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1" y="0"/>
            <a:ext cx="12235675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672" y="1367243"/>
            <a:ext cx="4551018" cy="1734217"/>
          </a:xfrm>
        </p:spPr>
        <p:txBody>
          <a:bodyPr anchor="b"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Alternate Divider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0672" y="3249764"/>
            <a:ext cx="4551018" cy="150018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Divider page support 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" y="5906527"/>
            <a:ext cx="12243980" cy="9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719778" y="4218724"/>
            <a:ext cx="1219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 whole new dimension of clean!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64" y="-84096"/>
            <a:ext cx="2120350" cy="21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42" y="2835476"/>
            <a:ext cx="3151346" cy="2289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872" y="1892410"/>
            <a:ext cx="5997759" cy="7965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 b="1" baseline="0"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r>
              <a:rPr lang="en-US" dirty="0" smtClean="0"/>
              <a:t>Scotch-Brite™ Quick Clean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89" y="3631684"/>
            <a:ext cx="3465982" cy="863354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3M Circular TT Light" panose="020B0404020101020102" pitchFamily="34" charset="0"/>
                <a:cs typeface="3M Circular TT Light" panose="020B04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 A complete system for cleaning up commercial - flat top griddles -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719778" y="4218724"/>
            <a:ext cx="1219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 whole new dimension of clean!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64" y="-270905"/>
            <a:ext cx="5382188" cy="61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2" y="-89509"/>
            <a:ext cx="2331576" cy="24047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628251" y="4555719"/>
            <a:ext cx="441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3M Circular TT Bold" panose="020B0804020101010102" pitchFamily="34" charset="0"/>
                <a:cs typeface="3M Circular TT Bold" panose="020B0804020101010102" pitchFamily="34" charset="0"/>
              </a:rPr>
              <a:t>FASTER.</a:t>
            </a:r>
            <a:r>
              <a:rPr lang="en-US" sz="2800" baseline="0" dirty="0" smtClean="0">
                <a:latin typeface="3M Circular TT Bold" panose="020B0804020101010102" pitchFamily="34" charset="0"/>
                <a:cs typeface="3M Circular TT Bold" panose="020B0804020101010102" pitchFamily="34" charset="0"/>
              </a:rPr>
              <a:t> SAFER. EASIER </a:t>
            </a:r>
            <a:endParaRPr lang="es-CO" sz="2800" dirty="0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0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42" y="2835476"/>
            <a:ext cx="3151346" cy="2289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872" y="1892410"/>
            <a:ext cx="5997759" cy="7965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 b="1" baseline="0"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r>
              <a:rPr lang="en-US" dirty="0" smtClean="0"/>
              <a:t>Scotch-Brite™ Quick Clean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89" y="3631684"/>
            <a:ext cx="3465982" cy="863354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3M Circular TT Light" panose="020B0404020101020102" pitchFamily="34" charset="0"/>
                <a:cs typeface="3M Circular TT Light" panose="020B04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 A complete system for cleaning up commercial - flat top griddles -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719778" y="4218724"/>
            <a:ext cx="1219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 whole new dimension of clean!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64" y="-270905"/>
            <a:ext cx="5382188" cy="61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2" y="-89509"/>
            <a:ext cx="2331576" cy="24047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628251" y="4555719"/>
            <a:ext cx="441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3M Circular TT Bold" panose="020B0804020101010102" pitchFamily="34" charset="0"/>
                <a:cs typeface="3M Circular TT Bold" panose="020B0804020101010102" pitchFamily="34" charset="0"/>
              </a:rPr>
              <a:t>FASTER.</a:t>
            </a:r>
            <a:r>
              <a:rPr lang="en-US" sz="2800" baseline="0" dirty="0" smtClean="0">
                <a:latin typeface="3M Circular TT Bold" panose="020B0804020101010102" pitchFamily="34" charset="0"/>
                <a:cs typeface="3M Circular TT Bold" panose="020B0804020101010102" pitchFamily="34" charset="0"/>
              </a:rPr>
              <a:t> SAFER. EASIER </a:t>
            </a:r>
            <a:endParaRPr lang="es-CO" sz="2800" dirty="0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7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2992" y="266862"/>
            <a:ext cx="8208074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 b="1" baseline="0">
                <a:latin typeface="+mn-lt"/>
              </a:defRPr>
            </a:lvl1pPr>
          </a:lstStyle>
          <a:p>
            <a:r>
              <a:rPr lang="en-US" dirty="0" smtClean="0"/>
              <a:t>SB Quick Clean System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67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8497" y="310385"/>
            <a:ext cx="9781643" cy="630648"/>
          </a:xfrm>
        </p:spPr>
        <p:txBody>
          <a:bodyPr>
            <a:noAutofit/>
          </a:bodyPr>
          <a:lstStyle>
            <a:lvl1pPr>
              <a:defRPr sz="2400" b="1" baseline="0">
                <a:latin typeface="+mn-lt"/>
              </a:defRPr>
            </a:lvl1pPr>
          </a:lstStyle>
          <a:p>
            <a:r>
              <a:rPr lang="en-US" dirty="0" smtClean="0"/>
              <a:t>Scotch-Brite™ Quick Clean Griddle Cleaning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112" y="1481559"/>
            <a:ext cx="5581159" cy="3875887"/>
          </a:xfrm>
        </p:spPr>
        <p:txBody>
          <a:bodyPr/>
          <a:lstStyle>
            <a:lvl1pPr indent="-137160" defTabSz="640080">
              <a:lnSpc>
                <a:spcPct val="90000"/>
              </a:lnSpc>
              <a:defRPr sz="2400" b="1" baseline="0"/>
            </a:lvl1pPr>
            <a:lvl2pPr indent="-137160" defTabSz="640080">
              <a:lnSpc>
                <a:spcPct val="90000"/>
              </a:lnSpc>
              <a:defRPr sz="1800" baseline="0"/>
            </a:lvl2pPr>
            <a:lvl3pPr marL="1143000" marR="0" indent="-137160" algn="l" defTabSz="64008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indent="-137160" defTabSz="640080">
              <a:lnSpc>
                <a:spcPct val="90000"/>
              </a:lnSpc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-137160" defTabSz="640080">
              <a:lnSpc>
                <a:spcPct val="90000"/>
              </a:lnSpc>
              <a:defRPr sz="1400"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Introducing the Scotch-Brite™ Quick Clean Griddle Cleaning System</a:t>
            </a:r>
          </a:p>
          <a:p>
            <a:pPr marL="1143000" marR="0" lvl="2" indent="-137160" algn="l" defTabSz="64008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One pad. The difference is in the POWER DOTS</a:t>
            </a:r>
          </a:p>
          <a:p>
            <a:pPr lvl="2"/>
            <a:r>
              <a:rPr lang="en-US" dirty="0" smtClean="0"/>
              <a:t> Two tasks. Powerful cleaning!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571488" y="1481559"/>
            <a:ext cx="5278650" cy="2208409"/>
          </a:xfrm>
        </p:spPr>
        <p:txBody>
          <a:bodyPr/>
          <a:lstStyle>
            <a:lvl1pPr marL="0" indent="0">
              <a:buNone/>
              <a:defRPr b="1" baseline="0"/>
            </a:lvl1pPr>
            <a:lvl2pPr marL="457200" indent="0">
              <a:buNone/>
              <a:defRPr baseline="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571488" y="3936762"/>
            <a:ext cx="5278650" cy="1420684"/>
          </a:xfrm>
        </p:spPr>
        <p:txBody>
          <a:bodyPr/>
          <a:lstStyle>
            <a:lvl1pPr marL="0" indent="0">
              <a:buNone/>
              <a:defRPr sz="2400" b="1" baseline="0"/>
            </a:lvl1pPr>
            <a:lvl2pPr marL="457200" indent="0">
              <a:buNone/>
              <a:defRPr sz="1800" baseline="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Scour. Polish.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75" y="44387"/>
            <a:ext cx="1757778" cy="1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55982" y="1367243"/>
            <a:ext cx="5124892" cy="1734217"/>
          </a:xfrm>
        </p:spPr>
        <p:txBody>
          <a:bodyPr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en-US" dirty="0" smtClean="0"/>
              <a:t>Divider Page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55982" y="3249764"/>
            <a:ext cx="5124892" cy="150018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Divider page support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2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3965918"/>
              </p:ext>
            </p:extLst>
          </p:nvPr>
        </p:nvGraphicFramePr>
        <p:xfrm>
          <a:off x="417511" y="4001103"/>
          <a:ext cx="5506391" cy="122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07"/>
                <a:gridCol w="1839907"/>
                <a:gridCol w="1826577"/>
              </a:tblGrid>
              <a:tr h="3440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Purposes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821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Purposes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821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Purposes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8213B"/>
                    </a:solidFill>
                  </a:tcPr>
                </a:tc>
              </a:tr>
              <a:tr h="37707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Pots &amp; Pans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Cooking appliances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Kitchen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maintenance equipment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Stainless steel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Janitorial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cleaning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Baseboards &amp; floors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1546258175"/>
              </p:ext>
            </p:extLst>
          </p:nvPr>
        </p:nvGraphicFramePr>
        <p:xfrm>
          <a:off x="6858755" y="985677"/>
          <a:ext cx="4991384" cy="479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14352" y="1590089"/>
            <a:ext cx="5509550" cy="2111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 smtClean="0">
              <a:solidFill>
                <a:srgbClr val="D8213B"/>
              </a:solidFill>
              <a:latin typeface="+mn-lt"/>
            </a:endParaRPr>
          </a:p>
          <a:p>
            <a:r>
              <a:rPr lang="en-US" sz="1800" b="0" dirty="0" err="1" smtClean="0">
                <a:latin typeface="+mn-lt"/>
              </a:rPr>
              <a:t>Scotch-Brite</a:t>
            </a:r>
            <a:r>
              <a:rPr lang="en-US" sz="1800" b="0" dirty="0" err="1" smtClean="0"/>
              <a:t>™Quick</a:t>
            </a:r>
            <a:r>
              <a:rPr lang="en-US" sz="1800" b="0" baseline="0" dirty="0" smtClean="0"/>
              <a:t> Clean Griddle Cleaning 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4353" y="310385"/>
            <a:ext cx="11435787" cy="316334"/>
          </a:xfrm>
        </p:spPr>
        <p:txBody>
          <a:bodyPr>
            <a:noAutofit/>
          </a:bodyPr>
          <a:lstStyle>
            <a:lvl1pPr>
              <a:defRPr sz="2400" b="1" baseline="0">
                <a:latin typeface="+mn-lt"/>
              </a:defRPr>
            </a:lvl1pPr>
          </a:lstStyle>
          <a:p>
            <a:r>
              <a:rPr lang="en-US" dirty="0" smtClean="0"/>
              <a:t>Scotch-Brite™ Quick Clean Griddle Cleaning System 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14352" y="693180"/>
            <a:ext cx="11435787" cy="18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+mj-lt"/>
              </a:rPr>
              <a:t>Scotch-Brite</a:t>
            </a:r>
            <a:r>
              <a:rPr lang="en-US" sz="1600" dirty="0" smtClean="0">
                <a:latin typeface="+mj-lt"/>
              </a:rPr>
              <a:t>™</a:t>
            </a:r>
            <a:r>
              <a:rPr lang="en-US" sz="1600" b="1" dirty="0" smtClean="0">
                <a:latin typeface="+mj-lt"/>
              </a:rPr>
              <a:t> Dual Purpose Scour Pad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34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06" y="2055275"/>
            <a:ext cx="2099174" cy="2099174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51" y="1774277"/>
            <a:ext cx="2099174" cy="2099174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 userDrawn="1">
            <p:extLst>
              <p:ext uri="{D42A27DB-BD31-4B8C-83A1-F6EECF244321}">
                <p14:modId xmlns:p14="http://schemas.microsoft.com/office/powerpoint/2010/main" val="1755326925"/>
              </p:ext>
            </p:extLst>
          </p:nvPr>
        </p:nvGraphicFramePr>
        <p:xfrm>
          <a:off x="414352" y="1212112"/>
          <a:ext cx="5189006" cy="44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"/>
          <p:cNvSpPr txBox="1">
            <a:spLocks/>
          </p:cNvSpPr>
          <p:nvPr userDrawn="1"/>
        </p:nvSpPr>
        <p:spPr>
          <a:xfrm>
            <a:off x="7056595" y="2394791"/>
            <a:ext cx="1023485" cy="889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/>
              <a:t>Scour.</a:t>
            </a:r>
            <a:endParaRPr lang="en-US" sz="1800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6794205" y="1275711"/>
            <a:ext cx="3817080" cy="69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>
                <a:latin typeface="+mn-lt"/>
              </a:rPr>
              <a:t>Scotch-Brite</a:t>
            </a:r>
            <a:r>
              <a:rPr lang="en-US" sz="1800" b="0" dirty="0" smtClean="0"/>
              <a:t>™ Quick Clean</a:t>
            </a:r>
            <a:r>
              <a:rPr lang="en-US" sz="1800" b="0" baseline="0" dirty="0" smtClean="0"/>
              <a:t> System </a:t>
            </a:r>
            <a:endParaRPr lang="en-US" sz="1800" b="0" dirty="0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8217237" y="2702119"/>
            <a:ext cx="1109798" cy="860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Polish.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838466" y="4480119"/>
            <a:ext cx="3573502" cy="0"/>
          </a:xfrm>
          <a:prstGeom prst="line">
            <a:avLst/>
          </a:prstGeom>
          <a:ln>
            <a:solidFill>
              <a:srgbClr val="D82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 userDrawn="1"/>
        </p:nvSpPr>
        <p:spPr>
          <a:xfrm>
            <a:off x="6794205" y="4480119"/>
            <a:ext cx="3817080" cy="69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Scotch-Brite</a:t>
            </a:r>
            <a:r>
              <a:rPr lang="en-US" sz="1400" b="0" dirty="0" smtClean="0">
                <a:solidFill>
                  <a:schemeClr val="tx1"/>
                </a:solidFill>
              </a:rPr>
              <a:t>™ </a:t>
            </a:r>
            <a:r>
              <a:rPr lang="en-US" sz="1400" b="0" dirty="0" smtClean="0"/>
              <a:t>Quick Clean</a:t>
            </a:r>
            <a:r>
              <a:rPr lang="en-US" sz="1400" b="0" baseline="0" dirty="0" smtClean="0"/>
              <a:t> System 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77" y="1240854"/>
            <a:ext cx="1153937" cy="1153937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333193" y="1524958"/>
            <a:ext cx="12190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 whole new dimension of clean!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456229" y="4154449"/>
            <a:ext cx="1533729" cy="1533729"/>
            <a:chOff x="7908672" y="3023066"/>
            <a:chExt cx="1912162" cy="1912162"/>
          </a:xfrm>
        </p:grpSpPr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8672" y="3023066"/>
              <a:ext cx="1912162" cy="191216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 userDrawn="1"/>
          </p:nvSpPr>
          <p:spPr>
            <a:xfrm>
              <a:off x="8230889" y="3595801"/>
              <a:ext cx="1340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D8213B"/>
                  </a:solidFill>
                </a:rPr>
                <a:t>A whole new dimension of clean!</a:t>
              </a:r>
              <a:endParaRPr lang="en-US" sz="1200" dirty="0">
                <a:solidFill>
                  <a:srgbClr val="D8213B"/>
                </a:solidFill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414353" y="310385"/>
            <a:ext cx="11435787" cy="316334"/>
          </a:xfrm>
        </p:spPr>
        <p:txBody>
          <a:bodyPr>
            <a:noAutofit/>
          </a:bodyPr>
          <a:lstStyle>
            <a:lvl1pPr>
              <a:defRPr sz="2400" b="1" baseline="0">
                <a:latin typeface="+mn-lt"/>
              </a:defRPr>
            </a:lvl1pPr>
          </a:lstStyle>
          <a:p>
            <a:r>
              <a:rPr lang="en-US" dirty="0" smtClean="0"/>
              <a:t>Scotch-Brite™ Quick Clean Griddle Cleaning System </a:t>
            </a:r>
            <a:endParaRPr lang="en-US" dirty="0"/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414352" y="693180"/>
            <a:ext cx="11435787" cy="18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+mj-lt"/>
              </a:rPr>
              <a:t>Scotch-Brite</a:t>
            </a:r>
            <a:r>
              <a:rPr lang="en-US" sz="1600" dirty="0" smtClean="0">
                <a:latin typeface="+mj-lt"/>
              </a:rPr>
              <a:t>™</a:t>
            </a:r>
            <a:r>
              <a:rPr lang="en-US" sz="1600" b="1" dirty="0" smtClean="0">
                <a:latin typeface="+mj-lt"/>
              </a:rPr>
              <a:t> Dual Purpose Scour Pad</a:t>
            </a:r>
            <a:endParaRPr lang="en-US" sz="1600" b="1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" y="5906527"/>
            <a:ext cx="12243980" cy="9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65" r:id="rId4"/>
    <p:sldLayoutId id="2147483660" r:id="rId5"/>
    <p:sldLayoutId id="2147483650" r:id="rId6"/>
    <p:sldLayoutId id="2147483651" r:id="rId7"/>
    <p:sldLayoutId id="2147483652" r:id="rId8"/>
    <p:sldLayoutId id="2147483662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09"/>
            <a:ext cx="12192000" cy="449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28208" y="4839298"/>
            <a:ext cx="7080069" cy="101853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Professional Scouring Pads and Sponges</a:t>
            </a:r>
            <a:endParaRPr lang="en-US" sz="40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12" y="3233091"/>
            <a:ext cx="4352284" cy="33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865488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Heavy Duty Hand Pads 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2019984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70128"/>
            <a:ext cx="86654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Open construction pad with tough fibers and abrasives to make fast work of heavy duty cleaning jobs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For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heavily baked-on food and food processing equipment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pots and pans, kitchen and cooking equipment  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6” x 9”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12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International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 Cash &amp; Carry pack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367" y="1359472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Heavy Duty Scouring Pad 86 &amp; 86CC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533" y="312405"/>
            <a:ext cx="851940" cy="8481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6872" y="4180433"/>
            <a:ext cx="790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Extra Heavy Duty Scour Pad 88 &amp; 88CC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8366" y="4676992"/>
            <a:ext cx="76711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Thick, open mesh construction. Rinses easily and doesn’t splinter or rust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Can replace stainless steel scrubbers.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stubborn cheese and thick sauce deposits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6” x 9”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40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International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 Cash &amp; Carry pack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out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82" y="2019984"/>
            <a:ext cx="2572379" cy="1256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77" y="4642098"/>
            <a:ext cx="2532184" cy="16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865488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Heavy Duty Hand Pads 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2351579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2201723"/>
            <a:ext cx="8665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High quality stainless steel, won’t rust or splinter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Removes baked-on food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</a:t>
            </a: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uses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</a:t>
            </a: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pots, hotel pans, baking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dishes, grills and ovens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1.25 &amp; 1.74 </a:t>
            </a:r>
            <a:r>
              <a:rPr lang="en-US" altLang="es-CO" dirty="0" err="1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oz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</a:t>
            </a: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 Cash &amp; Carry pack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367" y="1691067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Stainless Steel Scrubbers 83, 84 &amp; 84CC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60" y="1821137"/>
            <a:ext cx="2113870" cy="21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6571488" y="3936762"/>
            <a:ext cx="5551456" cy="1849676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Solution</a:t>
            </a:r>
          </a:p>
          <a:p>
            <a:pPr>
              <a:lnSpc>
                <a:spcPct val="110000"/>
              </a:lnSpc>
            </a:pPr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Scotch-Brite™ Professional portfolio of </a:t>
            </a:r>
            <a:r>
              <a:rPr lang="en-US" altLang="es-CO" sz="2000" u="sng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Low Scratch</a:t>
            </a:r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Scouring Pads</a:t>
            </a:r>
            <a:endParaRPr lang="es-CO" sz="2000" b="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6571488" y="1827788"/>
            <a:ext cx="5372862" cy="2208409"/>
          </a:xfrm>
        </p:spPr>
        <p:txBody>
          <a:bodyPr>
            <a:normAutofit/>
          </a:bodyPr>
          <a:lstStyle/>
          <a:p>
            <a:r>
              <a:rPr lang="en-US" altLang="es-CO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Problem</a:t>
            </a:r>
            <a:r>
              <a:rPr lang="en-US" altLang="es-CO" b="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Cleaning up delicate surfaces such as </a:t>
            </a:r>
            <a:r>
              <a:rPr lang="en-US" altLang="es-CO" sz="2000" u="sng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stainless steel</a:t>
            </a:r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cooking utensils and kitchen equipment</a:t>
            </a:r>
            <a:endParaRPr lang="es-CO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237" y="-184551"/>
            <a:ext cx="2517866" cy="2597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91" y="3936762"/>
            <a:ext cx="2699593" cy="269959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81943" y="450261"/>
            <a:ext cx="9368197" cy="986654"/>
          </a:xfrm>
        </p:spPr>
        <p:txBody>
          <a:bodyPr/>
          <a:lstStyle/>
          <a:p>
            <a:r>
              <a:rPr lang="en-US" sz="2800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The Scotch-Brite™ Professional Scouring Pads Portfolio</a:t>
            </a:r>
            <a:endParaRPr lang="en-US" sz="2800" b="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09" y="3614383"/>
            <a:ext cx="2556789" cy="3021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014" y="1819239"/>
            <a:ext cx="2861866" cy="17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865488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Low Scratch Hand Pads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2019984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70128"/>
            <a:ext cx="86654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Scours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at least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7X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faster than competitive non-scratch pads, and </a:t>
            </a:r>
            <a:r>
              <a:rPr lang="en-US" altLang="es-CO" sz="1600" u="sng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scratches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at least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10X </a:t>
            </a:r>
            <a:r>
              <a:rPr lang="en-US" altLang="es-CO" sz="1600" u="sng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less than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competitive medium duty scouring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uses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stainless steel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,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elevators, 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water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dispensers, non-stick cooking utensils and equipment.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Size: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5.5” x 3.9”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20 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International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367" y="1359472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Power Pad 2000 &amp; 2000BP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410" y="212354"/>
            <a:ext cx="851940" cy="8481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6872" y="3919180"/>
            <a:ext cx="7135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Purple Scour Pad 2020 &amp; 2020CC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6057" y="4405450"/>
            <a:ext cx="76711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Cleans the dirtiest pots and pans twice as fast as conventional heavy duty scouring with </a:t>
            </a:r>
            <a:r>
              <a:rPr lang="en-US" altLang="es-CO" sz="1600" u="sng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less scratching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Can replace stainless steel scrubbers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stubborn cheese and thick sauce deposits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2.8”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x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4.5”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24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International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 Cash &amp; Carry pack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out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44" y="4181416"/>
            <a:ext cx="2295348" cy="1796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08" y="2019984"/>
            <a:ext cx="2556538" cy="20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6571488" y="3936762"/>
            <a:ext cx="5551456" cy="1849676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Solution</a:t>
            </a:r>
          </a:p>
          <a:p>
            <a:pPr>
              <a:lnSpc>
                <a:spcPct val="110000"/>
              </a:lnSpc>
            </a:pPr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Scotch-Brite™ Professional portfolio of </a:t>
            </a:r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Sponges</a:t>
            </a:r>
            <a:endParaRPr lang="es-CO" sz="2000" b="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6571488" y="1827788"/>
            <a:ext cx="5372862" cy="2208409"/>
          </a:xfrm>
        </p:spPr>
        <p:txBody>
          <a:bodyPr>
            <a:normAutofit/>
          </a:bodyPr>
          <a:lstStyle/>
          <a:p>
            <a:r>
              <a:rPr lang="en-US" altLang="es-CO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Problem</a:t>
            </a:r>
            <a:r>
              <a:rPr lang="en-US" altLang="es-CO" b="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Cleaning up stains</a:t>
            </a:r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, </a:t>
            </a:r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marks</a:t>
            </a:r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, </a:t>
            </a:r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scuffs, soap scum, and hard water stains found across  commercial buildings areas such as elevators, countertops, bathrooms, lobby's</a:t>
            </a:r>
            <a:endParaRPr lang="en-US" altLang="es-CO" sz="2000" b="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237" y="-184551"/>
            <a:ext cx="2517866" cy="2597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79" y="1979629"/>
            <a:ext cx="2431701" cy="181673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81943" y="450261"/>
            <a:ext cx="9368197" cy="986654"/>
          </a:xfrm>
        </p:spPr>
        <p:txBody>
          <a:bodyPr/>
          <a:lstStyle/>
          <a:p>
            <a:r>
              <a:rPr lang="en-US" sz="2800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The Scotch-Brite™ Professional Sponges Portfolio</a:t>
            </a:r>
            <a:endParaRPr lang="en-US" sz="2800" b="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03" y="4366099"/>
            <a:ext cx="2680542" cy="1874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08" y="2083450"/>
            <a:ext cx="2426531" cy="1697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79" y="4366099"/>
            <a:ext cx="2431702" cy="20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312829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Scrubbing Sponges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1959696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09840"/>
            <a:ext cx="86654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Innovative white polymeric foam erases hard to clean stains, marks and scuffs.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Soft, flexible pad cleans many surfaces and is safe for indirect food contact areas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walls and ceramic tile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2.8” x 4.5” x 1.2”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12 sponges per case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367" y="1299184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Easy Erasing Pad 4004CC &amp; 4004BP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6872" y="3836221"/>
            <a:ext cx="786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Medium Duty Scrub Sponge 74 &amp; 74CC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8365" y="4244920"/>
            <a:ext cx="8374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Dual action cleaning tool. On one side it’s a 96 scouring pad for scrubbing and cleaning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On the other side, the cellulose sponge quickly wipes up spills and messes and can carry cleaning solutions to the works surface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uses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bathrooms, lobby’s and countertops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6.1”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x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3.6”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x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0.7”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20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 Cash &amp; Carry pack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out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911" y="4507960"/>
            <a:ext cx="2203733" cy="1447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8" y="1809840"/>
            <a:ext cx="2639444" cy="17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312829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Scrubbing Sponges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1959696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09840"/>
            <a:ext cx="8665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Two cleaning tools in one – a Scotch-Brite Power Pad combined with a sponge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Up to 8X less abrasive than other medium/heavy duty scouring products to help reduce scratching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Features 3M’s anti-microbial technology – sponge resists growth or odor causing bacteria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pot &amp; pans, walls and ceramic tile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2.8” x 4.5” x 0.6”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20 sponges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in Cash &amp; Carry pack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out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367" y="1299184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Power Sponge 3000 &amp; 3000CC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6872" y="4441329"/>
            <a:ext cx="624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Light Duty Scrub Sponge 63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8366" y="4883705"/>
            <a:ext cx="80660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Two cleaning tools in one – light duty pad won’t scratch most surfaces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For everyday cleaning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commercial buildings and kitchens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stainless steel elevators, glass and ceramic surfaces in bathrooms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6.1”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x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3.6” x 0.7”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20 pads per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case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63" y="2040992"/>
            <a:ext cx="2520737" cy="1445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25" y="4902994"/>
            <a:ext cx="2262028" cy="12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0" y="-159916"/>
            <a:ext cx="2517866" cy="25971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7519" y="2341122"/>
            <a:ext cx="8700379" cy="242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Contact your 3M Authorize Sales Distributor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3M.com/foodservice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1-800-698-4595</a:t>
            </a:r>
            <a:endParaRPr lang="es-CO" sz="3200" b="1" dirty="0">
              <a:solidFill>
                <a:schemeClr val="tx1"/>
              </a:solidFill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Who do we design our solutions for? </a:t>
            </a:r>
            <a:endParaRPr lang="en-US" sz="3200" b="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65557"/>
              </p:ext>
            </p:extLst>
          </p:nvPr>
        </p:nvGraphicFramePr>
        <p:xfrm>
          <a:off x="1301823" y="2509519"/>
          <a:ext cx="9691762" cy="38661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65713"/>
                <a:gridCol w="1911049"/>
                <a:gridCol w="1911927"/>
                <a:gridCol w="2109355"/>
                <a:gridCol w="1693718"/>
              </a:tblGrid>
              <a:tr h="5449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Full Service Restaurants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Limited Service Restaurants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Hospitality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Health Care – Assisted Living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095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Key Trends</a:t>
                      </a:r>
                    </a:p>
                    <a:p>
                      <a:pPr algn="l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Increasing labor costs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New Players: Fresh food subscriptions/ </a:t>
                      </a:r>
                      <a:r>
                        <a:rPr lang="en-US" sz="1200" dirty="0" err="1" smtClean="0"/>
                        <a:t>ubereats</a:t>
                      </a:r>
                      <a:endParaRPr lang="en-US" sz="1200" dirty="0" smtClean="0"/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Independent and fast-casual competition.</a:t>
                      </a:r>
                      <a:endParaRPr lang="en-US" sz="1200" dirty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Increasing labor costs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Food Safety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Fast Casual Evolution – Personalization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Evolving the definition of healthy</a:t>
                      </a:r>
                      <a:endParaRPr lang="en-US" sz="1200" dirty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Restaurant service becoming a more important revenue generator</a:t>
                      </a:r>
                    </a:p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Providing</a:t>
                      </a:r>
                      <a:r>
                        <a:rPr lang="en-US" sz="1200" baseline="0" dirty="0" smtClean="0"/>
                        <a:t> unique amenities: </a:t>
                      </a:r>
                      <a:r>
                        <a:rPr lang="en-US" sz="1200" dirty="0" smtClean="0"/>
                        <a:t>Restaurant</a:t>
                      </a:r>
                      <a:r>
                        <a:rPr lang="en-US" sz="1200" baseline="0" dirty="0" smtClean="0"/>
                        <a:t> style dinning</a:t>
                      </a:r>
                      <a:endParaRPr lang="en-US" sz="1200" dirty="0"/>
                    </a:p>
                  </a:txBody>
                  <a:tcPr anchor="ctr"/>
                </a:tc>
              </a:tr>
              <a:tr h="72409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Top Cleaning</a:t>
                      </a:r>
                      <a:r>
                        <a:rPr lang="en-US" sz="1400" baseline="0" dirty="0" smtClean="0"/>
                        <a:t> Needs</a:t>
                      </a:r>
                      <a:endParaRPr lang="en-US" sz="14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Cleaning</a:t>
                      </a:r>
                      <a:r>
                        <a:rPr lang="en-US" sz="1200" baseline="0" dirty="0" smtClean="0"/>
                        <a:t> Time: </a:t>
                      </a:r>
                      <a:r>
                        <a:rPr lang="en-US" sz="1200" dirty="0" smtClean="0"/>
                        <a:t>Tools that help kitchen staff clean</a:t>
                      </a:r>
                      <a:r>
                        <a:rPr lang="en-US" sz="1200" baseline="0" dirty="0" smtClean="0"/>
                        <a:t> faster with less elbow grease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prstClr val="black"/>
                          </a:solidFill>
                          <a:cs typeface="Arial" charset="0"/>
                        </a:rPr>
                        <a:t>Food Safety: tools/cleaning products that are safe for use on food contact surfaces and do not leave residue behind that could contaminate food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prstClr val="black"/>
                          </a:solidFill>
                          <a:cs typeface="Arial" charset="0"/>
                        </a:rPr>
                        <a:t>Employee Safety: tools/cleaning products that are safe to use (easy on hands, does not give off strong chemical odors)</a:t>
                      </a:r>
                    </a:p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prstClr val="black"/>
                          </a:solidFill>
                          <a:cs typeface="Arial" charset="0"/>
                        </a:rPr>
                        <a:t>The right tool for the right job: tools that can be used in different applications/surfaces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="0" dirty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22238" indent="-12223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="1" dirty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a:txBody>
                  <a:tcPr anchor="ctr"/>
                </a:tc>
              </a:tr>
              <a:tr h="56769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Brand Owners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642" y="1363152"/>
            <a:ext cx="1545336" cy="1013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642678" y="1363152"/>
            <a:ext cx="1545336" cy="1013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440" y="1351456"/>
            <a:ext cx="1548212" cy="1032141"/>
          </a:xfrm>
          <a:prstGeom prst="rect">
            <a:avLst/>
          </a:prstGeom>
        </p:spPr>
      </p:pic>
      <p:pic>
        <p:nvPicPr>
          <p:cNvPr id="10" name="Picture 2" descr="http://vignette1.wikia.nocookie.net/logopedia/images/1/19/200px-Applebee's_svg.png/revision/latest?cb=2010111505422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667" y="5457209"/>
            <a:ext cx="916302" cy="4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upload.wikimedia.org/wikipedia/commons/thumb/1/1b/Ihop_logo15.png/200px-Ihop_logo1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240" y="5878549"/>
            <a:ext cx="57689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ogok.org/wp-content/uploads/2014/06/McDonalds-logo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74" t="24231" r="27621" b="22817"/>
          <a:stretch/>
        </p:blipFill>
        <p:spPr bwMode="auto">
          <a:xfrm>
            <a:off x="6227317" y="5710422"/>
            <a:ext cx="511044" cy="4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en/thumb/d/d3/Starbucks_Corporation_Logo_2011.svg/1017px-Starbucks_Corporation_Logo_2011.sv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795" y="5457861"/>
            <a:ext cx="470380" cy="4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2.wikia.nocookie.net/__cb20110616153622/logopedia/images/2/23/Marriott-logo.gif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2" t="18495" r="4034" b="16845"/>
          <a:stretch/>
        </p:blipFill>
        <p:spPr bwMode="auto">
          <a:xfrm>
            <a:off x="7468420" y="5489150"/>
            <a:ext cx="815761" cy="3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hiltonworldwideglobalmediacenter.com/assets/HWW/images/mediakit/HW_colorlogo_FP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606" y="5848166"/>
            <a:ext cx="986166" cy="4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719" y="5625606"/>
            <a:ext cx="1019576" cy="305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968" y="1351456"/>
            <a:ext cx="1527407" cy="10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92" y="450260"/>
            <a:ext cx="7359548" cy="1327497"/>
          </a:xfrm>
        </p:spPr>
        <p:txBody>
          <a:bodyPr/>
          <a:lstStyle/>
          <a:p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What makes the Scotch-Brite™ Professional Scouring Pads and Sponges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592" y="2310575"/>
            <a:ext cx="6693223" cy="3875887"/>
          </a:xfrm>
        </p:spPr>
        <p:txBody>
          <a:bodyPr/>
          <a:lstStyle/>
          <a:p>
            <a:pPr marL="91440" indent="0">
              <a:buNone/>
            </a:pPr>
            <a:r>
              <a:rPr lang="en-US" dirty="0" smtClean="0"/>
              <a:t>Effective </a:t>
            </a:r>
            <a:r>
              <a:rPr lang="en-US" dirty="0"/>
              <a:t>and consistent performance throughout the life of the </a:t>
            </a:r>
            <a:r>
              <a:rPr lang="en-US" dirty="0" smtClean="0"/>
              <a:t>pad: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b="0" dirty="0"/>
              <a:t> </a:t>
            </a:r>
            <a:r>
              <a:rPr lang="en-US" sz="2000" b="0" dirty="0" smtClean="0"/>
              <a:t>Abrasive mineral coated uniformly on fibers</a:t>
            </a:r>
          </a:p>
          <a:p>
            <a:pPr marL="341313" indent="-249238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b="0" dirty="0" smtClean="0"/>
              <a:t>Abrasive </a:t>
            </a:r>
            <a:r>
              <a:rPr lang="en-US" sz="2000" b="0" dirty="0"/>
              <a:t>mineral particles are evenly distributed throughout the pad to ensure effective, consistent and long lasting performance for the life of the pad</a:t>
            </a:r>
          </a:p>
          <a:p>
            <a:pPr marL="341313" indent="-249238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b="0" dirty="0" smtClean="0"/>
              <a:t>Resin </a:t>
            </a:r>
            <a:r>
              <a:rPr lang="en-US" sz="2000" b="0" dirty="0"/>
              <a:t>system is designed to provide durability and resistance to degradation from exposure to hot water, detergents and normal cleaning liquids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316937" y="1954749"/>
            <a:ext cx="2299415" cy="2025775"/>
            <a:chOff x="685800" y="1768980"/>
            <a:chExt cx="4980916" cy="4191139"/>
          </a:xfrm>
        </p:grpSpPr>
        <p:pic>
          <p:nvPicPr>
            <p:cNvPr id="7" name="Picture 8" descr="SCOTCHBRITE Fiber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133600"/>
              <a:ext cx="4980916" cy="33955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1284782" y="2597922"/>
              <a:ext cx="1085315" cy="23073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" name="Rectangle 16"/>
            <p:cNvSpPr txBox="1">
              <a:spLocks noChangeArrowheads="1"/>
            </p:cNvSpPr>
            <p:nvPr/>
          </p:nvSpPr>
          <p:spPr bwMode="auto">
            <a:xfrm>
              <a:off x="685800" y="1768980"/>
              <a:ext cx="4980916" cy="36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spcBef>
                  <a:spcPct val="20000"/>
                </a:spcBef>
                <a:spcAft>
                  <a:spcPct val="15000"/>
                </a:spcAft>
                <a:buClr>
                  <a:srgbClr val="4C9933"/>
                </a:buClr>
                <a:defRPr/>
              </a:pPr>
              <a:r>
                <a:rPr lang="en-US" sz="800" b="1" kern="0" dirty="0">
                  <a:latin typeface="+mn-lt"/>
                  <a:cs typeface="+mn-cs"/>
                </a:rPr>
                <a:t>Scotch-Brite</a:t>
              </a:r>
              <a:r>
                <a:rPr lang="en-US" sz="800" b="1" kern="0" baseline="30000" dirty="0">
                  <a:latin typeface="+mn-lt"/>
                  <a:cs typeface="+mn-cs"/>
                </a:rPr>
                <a:t>™</a:t>
              </a:r>
              <a:r>
                <a:rPr lang="en-US" sz="800" b="1" kern="0" dirty="0">
                  <a:latin typeface="+mn-lt"/>
                  <a:cs typeface="+mn-cs"/>
                </a:rPr>
                <a:t> Hand Pad </a:t>
              </a:r>
              <a:r>
                <a:rPr lang="en-US" sz="800" b="1" kern="0" dirty="0" smtClean="0">
                  <a:latin typeface="+mn-lt"/>
                  <a:cs typeface="+mn-cs"/>
                </a:rPr>
                <a:t>Generously </a:t>
              </a:r>
              <a:r>
                <a:rPr lang="en-US" sz="800" b="1" kern="0" dirty="0">
                  <a:latin typeface="+mn-lt"/>
                  <a:cs typeface="+mn-cs"/>
                </a:rPr>
                <a:t>Coated Fiber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5698" y="5546224"/>
              <a:ext cx="1413950" cy="413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latin typeface="+mn-lt"/>
                </a:rPr>
                <a:t>Coated Fiber</a:t>
              </a:r>
              <a:endParaRPr lang="en-US" sz="700" dirty="0"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05048" y="4268034"/>
            <a:ext cx="2389851" cy="2114167"/>
            <a:chOff x="6435836" y="1774954"/>
            <a:chExt cx="5039884" cy="4303831"/>
          </a:xfrm>
        </p:grpSpPr>
        <p:pic>
          <p:nvPicPr>
            <p:cNvPr id="12" name="Picture 7" descr="ROYAL Fiber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837" y="2133600"/>
              <a:ext cx="5039883" cy="33955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7187013" y="2788419"/>
              <a:ext cx="3394818" cy="11426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Rectangle 15"/>
            <p:cNvSpPr txBox="1">
              <a:spLocks noChangeArrowheads="1"/>
            </p:cNvSpPr>
            <p:nvPr/>
          </p:nvSpPr>
          <p:spPr bwMode="auto">
            <a:xfrm>
              <a:off x="6435836" y="1774954"/>
              <a:ext cx="5039883" cy="36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eaLnBrk="0" hangingPunct="0">
                <a:spcBef>
                  <a:spcPct val="20000"/>
                </a:spcBef>
                <a:spcAft>
                  <a:spcPct val="15000"/>
                </a:spcAft>
                <a:buClr>
                  <a:srgbClr val="4C9933"/>
                </a:buClr>
                <a:defRPr/>
              </a:pPr>
              <a:r>
                <a:rPr lang="en-US" sz="1000" b="1" kern="0" dirty="0">
                  <a:latin typeface="+mn-lt"/>
                  <a:cs typeface="+mn-cs"/>
                </a:rPr>
                <a:t>Competitive Hand Pad Coated Fiber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1014" y="5546223"/>
              <a:ext cx="1626708" cy="532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+mn-lt"/>
                </a:rPr>
                <a:t>Bare Fiber</a:t>
              </a:r>
              <a:endParaRPr lang="en-US" sz="1050" dirty="0">
                <a:latin typeface="+mn-lt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237" y="-184551"/>
            <a:ext cx="2517866" cy="25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79" y="435076"/>
            <a:ext cx="7387323" cy="630648"/>
          </a:xfrm>
        </p:spPr>
        <p:txBody>
          <a:bodyPr/>
          <a:lstStyle/>
          <a:p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What makes the Scotch-Brite™ </a:t>
            </a:r>
            <a:r>
              <a:rPr lang="en-US" sz="2800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Professional </a:t>
            </a:r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Scouring Pads </a:t>
            </a:r>
            <a:r>
              <a:rPr lang="en-US" sz="2800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Different</a:t>
            </a:r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81" y="1529037"/>
            <a:ext cx="9736281" cy="48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6571488" y="3936762"/>
            <a:ext cx="5551456" cy="1849676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Solution</a:t>
            </a:r>
          </a:p>
          <a:p>
            <a:pPr>
              <a:lnSpc>
                <a:spcPct val="110000"/>
              </a:lnSpc>
            </a:pPr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Scotch-Brite™ Professional portfolio of Light Duty Hand pads</a:t>
            </a:r>
            <a:endParaRPr lang="es-CO" sz="2000" b="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6571488" y="1827788"/>
            <a:ext cx="5372862" cy="2208409"/>
          </a:xfrm>
        </p:spPr>
        <p:txBody>
          <a:bodyPr>
            <a:normAutofit/>
          </a:bodyPr>
          <a:lstStyle/>
          <a:p>
            <a:r>
              <a:rPr lang="en-US" altLang="es-CO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Problem</a:t>
            </a:r>
            <a:r>
              <a:rPr lang="en-US" altLang="es-CO" b="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Cleaning up delicate surfaces such as non-stick, china, glass and plastic-ware</a:t>
            </a:r>
            <a:endParaRPr lang="es-CO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81943" y="450261"/>
            <a:ext cx="9368197" cy="986654"/>
          </a:xfrm>
        </p:spPr>
        <p:txBody>
          <a:bodyPr/>
          <a:lstStyle/>
          <a:p>
            <a:r>
              <a:rPr lang="en-US" sz="2800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The Scotch-Brite™ Professional Scouring Pads Portfolio</a:t>
            </a:r>
            <a:endParaRPr lang="en-US" sz="2800" b="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232" y="1805166"/>
            <a:ext cx="2994388" cy="2038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415" y="4212151"/>
            <a:ext cx="2180492" cy="1931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26" y="3936762"/>
            <a:ext cx="2718668" cy="20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312829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Light Duty Hand Pads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2019984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70128"/>
            <a:ext cx="8665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Soft, non-woven fibers and mild abrasive 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For everyday cleaning of delicate surfaces such as stainless steel, ceramic and glass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bathrooms and glass surfaces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6” x 9”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20 pads per case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International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367" y="1359472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Light Duty Cleansing Pad 98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533" y="325621"/>
            <a:ext cx="851940" cy="8481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6872" y="3949327"/>
            <a:ext cx="6720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Light Duty Scrubbing Pad 9030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8366" y="4445886"/>
            <a:ext cx="7671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Thick, hand-sized pad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plastic containers and fine china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3.5” x 5”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International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4" y="1870128"/>
            <a:ext cx="2280975" cy="1416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4" y="4445886"/>
            <a:ext cx="2318542" cy="14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6571488" y="3936762"/>
            <a:ext cx="5551456" cy="1849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Solution</a:t>
            </a:r>
          </a:p>
          <a:p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Scotch-Brite™ Professional portfolio of </a:t>
            </a:r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Medium &amp; Heavy </a:t>
            </a:r>
            <a:r>
              <a:rPr lang="en-US" altLang="es-CO" sz="2000" b="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Duty Hand pads</a:t>
            </a:r>
            <a:endParaRPr lang="es-CO" sz="2000" b="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6571488" y="1827788"/>
            <a:ext cx="5372862" cy="2208409"/>
          </a:xfrm>
        </p:spPr>
        <p:txBody>
          <a:bodyPr>
            <a:normAutofit/>
          </a:bodyPr>
          <a:lstStyle/>
          <a:p>
            <a:r>
              <a:rPr lang="en-US" altLang="es-CO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Problem</a:t>
            </a:r>
            <a:r>
              <a:rPr lang="en-US" altLang="es-CO" b="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s-CO" sz="2000" b="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Cleaning up commercial-grade cooking utensils and equipment such as baking sheets, hotel pans, kettles and fryers</a:t>
            </a:r>
            <a:endParaRPr lang="es-CO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237" y="-184551"/>
            <a:ext cx="2517866" cy="259712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81943" y="450261"/>
            <a:ext cx="9368197" cy="986654"/>
          </a:xfrm>
        </p:spPr>
        <p:txBody>
          <a:bodyPr/>
          <a:lstStyle/>
          <a:p>
            <a:r>
              <a:rPr lang="en-US" sz="2800" b="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The Scotch-Brite™ Professional Scouring Pads Portfolio</a:t>
            </a:r>
            <a:endParaRPr lang="en-US" sz="2800" b="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198" y="4201040"/>
            <a:ext cx="2797061" cy="1833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62" y="3853218"/>
            <a:ext cx="2044622" cy="2528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718" y="2010887"/>
            <a:ext cx="3015831" cy="1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312829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Medium Duty Hand Pads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1959696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09840"/>
            <a:ext cx="8665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One pad. Two tasks.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Features a yellow raised power dot side that aggressively scours away tough messes with less elbow grease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The smooth side scours away fine particles and grease leaving a clean and shiny surface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pots, hotel pans and baking sheets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5.75” x 5”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15 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by HACCP International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s-CO" sz="1600" dirty="0" smtClean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367" y="1299184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Dual </a:t>
            </a:r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Purpose Scouring Pad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96HEX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893" y="312405"/>
            <a:ext cx="851940" cy="8481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6872" y="4057283"/>
            <a:ext cx="7350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General Purpose Scrubbing Pad 96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8366" y="4465982"/>
            <a:ext cx="806607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The original synthetic scouring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- Scours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 to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5X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faster and is 2 to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3X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more durable than comparable non-3M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For everyday cleaning of cooking utensils and equipment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pots, hotel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pans and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baking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sheets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6” x 9”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20 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International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Available </a:t>
            </a:r>
            <a:r>
              <a:rPr lang="en-US" altLang="es-CO" sz="16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 Cash &amp; Carry pack </a:t>
            </a:r>
            <a:r>
              <a:rPr lang="en-US" altLang="es-CO" sz="1600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out</a:t>
            </a:r>
            <a:endParaRPr lang="en-US" altLang="es-CO" sz="16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11" y="4619971"/>
            <a:ext cx="2869961" cy="1374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46" y="1912812"/>
            <a:ext cx="2628890" cy="1753449"/>
          </a:xfrm>
          <a:prstGeom prst="rect">
            <a:avLst/>
          </a:prstGeom>
        </p:spPr>
      </p:pic>
      <p:sp>
        <p:nvSpPr>
          <p:cNvPr id="15" name="6-Point Star 14"/>
          <p:cNvSpPr/>
          <p:nvPr/>
        </p:nvSpPr>
        <p:spPr>
          <a:xfrm>
            <a:off x="2287262" y="1271122"/>
            <a:ext cx="840570" cy="81755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NEW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220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48367" y="312405"/>
            <a:ext cx="5312829" cy="64809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Medium Duty Hand Pads</a:t>
            </a:r>
            <a:endParaRPr lang="en-US" sz="32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3554" y="2019984"/>
            <a:ext cx="3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8367" y="1870128"/>
            <a:ext cx="8665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The original synthetic scouring pad in a convenient size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For everyday cleaning of cooking utensils and equipment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include pots, hotel pans and baking sheets.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4.5” x 6”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4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0 pads per 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International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367" y="1359472"/>
            <a:ext cx="850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General Purpose Scouring Pad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105</a:t>
            </a:r>
            <a:endParaRPr lang="es-CO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474" y="318395"/>
            <a:ext cx="851940" cy="8481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6872" y="3949327"/>
            <a:ext cx="757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Scotch-Brite™ </a:t>
            </a:r>
            <a:r>
              <a:rPr lang="en-US" sz="2400" b="1" dirty="0" smtClean="0">
                <a:latin typeface="3M Circular TT Book" panose="020B0604020101020102" pitchFamily="34" charset="0"/>
                <a:cs typeface="3M Circular TT Book" panose="020B0604020101020102" pitchFamily="34" charset="0"/>
              </a:rPr>
              <a:t>General Purpose Scrubbing Pad 9650</a:t>
            </a:r>
            <a:endParaRPr lang="en-US" sz="2400" b="1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8366" y="4445886"/>
            <a:ext cx="80660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Thicker, hand-sized version of the Scotch-Brite™ General Purpose Pad 96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Convenient size eliminates the need to cut or fold pad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Common uses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include kitchen equipment and countertops, 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 Size: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3” x 4.5”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40 </a:t>
            </a: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pads per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case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s-CO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Certified by HACCP </a:t>
            </a:r>
            <a:r>
              <a:rPr lang="en-US" altLang="es-CO" dirty="0" smtClean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International</a:t>
            </a:r>
            <a:endParaRPr lang="en-US" altLang="es-CO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endParaRPr lang="en-US" altLang="es-CO" dirty="0" smtClean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4581">
            <a:off x="517999" y="3932586"/>
            <a:ext cx="2518389" cy="2322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4" y="1888033"/>
            <a:ext cx="2614718" cy="15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Hex_PPT Template" id="{CD87C8C8-C9C7-9044-B64C-7B4FF642231A}" vid="{6C9AE688-62DD-CF4E-B103-36073434BA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96Hex_PPT Template</Template>
  <TotalTime>43417</TotalTime>
  <Words>1359</Words>
  <Application>Microsoft Office PowerPoint</Application>
  <PresentationFormat>Widescreen</PresentationFormat>
  <Paragraphs>189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3M Circular TT Bold</vt:lpstr>
      <vt:lpstr>3M Circular TT Book</vt:lpstr>
      <vt:lpstr>3M Circular TT Light</vt:lpstr>
      <vt:lpstr>Arial</vt:lpstr>
      <vt:lpstr>Calibri</vt:lpstr>
      <vt:lpstr>Calibri Light</vt:lpstr>
      <vt:lpstr>Times New Roman</vt:lpstr>
      <vt:lpstr>Wingdings</vt:lpstr>
      <vt:lpstr>Office Theme</vt:lpstr>
      <vt:lpstr>Scotch-Brite™ Professional Scouring Pads and Sponges</vt:lpstr>
      <vt:lpstr>Who do we design our solutions for? </vt:lpstr>
      <vt:lpstr>What makes the Scotch-Brite™ Professional Scouring Pads and Sponges Different?</vt:lpstr>
      <vt:lpstr>What makes the Scotch-Brite™ Professional Scouring Pads Different?</vt:lpstr>
      <vt:lpstr>The Scotch-Brite™ Professional Scouring Pads Portfolio</vt:lpstr>
      <vt:lpstr>Light Duty Hand Pads</vt:lpstr>
      <vt:lpstr>The Scotch-Brite™ Professional Scouring Pads Portfolio</vt:lpstr>
      <vt:lpstr>Medium Duty Hand Pads</vt:lpstr>
      <vt:lpstr>Medium Duty Hand Pads</vt:lpstr>
      <vt:lpstr>Heavy Duty Hand Pads </vt:lpstr>
      <vt:lpstr>Heavy Duty Hand Pads </vt:lpstr>
      <vt:lpstr>The Scotch-Brite™ Professional Scouring Pads Portfolio</vt:lpstr>
      <vt:lpstr>Low Scratch Hand Pads</vt:lpstr>
      <vt:lpstr>The Scotch-Brite™ Professional Sponges Portfolio</vt:lpstr>
      <vt:lpstr>Scrubbing Sponges</vt:lpstr>
      <vt:lpstr>Scrubbing Sponges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Hanus</dc:creator>
  <cp:lastModifiedBy>Maryury Henkel</cp:lastModifiedBy>
  <cp:revision>53</cp:revision>
  <cp:lastPrinted>2016-06-14T21:05:13Z</cp:lastPrinted>
  <dcterms:created xsi:type="dcterms:W3CDTF">2016-06-14T20:53:58Z</dcterms:created>
  <dcterms:modified xsi:type="dcterms:W3CDTF">2017-07-18T13:17:57Z</dcterms:modified>
</cp:coreProperties>
</file>